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1"/>
  </p:notesMasterIdLst>
  <p:sldIdLst>
    <p:sldId id="257" r:id="rId2"/>
    <p:sldId id="258" r:id="rId3"/>
    <p:sldId id="405" r:id="rId4"/>
    <p:sldId id="397" r:id="rId5"/>
    <p:sldId id="302" r:id="rId6"/>
    <p:sldId id="263" r:id="rId7"/>
    <p:sldId id="269" r:id="rId8"/>
    <p:sldId id="270" r:id="rId9"/>
    <p:sldId id="266" r:id="rId10"/>
    <p:sldId id="267" r:id="rId11"/>
    <p:sldId id="268" r:id="rId12"/>
    <p:sldId id="310" r:id="rId13"/>
    <p:sldId id="305" r:id="rId14"/>
    <p:sldId id="306" r:id="rId15"/>
    <p:sldId id="307" r:id="rId16"/>
    <p:sldId id="311" r:id="rId17"/>
    <p:sldId id="312" r:id="rId18"/>
    <p:sldId id="301" r:id="rId19"/>
    <p:sldId id="434" r:id="rId20"/>
    <p:sldId id="398" r:id="rId21"/>
    <p:sldId id="460" r:id="rId22"/>
    <p:sldId id="461" r:id="rId23"/>
    <p:sldId id="462" r:id="rId24"/>
    <p:sldId id="463" r:id="rId25"/>
    <p:sldId id="464" r:id="rId26"/>
    <p:sldId id="465" r:id="rId27"/>
    <p:sldId id="466" r:id="rId28"/>
    <p:sldId id="467" r:id="rId29"/>
    <p:sldId id="447" r:id="rId30"/>
    <p:sldId id="451" r:id="rId31"/>
    <p:sldId id="403" r:id="rId32"/>
    <p:sldId id="407" r:id="rId33"/>
    <p:sldId id="394" r:id="rId34"/>
    <p:sldId id="390" r:id="rId35"/>
    <p:sldId id="428" r:id="rId36"/>
    <p:sldId id="456" r:id="rId37"/>
    <p:sldId id="393" r:id="rId38"/>
    <p:sldId id="389" r:id="rId39"/>
    <p:sldId id="470" r:id="rId40"/>
    <p:sldId id="471" r:id="rId41"/>
    <p:sldId id="472" r:id="rId42"/>
    <p:sldId id="473" r:id="rId43"/>
    <p:sldId id="474" r:id="rId44"/>
    <p:sldId id="475" r:id="rId45"/>
    <p:sldId id="476" r:id="rId46"/>
    <p:sldId id="477" r:id="rId47"/>
    <p:sldId id="478" r:id="rId48"/>
    <p:sldId id="479" r:id="rId49"/>
    <p:sldId id="482" r:id="rId50"/>
    <p:sldId id="481" r:id="rId51"/>
    <p:sldId id="448" r:id="rId52"/>
    <p:sldId id="452" r:id="rId53"/>
    <p:sldId id="342" r:id="rId54"/>
    <p:sldId id="458" r:id="rId55"/>
    <p:sldId id="347" r:id="rId56"/>
    <p:sldId id="348" r:id="rId57"/>
    <p:sldId id="362" r:id="rId58"/>
    <p:sldId id="363" r:id="rId59"/>
    <p:sldId id="364" r:id="rId60"/>
    <p:sldId id="368" r:id="rId61"/>
    <p:sldId id="370" r:id="rId62"/>
    <p:sldId id="371" r:id="rId63"/>
    <p:sldId id="374" r:id="rId64"/>
    <p:sldId id="372" r:id="rId65"/>
    <p:sldId id="373" r:id="rId66"/>
    <p:sldId id="440" r:id="rId67"/>
    <p:sldId id="441" r:id="rId68"/>
    <p:sldId id="442" r:id="rId69"/>
    <p:sldId id="443" r:id="rId70"/>
    <p:sldId id="444" r:id="rId71"/>
    <p:sldId id="365" r:id="rId72"/>
    <p:sldId id="455" r:id="rId73"/>
    <p:sldId id="391" r:id="rId74"/>
    <p:sldId id="376" r:id="rId75"/>
    <p:sldId id="416" r:id="rId76"/>
    <p:sldId id="418" r:id="rId77"/>
    <p:sldId id="419" r:id="rId78"/>
    <p:sldId id="420" r:id="rId79"/>
    <p:sldId id="421" r:id="rId80"/>
    <p:sldId id="424" r:id="rId81"/>
    <p:sldId id="423" r:id="rId82"/>
    <p:sldId id="422" r:id="rId83"/>
    <p:sldId id="449" r:id="rId84"/>
    <p:sldId id="453" r:id="rId85"/>
    <p:sldId id="400" r:id="rId86"/>
    <p:sldId id="413" r:id="rId87"/>
    <p:sldId id="401" r:id="rId88"/>
    <p:sldId id="445" r:id="rId89"/>
    <p:sldId id="402" r:id="rId90"/>
    <p:sldId id="454" r:id="rId91"/>
    <p:sldId id="379" r:id="rId92"/>
    <p:sldId id="437" r:id="rId93"/>
    <p:sldId id="415" r:id="rId94"/>
    <p:sldId id="459" r:id="rId95"/>
    <p:sldId id="383" r:id="rId96"/>
    <p:sldId id="382" r:id="rId97"/>
    <p:sldId id="446" r:id="rId98"/>
    <p:sldId id="436" r:id="rId99"/>
    <p:sldId id="450" r:id="rId100"/>
  </p:sldIdLst>
  <p:sldSz cx="12192000" cy="6858000"/>
  <p:notesSz cx="7772400" cy="1417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529">
          <p15:clr>
            <a:srgbClr val="A4A3A4"/>
          </p15:clr>
        </p15:guide>
        <p15:guide id="4" orient="horz" pos="663">
          <p15:clr>
            <a:srgbClr val="A4A3A4"/>
          </p15:clr>
        </p15:guide>
        <p15:guide id="6" orient="horz" pos="3648" userDrawn="1">
          <p15:clr>
            <a:srgbClr val="A4A3A4"/>
          </p15:clr>
        </p15:guide>
        <p15:guide id="7" pos="5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BD5"/>
    <a:srgbClr val="FFDF7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3" autoAdjust="0"/>
    <p:restoredTop sz="90925" autoAdjust="0"/>
  </p:normalViewPr>
  <p:slideViewPr>
    <p:cSldViewPr snapToGrid="0" showGuides="1">
      <p:cViewPr>
        <p:scale>
          <a:sx n="120" d="100"/>
          <a:sy n="120" d="100"/>
        </p:scale>
        <p:origin x="992" y="528"/>
      </p:cViewPr>
      <p:guideLst>
        <p:guide pos="529"/>
        <p:guide orient="horz" pos="663"/>
        <p:guide orient="horz" pos="3648"/>
        <p:guide pos="5352"/>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08"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711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4402138" y="0"/>
            <a:ext cx="3368675" cy="711200"/>
          </a:xfrm>
          <a:prstGeom prst="rect">
            <a:avLst/>
          </a:prstGeom>
        </p:spPr>
        <p:txBody>
          <a:bodyPr vert="horz" lIns="91440" tIns="45720" rIns="91440" bIns="45720" rtlCol="0"/>
          <a:lstStyle>
            <a:lvl1pPr algn="r">
              <a:defRPr sz="1200"/>
            </a:lvl1pPr>
          </a:lstStyle>
          <a:p>
            <a:fld id="{E11B9F66-F6D0-4528-B372-C5056E550F4A}" type="datetimeFigureOut">
              <a:rPr lang="nl-NL" smtClean="0"/>
              <a:t>23-06-17</a:t>
            </a:fld>
            <a:endParaRPr lang="nl-NL"/>
          </a:p>
        </p:txBody>
      </p:sp>
      <p:sp>
        <p:nvSpPr>
          <p:cNvPr id="4" name="Slide Image Placeholder 3"/>
          <p:cNvSpPr>
            <a:spLocks noGrp="1" noRot="1" noChangeAspect="1"/>
          </p:cNvSpPr>
          <p:nvPr>
            <p:ph type="sldImg" idx="2"/>
          </p:nvPr>
        </p:nvSpPr>
        <p:spPr>
          <a:xfrm>
            <a:off x="-365125" y="1771650"/>
            <a:ext cx="8502650" cy="478313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777875" y="6821488"/>
            <a:ext cx="6216650" cy="55800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13462000"/>
            <a:ext cx="3368675" cy="711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4402138" y="13462000"/>
            <a:ext cx="3368675" cy="711200"/>
          </a:xfrm>
          <a:prstGeom prst="rect">
            <a:avLst/>
          </a:prstGeom>
        </p:spPr>
        <p:txBody>
          <a:bodyPr vert="horz" lIns="91440" tIns="45720" rIns="91440" bIns="45720" rtlCol="0" anchor="b"/>
          <a:lstStyle>
            <a:lvl1pPr algn="r">
              <a:defRPr sz="1200"/>
            </a:lvl1pPr>
          </a:lstStyle>
          <a:p>
            <a:fld id="{392D645F-9AB7-46FA-8184-FBC23665C60A}" type="slidenum">
              <a:rPr lang="nl-NL" smtClean="0"/>
              <a:t>‹#›</a:t>
            </a:fld>
            <a:endParaRPr lang="nl-NL"/>
          </a:p>
        </p:txBody>
      </p:sp>
    </p:spTree>
    <p:extLst>
      <p:ext uri="{BB962C8B-B14F-4D97-AF65-F5344CB8AC3E}">
        <p14:creationId xmlns:p14="http://schemas.microsoft.com/office/powerpoint/2010/main" val="594117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Euclidean_distance" TargetMode="External"/><Relationship Id="rId4" Type="http://schemas.openxmlformats.org/officeDocument/2006/relationships/hyperlink" Target="https://en.wikipedia.org/wiki/Metric_(mathematics)" TargetMode="External"/><Relationship Id="rId5" Type="http://schemas.openxmlformats.org/officeDocument/2006/relationships/hyperlink" Target="https://en.wikipedia.org/wiki/Variance" TargetMode="External"/><Relationship Id="rId6" Type="http://schemas.openxmlformats.org/officeDocument/2006/relationships/hyperlink" Target="https://en.wikipedia.org/wiki/Determining_the_number_of_clusters_in_a_data_set" TargetMode="External"/><Relationship Id="rId7" Type="http://schemas.openxmlformats.org/officeDocument/2006/relationships/hyperlink" Target="https://en.wikipedia.org/wiki/Iris_flower_data_set" TargetMode="External"/><Relationship Id="rId8" Type="http://schemas.openxmlformats.org/officeDocument/2006/relationships/hyperlink" Target="https://en.wikipedia.org/wiki/Iris_(plant)" TargetMode="External"/><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5125" y="1771650"/>
            <a:ext cx="8502650" cy="47831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3E3B8-E94C-FC49-B19F-0FD4284EB91F}" type="slidenum">
              <a:rPr lang="en-US" smtClean="0"/>
              <a:t>1</a:t>
            </a:fld>
            <a:endParaRPr lang="en-US"/>
          </a:p>
        </p:txBody>
      </p:sp>
    </p:spTree>
    <p:extLst>
      <p:ext uri="{BB962C8B-B14F-4D97-AF65-F5344CB8AC3E}">
        <p14:creationId xmlns:p14="http://schemas.microsoft.com/office/powerpoint/2010/main" val="1540852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Tips:</a:t>
            </a:r>
          </a:p>
          <a:p>
            <a:pPr marL="171450" indent="-171450">
              <a:buFontTx/>
              <a:buChar char="-"/>
            </a:pPr>
            <a:r>
              <a:rPr lang="en-US" dirty="0"/>
              <a:t>Plot </a:t>
            </a:r>
            <a:r>
              <a:rPr lang="en-US" dirty="0" err="1"/>
              <a:t>altijd</a:t>
            </a:r>
            <a:r>
              <a:rPr lang="en-US" dirty="0"/>
              <a:t> je error op </a:t>
            </a:r>
            <a:r>
              <a:rPr lang="en-US" dirty="0" err="1"/>
              <a:t>verschillende</a:t>
            </a:r>
            <a:r>
              <a:rPr lang="en-US" baseline="0" dirty="0"/>
              <a:t> </a:t>
            </a:r>
            <a:r>
              <a:rPr lang="en-US" baseline="0" dirty="0" err="1"/>
              <a:t>manieren</a:t>
            </a:r>
            <a:r>
              <a:rPr lang="en-US" baseline="0" dirty="0"/>
              <a:t>, e.g.: histogram, </a:t>
            </a:r>
            <a:r>
              <a:rPr lang="en-US" baseline="0" dirty="0" err="1"/>
              <a:t>tijdreeks</a:t>
            </a:r>
            <a:r>
              <a:rPr lang="en-US" baseline="0" dirty="0"/>
              <a:t> plot, scatterplot </a:t>
            </a:r>
            <a:r>
              <a:rPr lang="en-US" baseline="0" dirty="0" err="1"/>
              <a:t>tegen</a:t>
            </a:r>
            <a:r>
              <a:rPr lang="en-US" baseline="0" dirty="0"/>
              <a:t> </a:t>
            </a:r>
            <a:r>
              <a:rPr lang="en-US" baseline="0" dirty="0" err="1"/>
              <a:t>belangrijke</a:t>
            </a:r>
            <a:r>
              <a:rPr lang="en-US" baseline="0" dirty="0"/>
              <a:t> features</a:t>
            </a:r>
          </a:p>
          <a:p>
            <a:pPr marL="171450" indent="-171450">
              <a:buFontTx/>
              <a:buChar char="-"/>
            </a:pPr>
            <a:r>
              <a:rPr lang="en-US" baseline="0" dirty="0" err="1"/>
              <a:t>Begrijp</a:t>
            </a:r>
            <a:r>
              <a:rPr lang="en-US" baseline="0" dirty="0"/>
              <a:t> </a:t>
            </a:r>
            <a:r>
              <a:rPr lang="en-US" baseline="0" dirty="0" err="1"/>
              <a:t>echt</a:t>
            </a:r>
            <a:r>
              <a:rPr lang="en-US" baseline="0" dirty="0"/>
              <a:t> </a:t>
            </a:r>
            <a:r>
              <a:rPr lang="en-US" baseline="0" dirty="0" err="1"/>
              <a:t>wanneer</a:t>
            </a:r>
            <a:r>
              <a:rPr lang="en-US" baseline="0" dirty="0"/>
              <a:t> je model het </a:t>
            </a:r>
            <a:r>
              <a:rPr lang="en-US" baseline="0" dirty="0" err="1"/>
              <a:t>goed</a:t>
            </a:r>
            <a:r>
              <a:rPr lang="en-US" baseline="0" dirty="0"/>
              <a:t>/</a:t>
            </a:r>
            <a:r>
              <a:rPr lang="en-US" baseline="0" dirty="0" err="1"/>
              <a:t>slecht</a:t>
            </a:r>
            <a:r>
              <a:rPr lang="en-US" baseline="0" dirty="0"/>
              <a:t> </a:t>
            </a:r>
            <a:r>
              <a:rPr lang="en-US" baseline="0" dirty="0" err="1"/>
              <a:t>doet</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28</a:t>
            </a:fld>
            <a:endParaRPr lang="nl-NL"/>
          </a:p>
        </p:txBody>
      </p:sp>
    </p:spTree>
    <p:extLst>
      <p:ext uri="{BB962C8B-B14F-4D97-AF65-F5344CB8AC3E}">
        <p14:creationId xmlns:p14="http://schemas.microsoft.com/office/powerpoint/2010/main" val="7174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TODO: is dit nodig,</a:t>
            </a:r>
            <a:r>
              <a:rPr lang="nl-NL" baseline="0" dirty="0" smtClean="0"/>
              <a:t> of ander plaatje</a:t>
            </a:r>
            <a:r>
              <a:rPr lang="mr-IN" baseline="0" dirty="0" smtClean="0"/>
              <a:t>…</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32</a:t>
            </a:fld>
            <a:endParaRPr lang="nl-NL"/>
          </a:p>
        </p:txBody>
      </p:sp>
    </p:spTree>
    <p:extLst>
      <p:ext uri="{BB962C8B-B14F-4D97-AF65-F5344CB8AC3E}">
        <p14:creationId xmlns:p14="http://schemas.microsoft.com/office/powerpoint/2010/main" val="70763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Noemen</a:t>
            </a:r>
            <a:r>
              <a:rPr lang="en-US" dirty="0" smtClean="0"/>
              <a:t> </a:t>
            </a:r>
            <a:r>
              <a:rPr lang="en-US" dirty="0" err="1" smtClean="0"/>
              <a:t>voorbeelden</a:t>
            </a:r>
            <a:r>
              <a:rPr lang="en-US" dirty="0" smtClean="0"/>
              <a:t>!</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33</a:t>
            </a:fld>
            <a:endParaRPr lang="nl-NL"/>
          </a:p>
        </p:txBody>
      </p:sp>
    </p:spTree>
    <p:extLst>
      <p:ext uri="{BB962C8B-B14F-4D97-AF65-F5344CB8AC3E}">
        <p14:creationId xmlns:p14="http://schemas.microsoft.com/office/powerpoint/2010/main" val="13198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Wat is dan het </a:t>
            </a:r>
            <a:r>
              <a:rPr lang="nl-NL" dirty="0" err="1" smtClean="0"/>
              <a:t>veschill</a:t>
            </a:r>
            <a:r>
              <a:rPr lang="nl-NL" baseline="0" dirty="0" smtClean="0"/>
              <a:t> en impact van min-max en </a:t>
            </a:r>
            <a:r>
              <a:rPr lang="nl-NL" baseline="0" dirty="0" err="1" smtClean="0"/>
              <a:t>standardiseren</a:t>
            </a:r>
            <a:r>
              <a:rPr lang="nl-NL" baseline="0" dirty="0" smtClean="0"/>
              <a:t> op de features? </a:t>
            </a:r>
            <a:r>
              <a:rPr lang="nl-NL" baseline="0" dirty="0" err="1" smtClean="0"/>
              <a:t>Sparsity</a:t>
            </a:r>
            <a:r>
              <a:rPr lang="nl-NL" baseline="0" dirty="0" smtClean="0"/>
              <a:t>, </a:t>
            </a:r>
            <a:r>
              <a:rPr lang="nl-NL" baseline="0" dirty="0" err="1" smtClean="0"/>
              <a:t>gaussian</a:t>
            </a:r>
            <a:r>
              <a:rPr lang="nl-NL" baseline="0" dirty="0" smtClean="0"/>
              <a:t> </a:t>
            </a:r>
            <a:r>
              <a:rPr lang="nl-NL" baseline="0" dirty="0" err="1" smtClean="0"/>
              <a:t>assumption</a:t>
            </a:r>
            <a:r>
              <a:rPr lang="mr-IN" baseline="0" dirty="0" smtClean="0"/>
              <a:t>…</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36</a:t>
            </a:fld>
            <a:endParaRPr lang="nl-NL"/>
          </a:p>
        </p:txBody>
      </p:sp>
    </p:spTree>
    <p:extLst>
      <p:ext uri="{BB962C8B-B14F-4D97-AF65-F5344CB8AC3E}">
        <p14:creationId xmlns:p14="http://schemas.microsoft.com/office/powerpoint/2010/main" val="12411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a:t>
            </a:r>
            <a:r>
              <a:rPr lang="en-US" baseline="0" dirty="0" err="1" smtClean="0"/>
              <a:t>plaatjes</a:t>
            </a:r>
            <a:r>
              <a:rPr lang="en-US" baseline="0" dirty="0" smtClean="0"/>
              <a:t> al </a:t>
            </a:r>
            <a:r>
              <a:rPr lang="en-US" baseline="0" dirty="0" err="1" smtClean="0"/>
              <a:t>voorbeeld</a:t>
            </a:r>
            <a:endParaRPr lang="en-US" baseline="0" dirty="0" smtClean="0"/>
          </a:p>
        </p:txBody>
      </p:sp>
      <p:sp>
        <p:nvSpPr>
          <p:cNvPr id="4" name="Slide Number Placeholder 3"/>
          <p:cNvSpPr>
            <a:spLocks noGrp="1"/>
          </p:cNvSpPr>
          <p:nvPr>
            <p:ph type="sldNum" sz="quarter" idx="10"/>
          </p:nvPr>
        </p:nvSpPr>
        <p:spPr/>
        <p:txBody>
          <a:bodyPr/>
          <a:lstStyle/>
          <a:p>
            <a:fld id="{392D645F-9AB7-46FA-8184-FBC23665C60A}" type="slidenum">
              <a:rPr lang="nl-NL" smtClean="0"/>
              <a:t>37</a:t>
            </a:fld>
            <a:endParaRPr lang="nl-NL"/>
          </a:p>
        </p:txBody>
      </p:sp>
    </p:spTree>
    <p:extLst>
      <p:ext uri="{BB962C8B-B14F-4D97-AF65-F5344CB8AC3E}">
        <p14:creationId xmlns:p14="http://schemas.microsoft.com/office/powerpoint/2010/main" val="594854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Evt</a:t>
            </a:r>
            <a:r>
              <a:rPr lang="nl-NL" dirty="0"/>
              <a:t> </a:t>
            </a:r>
            <a:r>
              <a:rPr lang="nl-NL" dirty="0" err="1"/>
              <a:t>Elastic</a:t>
            </a:r>
            <a:r>
              <a:rPr lang="nl-NL" dirty="0"/>
              <a:t> net benoemen / aangeven</a:t>
            </a:r>
          </a:p>
        </p:txBody>
      </p:sp>
      <p:sp>
        <p:nvSpPr>
          <p:cNvPr id="4" name="Slide Number Placeholder 3"/>
          <p:cNvSpPr>
            <a:spLocks noGrp="1"/>
          </p:cNvSpPr>
          <p:nvPr>
            <p:ph type="sldNum" sz="quarter" idx="10"/>
          </p:nvPr>
        </p:nvSpPr>
        <p:spPr/>
        <p:txBody>
          <a:bodyPr/>
          <a:lstStyle/>
          <a:p>
            <a:fld id="{392D645F-9AB7-46FA-8184-FBC23665C60A}" type="slidenum">
              <a:rPr lang="nl-NL" smtClean="0"/>
              <a:t>44</a:t>
            </a:fld>
            <a:endParaRPr lang="nl-NL"/>
          </a:p>
        </p:txBody>
      </p:sp>
    </p:spTree>
    <p:extLst>
      <p:ext uri="{BB962C8B-B14F-4D97-AF65-F5344CB8AC3E}">
        <p14:creationId xmlns:p14="http://schemas.microsoft.com/office/powerpoint/2010/main" val="41261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45</a:t>
            </a:fld>
            <a:endParaRPr lang="nl-NL"/>
          </a:p>
        </p:txBody>
      </p:sp>
    </p:spTree>
    <p:extLst>
      <p:ext uri="{BB962C8B-B14F-4D97-AF65-F5344CB8AC3E}">
        <p14:creationId xmlns:p14="http://schemas.microsoft.com/office/powerpoint/2010/main" val="1454427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Estimate</a:t>
            </a:r>
            <a:r>
              <a:rPr lang="nl-NL" dirty="0"/>
              <a:t> </a:t>
            </a:r>
            <a:r>
              <a:rPr lang="nl-NL" dirty="0" err="1"/>
              <a:t>balances</a:t>
            </a:r>
            <a:r>
              <a:rPr lang="nl-NL" dirty="0"/>
              <a:t> data term &amp; </a:t>
            </a:r>
            <a:r>
              <a:rPr lang="nl-NL" dirty="0" err="1"/>
              <a:t>regularization</a:t>
            </a:r>
            <a:r>
              <a:rPr lang="nl-NL" dirty="0"/>
              <a:t> term</a:t>
            </a:r>
          </a:p>
        </p:txBody>
      </p:sp>
      <p:sp>
        <p:nvSpPr>
          <p:cNvPr id="4" name="Slide Number Placeholder 3"/>
          <p:cNvSpPr>
            <a:spLocks noGrp="1"/>
          </p:cNvSpPr>
          <p:nvPr>
            <p:ph type="sldNum" sz="quarter" idx="10"/>
          </p:nvPr>
        </p:nvSpPr>
        <p:spPr/>
        <p:txBody>
          <a:bodyPr/>
          <a:lstStyle/>
          <a:p>
            <a:fld id="{392D645F-9AB7-46FA-8184-FBC23665C60A}" type="slidenum">
              <a:rPr lang="nl-NL" smtClean="0"/>
              <a:t>46</a:t>
            </a:fld>
            <a:endParaRPr lang="nl-NL"/>
          </a:p>
        </p:txBody>
      </p:sp>
    </p:spTree>
    <p:extLst>
      <p:ext uri="{BB962C8B-B14F-4D97-AF65-F5344CB8AC3E}">
        <p14:creationId xmlns:p14="http://schemas.microsoft.com/office/powerpoint/2010/main" val="885039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Verhoging van </a:t>
            </a:r>
            <a:r>
              <a:rPr lang="nl-NL" dirty="0" err="1"/>
              <a:t>weight</a:t>
            </a:r>
            <a:r>
              <a:rPr lang="nl-NL" dirty="0"/>
              <a:t> van 1 van de </a:t>
            </a:r>
            <a:r>
              <a:rPr lang="nl-NL" dirty="0" err="1"/>
              <a:t>weights</a:t>
            </a:r>
            <a:r>
              <a:rPr lang="nl-NL" dirty="0"/>
              <a:t>, zorgt voor een afname van de ander. Daarom een ruit.</a:t>
            </a:r>
          </a:p>
        </p:txBody>
      </p:sp>
      <p:sp>
        <p:nvSpPr>
          <p:cNvPr id="4" name="Slide Number Placeholder 3"/>
          <p:cNvSpPr>
            <a:spLocks noGrp="1"/>
          </p:cNvSpPr>
          <p:nvPr>
            <p:ph type="sldNum" sz="quarter" idx="10"/>
          </p:nvPr>
        </p:nvSpPr>
        <p:spPr/>
        <p:txBody>
          <a:bodyPr/>
          <a:lstStyle/>
          <a:p>
            <a:fld id="{392D645F-9AB7-46FA-8184-FBC23665C60A}" type="slidenum">
              <a:rPr lang="nl-NL" smtClean="0"/>
              <a:t>47</a:t>
            </a:fld>
            <a:endParaRPr lang="nl-NL"/>
          </a:p>
        </p:txBody>
      </p:sp>
    </p:spTree>
    <p:extLst>
      <p:ext uri="{BB962C8B-B14F-4D97-AF65-F5344CB8AC3E}">
        <p14:creationId xmlns:p14="http://schemas.microsoft.com/office/powerpoint/2010/main" val="270498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forecast: het </a:t>
            </a:r>
            <a:r>
              <a:rPr lang="en-US" dirty="0" err="1"/>
              <a:t>weer</a:t>
            </a:r>
            <a:r>
              <a:rPr lang="en-US" dirty="0"/>
              <a:t> morgen</a:t>
            </a:r>
            <a:r>
              <a:rPr lang="en-US" baseline="0" dirty="0"/>
              <a:t> </a:t>
            </a:r>
            <a:r>
              <a:rPr lang="en-US" baseline="0" dirty="0" err="1"/>
              <a:t>voorspellen</a:t>
            </a:r>
            <a:r>
              <a:rPr lang="en-US" baseline="0" dirty="0"/>
              <a:t> </a:t>
            </a:r>
            <a:r>
              <a:rPr lang="en-US" baseline="0" dirty="0" err="1"/>
              <a:t>als</a:t>
            </a:r>
            <a:r>
              <a:rPr lang="en-US" baseline="0" dirty="0"/>
              <a:t> het </a:t>
            </a:r>
            <a:r>
              <a:rPr lang="en-US" baseline="0" dirty="0" err="1"/>
              <a:t>weer</a:t>
            </a:r>
            <a:r>
              <a:rPr lang="en-US" baseline="0" dirty="0"/>
              <a:t> van </a:t>
            </a:r>
            <a:r>
              <a:rPr lang="en-US" baseline="0" dirty="0" err="1"/>
              <a:t>vandaag</a:t>
            </a:r>
            <a:endParaRPr lang="en-US" baseline="0" dirty="0"/>
          </a:p>
          <a:p>
            <a:r>
              <a:rPr lang="en-US" baseline="0" dirty="0"/>
              <a:t>Recommender system: online </a:t>
            </a:r>
            <a:r>
              <a:rPr lang="en-US" baseline="0" dirty="0" err="1"/>
              <a:t>supermarkt</a:t>
            </a:r>
            <a:r>
              <a:rPr lang="en-US" baseline="0" dirty="0"/>
              <a:t> </a:t>
            </a:r>
            <a:r>
              <a:rPr lang="mr-IN" baseline="0" dirty="0"/>
              <a:t>–</a:t>
            </a:r>
            <a:r>
              <a:rPr lang="en-US" baseline="0" dirty="0"/>
              <a:t> </a:t>
            </a:r>
            <a:r>
              <a:rPr lang="en-US" baseline="0" dirty="0" err="1"/>
              <a:t>aanbevelen</a:t>
            </a:r>
            <a:r>
              <a:rPr lang="en-US" baseline="0" dirty="0"/>
              <a:t> </a:t>
            </a:r>
            <a:r>
              <a:rPr lang="en-US" baseline="0" dirty="0" err="1"/>
              <a:t>zelfde</a:t>
            </a:r>
            <a:r>
              <a:rPr lang="en-US" baseline="0" dirty="0"/>
              <a:t> </a:t>
            </a:r>
            <a:r>
              <a:rPr lang="en-US" baseline="0" dirty="0" err="1"/>
              <a:t>producten</a:t>
            </a:r>
            <a:r>
              <a:rPr lang="en-US" baseline="0" dirty="0"/>
              <a:t> </a:t>
            </a:r>
            <a:r>
              <a:rPr lang="en-US" baseline="0" dirty="0" err="1"/>
              <a:t>als</a:t>
            </a:r>
            <a:r>
              <a:rPr lang="en-US" baseline="0" dirty="0"/>
              <a:t> </a:t>
            </a:r>
            <a:r>
              <a:rPr lang="en-US" baseline="0" dirty="0" err="1"/>
              <a:t>klant</a:t>
            </a:r>
            <a:r>
              <a:rPr lang="en-US" baseline="0" dirty="0"/>
              <a:t> </a:t>
            </a:r>
            <a:r>
              <a:rPr lang="en-US" baseline="0" dirty="0" err="1"/>
              <a:t>vorige</a:t>
            </a:r>
            <a:r>
              <a:rPr lang="en-US" baseline="0" dirty="0"/>
              <a:t> </a:t>
            </a:r>
            <a:r>
              <a:rPr lang="en-US" baseline="0" dirty="0" err="1"/>
              <a:t>keer</a:t>
            </a:r>
            <a:r>
              <a:rPr lang="en-US" baseline="0" dirty="0"/>
              <a:t> </a:t>
            </a:r>
            <a:r>
              <a:rPr lang="en-US" baseline="0" dirty="0" err="1"/>
              <a:t>heeft</a:t>
            </a:r>
            <a:r>
              <a:rPr lang="en-US" baseline="0" dirty="0"/>
              <a:t> </a:t>
            </a:r>
            <a:r>
              <a:rPr lang="en-US" baseline="0" dirty="0" err="1"/>
              <a:t>gekocht</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49</a:t>
            </a:fld>
            <a:endParaRPr lang="nl-NL"/>
          </a:p>
        </p:txBody>
      </p:sp>
    </p:spTree>
    <p:extLst>
      <p:ext uri="{BB962C8B-B14F-4D97-AF65-F5344CB8AC3E}">
        <p14:creationId xmlns:p14="http://schemas.microsoft.com/office/powerpoint/2010/main" val="14037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243E3B8-E94C-FC49-B19F-0FD4284EB91F}" type="slidenum">
              <a:rPr lang="en-US" smtClean="0"/>
              <a:t>2</a:t>
            </a:fld>
            <a:endParaRPr lang="en-US"/>
          </a:p>
        </p:txBody>
      </p:sp>
    </p:spTree>
    <p:extLst>
      <p:ext uri="{BB962C8B-B14F-4D97-AF65-F5344CB8AC3E}">
        <p14:creationId xmlns:p14="http://schemas.microsoft.com/office/powerpoint/2010/main" val="3523552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Vervangen</a:t>
            </a:r>
            <a:r>
              <a:rPr lang="nl-NL" baseline="0" dirty="0" smtClean="0"/>
              <a:t> met plaatje workflow/pipeline</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50</a:t>
            </a:fld>
            <a:endParaRPr lang="nl-NL"/>
          </a:p>
        </p:txBody>
      </p:sp>
    </p:spTree>
    <p:extLst>
      <p:ext uri="{BB962C8B-B14F-4D97-AF65-F5344CB8AC3E}">
        <p14:creationId xmlns:p14="http://schemas.microsoft.com/office/powerpoint/2010/main" val="1304918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Prediciton</a:t>
            </a:r>
            <a:r>
              <a:rPr lang="nl-NL" dirty="0" smtClean="0"/>
              <a:t> </a:t>
            </a:r>
            <a:r>
              <a:rPr lang="nl-NL" dirty="0" err="1" smtClean="0"/>
              <a:t>doesn’t</a:t>
            </a:r>
            <a:r>
              <a:rPr lang="nl-NL" dirty="0" smtClean="0"/>
              <a:t> </a:t>
            </a:r>
            <a:r>
              <a:rPr lang="nl-NL" dirty="0" err="1" smtClean="0"/>
              <a:t>really</a:t>
            </a:r>
            <a:r>
              <a:rPr lang="nl-NL" baseline="0" dirty="0" smtClean="0"/>
              <a:t> </a:t>
            </a:r>
            <a:r>
              <a:rPr lang="nl-NL" baseline="0" dirty="0" err="1" smtClean="0"/>
              <a:t>correspond</a:t>
            </a:r>
            <a:r>
              <a:rPr lang="nl-NL" baseline="0" dirty="0" smtClean="0"/>
              <a:t> </a:t>
            </a:r>
            <a:r>
              <a:rPr lang="nl-NL" baseline="0" dirty="0" err="1" smtClean="0"/>
              <a:t>to</a:t>
            </a:r>
            <a:r>
              <a:rPr lang="nl-NL" baseline="0" dirty="0" smtClean="0"/>
              <a:t> </a:t>
            </a:r>
            <a:r>
              <a:rPr lang="nl-NL" baseline="0" dirty="0" err="1" smtClean="0"/>
              <a:t>probabilities</a:t>
            </a:r>
            <a:r>
              <a:rPr lang="nl-NL" baseline="0" dirty="0" smtClean="0"/>
              <a:t>! &gt; </a:t>
            </a:r>
            <a:r>
              <a:rPr lang="nl-NL" baseline="0" dirty="0" err="1" smtClean="0"/>
              <a:t>ouside</a:t>
            </a:r>
            <a:r>
              <a:rPr lang="nl-NL" baseline="0" dirty="0" smtClean="0"/>
              <a:t> range [0,1]</a:t>
            </a:r>
          </a:p>
          <a:p>
            <a:r>
              <a:rPr lang="nl-NL" baseline="0" dirty="0" err="1" smtClean="0"/>
              <a:t>Difficult</a:t>
            </a:r>
            <a:r>
              <a:rPr lang="nl-NL" baseline="0" dirty="0" smtClean="0"/>
              <a:t> </a:t>
            </a:r>
            <a:r>
              <a:rPr lang="nl-NL" baseline="0" dirty="0" err="1" smtClean="0"/>
              <a:t>to</a:t>
            </a:r>
            <a:r>
              <a:rPr lang="nl-NL" baseline="0" dirty="0" smtClean="0"/>
              <a:t> </a:t>
            </a:r>
            <a:r>
              <a:rPr lang="nl-NL" baseline="0" dirty="0" err="1" smtClean="0"/>
              <a:t>extend</a:t>
            </a:r>
            <a:r>
              <a:rPr lang="nl-NL" baseline="0" dirty="0" smtClean="0"/>
              <a:t> </a:t>
            </a:r>
            <a:r>
              <a:rPr lang="nl-NL" baseline="0" dirty="0" err="1" smtClean="0"/>
              <a:t>to</a:t>
            </a:r>
            <a:r>
              <a:rPr lang="nl-NL" baseline="0" dirty="0" smtClean="0"/>
              <a:t> multiple classes.</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54</a:t>
            </a:fld>
            <a:endParaRPr lang="nl-NL"/>
          </a:p>
        </p:txBody>
      </p:sp>
    </p:spTree>
    <p:extLst>
      <p:ext uri="{BB962C8B-B14F-4D97-AF65-F5344CB8AC3E}">
        <p14:creationId xmlns:p14="http://schemas.microsoft.com/office/powerpoint/2010/main" val="1463143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243E3B8-E94C-FC49-B19F-0FD4284EB91F}" type="slidenum">
              <a:rPr lang="en-US" smtClean="0"/>
              <a:t>57</a:t>
            </a:fld>
            <a:endParaRPr lang="en-US"/>
          </a:p>
        </p:txBody>
      </p:sp>
    </p:spTree>
    <p:extLst>
      <p:ext uri="{BB962C8B-B14F-4D97-AF65-F5344CB8AC3E}">
        <p14:creationId xmlns:p14="http://schemas.microsoft.com/office/powerpoint/2010/main" val="2072351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is important to mention that KNN is very susceptible to overfitting due to the </a:t>
            </a:r>
            <a:r>
              <a:rPr lang="en-US" sz="1200" b="1" i="0" u="none" strike="noStrike" kern="1200" baseline="0" dirty="0">
                <a:solidFill>
                  <a:schemeClr val="tx1"/>
                </a:solidFill>
                <a:latin typeface="+mn-lt"/>
                <a:ea typeface="+mn-ea"/>
                <a:cs typeface="+mn-cs"/>
              </a:rPr>
              <a:t>curse of dimensionality</a:t>
            </a:r>
            <a:r>
              <a:rPr lang="en-US" sz="1200" b="0" i="0" u="none" strike="noStrike" kern="1200" baseline="0" dirty="0">
                <a:solidFill>
                  <a:schemeClr val="tx1"/>
                </a:solidFill>
                <a:latin typeface="+mn-lt"/>
                <a:ea typeface="+mn-ea"/>
                <a:cs typeface="+mn-cs"/>
              </a:rPr>
              <a:t>. The curse of dimensionality describes the phenomenon where the feature space becomes increasingly sparse for an increasing number of dimensions of a fixed-size training dataset. Intuitively, we can think of even the closest neighbors being too far away in a high-dimensional space to give a good estimate.</a:t>
            </a:r>
          </a:p>
          <a:p>
            <a:r>
              <a:rPr lang="en-US" sz="1200" b="0" i="0" u="none" strike="noStrike" kern="1200" baseline="0" dirty="0">
                <a:solidFill>
                  <a:schemeClr val="tx1"/>
                </a:solidFill>
                <a:latin typeface="+mn-lt"/>
                <a:ea typeface="+mn-ea"/>
                <a:cs typeface="+mn-cs"/>
              </a:rPr>
              <a:t>We have discussed the concept of regularization in the section about logistic regression as one way to avoid overfitting. However, in models where regularization is not applicable such as decision trees and KNN, we can use feature selection and dimensionality reduction techniques to help us avoid the curse of dimensionality. This will be discussed in more detail in the next chapter.	</a:t>
            </a:r>
          </a:p>
          <a:p>
            <a:r>
              <a:rPr lang="en-US" dirty="0"/>
              <a:t> </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58</a:t>
            </a:fld>
            <a:endParaRPr lang="nl-NL"/>
          </a:p>
        </p:txBody>
      </p:sp>
    </p:spTree>
    <p:extLst>
      <p:ext uri="{BB962C8B-B14F-4D97-AF65-F5344CB8AC3E}">
        <p14:creationId xmlns:p14="http://schemas.microsoft.com/office/powerpoint/2010/main" val="1391128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TODO: voor en nadelen van methode aan het einde van model, niet eerste slide</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59</a:t>
            </a:fld>
            <a:endParaRPr lang="nl-NL"/>
          </a:p>
        </p:txBody>
      </p:sp>
    </p:spTree>
    <p:extLst>
      <p:ext uri="{BB962C8B-B14F-4D97-AF65-F5344CB8AC3E}">
        <p14:creationId xmlns:p14="http://schemas.microsoft.com/office/powerpoint/2010/main" val="151562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TODO: toevoegen </a:t>
            </a:r>
            <a:r>
              <a:rPr lang="nl-NL" dirty="0" err="1" smtClean="0"/>
              <a:t>visual</a:t>
            </a:r>
            <a:r>
              <a:rPr lang="nl-NL" dirty="0" smtClean="0"/>
              <a:t>, minder tekst</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61</a:t>
            </a:fld>
            <a:endParaRPr lang="nl-NL"/>
          </a:p>
        </p:txBody>
      </p:sp>
    </p:spTree>
    <p:extLst>
      <p:ext uri="{BB962C8B-B14F-4D97-AF65-F5344CB8AC3E}">
        <p14:creationId xmlns:p14="http://schemas.microsoft.com/office/powerpoint/2010/main" val="220308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TODO:</a:t>
            </a:r>
            <a:r>
              <a:rPr lang="nl-NL" baseline="0" dirty="0" smtClean="0"/>
              <a:t> toevoegen </a:t>
            </a:r>
            <a:r>
              <a:rPr lang="nl-NL" baseline="0" dirty="0" err="1" smtClean="0"/>
              <a:t>visual</a:t>
            </a:r>
            <a:r>
              <a:rPr lang="nl-NL" baseline="0" dirty="0" smtClean="0"/>
              <a:t>/rekenvoorbeeld die duidelijk maakt wat iedere </a:t>
            </a:r>
            <a:r>
              <a:rPr lang="nl-NL" baseline="0" dirty="0" err="1" smtClean="0"/>
              <a:t>measure</a:t>
            </a:r>
            <a:r>
              <a:rPr lang="nl-NL" baseline="0" dirty="0" smtClean="0"/>
              <a:t> berekent</a:t>
            </a:r>
            <a:endParaRPr lang="nl-NL" u="sng" baseline="0" dirty="0" smtClean="0"/>
          </a:p>
          <a:p>
            <a:r>
              <a:rPr lang="nl-NL" u="none" baseline="0" dirty="0" smtClean="0"/>
              <a:t>TODO: wat is p(i)</a:t>
            </a:r>
            <a:endParaRPr lang="nl-NL" u="none" dirty="0"/>
          </a:p>
        </p:txBody>
      </p:sp>
      <p:sp>
        <p:nvSpPr>
          <p:cNvPr id="4" name="Slide Number Placeholder 3"/>
          <p:cNvSpPr>
            <a:spLocks noGrp="1"/>
          </p:cNvSpPr>
          <p:nvPr>
            <p:ph type="sldNum" sz="quarter" idx="10"/>
          </p:nvPr>
        </p:nvSpPr>
        <p:spPr/>
        <p:txBody>
          <a:bodyPr/>
          <a:lstStyle/>
          <a:p>
            <a:fld id="{392D645F-9AB7-46FA-8184-FBC23665C60A}" type="slidenum">
              <a:rPr lang="nl-NL" smtClean="0"/>
              <a:t>62</a:t>
            </a:fld>
            <a:endParaRPr lang="nl-NL"/>
          </a:p>
        </p:txBody>
      </p:sp>
    </p:spTree>
    <p:extLst>
      <p:ext uri="{BB962C8B-B14F-4D97-AF65-F5344CB8AC3E}">
        <p14:creationId xmlns:p14="http://schemas.microsoft.com/office/powerpoint/2010/main" val="64810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65</a:t>
            </a:fld>
            <a:endParaRPr lang="nl-NL"/>
          </a:p>
        </p:txBody>
      </p:sp>
    </p:spTree>
    <p:extLst>
      <p:ext uri="{BB962C8B-B14F-4D97-AF65-F5344CB8AC3E}">
        <p14:creationId xmlns:p14="http://schemas.microsoft.com/office/powerpoint/2010/main" val="2692686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0" dirty="0" smtClean="0"/>
              <a:t>-  </a:t>
            </a:r>
            <a:r>
              <a:rPr lang="nl-NL" b="0" dirty="0" err="1" smtClean="0"/>
              <a:t>Max_depth</a:t>
            </a:r>
            <a:r>
              <a:rPr lang="nl-NL" b="0" dirty="0" smtClean="0"/>
              <a:t>: </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If</a:t>
            </a:r>
            <a:r>
              <a:rPr lang="nl-NL" sz="1200" b="0" i="0" kern="1200" dirty="0" smtClean="0">
                <a:solidFill>
                  <a:schemeClr val="tx1"/>
                </a:solidFill>
                <a:effectLst/>
                <a:latin typeface="+mn-lt"/>
                <a:ea typeface="+mn-ea"/>
                <a:cs typeface="+mn-cs"/>
              </a:rPr>
              <a:t> None, </a:t>
            </a:r>
            <a:r>
              <a:rPr lang="nl-NL" sz="1200" b="0" i="0" kern="1200" dirty="0" err="1" smtClean="0">
                <a:solidFill>
                  <a:schemeClr val="tx1"/>
                </a:solidFill>
                <a:effectLst/>
                <a:latin typeface="+mn-lt"/>
                <a:ea typeface="+mn-ea"/>
                <a:cs typeface="+mn-cs"/>
              </a:rPr>
              <a:t>then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nodes</a:t>
            </a:r>
            <a:r>
              <a:rPr lang="nl-NL" sz="1200" b="0" i="0" kern="1200" dirty="0" smtClean="0">
                <a:solidFill>
                  <a:schemeClr val="tx1"/>
                </a:solidFill>
                <a:effectLst/>
                <a:latin typeface="+mn-lt"/>
                <a:ea typeface="+mn-ea"/>
                <a:cs typeface="+mn-cs"/>
              </a:rPr>
              <a:t> are expanded </a:t>
            </a:r>
            <a:r>
              <a:rPr lang="nl-NL" sz="1200" b="0" i="0" kern="1200" dirty="0" err="1" smtClean="0">
                <a:solidFill>
                  <a:schemeClr val="tx1"/>
                </a:solidFill>
                <a:effectLst/>
                <a:latin typeface="+mn-lt"/>
                <a:ea typeface="+mn-ea"/>
                <a:cs typeface="+mn-cs"/>
              </a:rPr>
              <a:t>until</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all</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leaves</a:t>
            </a:r>
            <a:r>
              <a:rPr lang="nl-NL" sz="1200" b="0" i="0" kern="1200" dirty="0" smtClean="0">
                <a:solidFill>
                  <a:schemeClr val="tx1"/>
                </a:solidFill>
                <a:effectLst/>
                <a:latin typeface="+mn-lt"/>
                <a:ea typeface="+mn-ea"/>
                <a:cs typeface="+mn-cs"/>
              </a:rPr>
              <a:t> are pure or </a:t>
            </a:r>
            <a:r>
              <a:rPr lang="nl-NL" sz="1200" b="0" i="0" kern="1200" dirty="0" err="1" smtClean="0">
                <a:solidFill>
                  <a:schemeClr val="tx1"/>
                </a:solidFill>
                <a:effectLst/>
                <a:latin typeface="+mn-lt"/>
                <a:ea typeface="+mn-ea"/>
                <a:cs typeface="+mn-cs"/>
              </a:rPr>
              <a:t>until</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all</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leaves</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contain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less</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than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min_samples_split</a:t>
            </a:r>
            <a:r>
              <a:rPr lang="nl-NL" sz="1200" b="0" i="0" kern="1200" dirty="0" smtClean="0">
                <a:solidFill>
                  <a:schemeClr val="tx1"/>
                </a:solidFill>
                <a:effectLst/>
                <a:latin typeface="+mn-lt"/>
                <a:ea typeface="+mn-ea"/>
                <a:cs typeface="+mn-cs"/>
              </a:rPr>
              <a:t> samples</a:t>
            </a:r>
          </a:p>
          <a:p>
            <a:pPr marL="171450" indent="-171450">
              <a:buFontTx/>
              <a:buChar char="-"/>
            </a:pPr>
            <a:r>
              <a:rPr lang="nl-NL" sz="1200" b="0" i="0" kern="1200" dirty="0" err="1" smtClean="0">
                <a:solidFill>
                  <a:schemeClr val="tx1"/>
                </a:solidFill>
                <a:effectLst/>
                <a:latin typeface="+mn-lt"/>
                <a:ea typeface="+mn-ea"/>
                <a:cs typeface="+mn-cs"/>
              </a:rPr>
              <a:t>max_features</a:t>
            </a:r>
            <a:r>
              <a:rPr lang="nl-NL" sz="1200" b="0" i="0" kern="1200" dirty="0" smtClean="0">
                <a:solidFill>
                  <a:schemeClr val="tx1"/>
                </a:solidFill>
                <a:effectLst/>
                <a:latin typeface="+mn-lt"/>
                <a:ea typeface="+mn-ea"/>
                <a:cs typeface="+mn-cs"/>
              </a:rPr>
              <a:t>: The </a:t>
            </a:r>
            <a:r>
              <a:rPr lang="nl-NL" sz="1200" b="0" i="0" kern="1200" dirty="0" err="1" smtClean="0">
                <a:solidFill>
                  <a:schemeClr val="tx1"/>
                </a:solidFill>
                <a:effectLst/>
                <a:latin typeface="+mn-lt"/>
                <a:ea typeface="+mn-ea"/>
                <a:cs typeface="+mn-cs"/>
              </a:rPr>
              <a:t>number</a:t>
            </a:r>
            <a:r>
              <a:rPr lang="nl-NL" sz="1200" b="0" i="0" kern="1200" dirty="0" smtClean="0">
                <a:solidFill>
                  <a:schemeClr val="tx1"/>
                </a:solidFill>
                <a:effectLst/>
                <a:latin typeface="+mn-lt"/>
                <a:ea typeface="+mn-ea"/>
                <a:cs typeface="+mn-cs"/>
              </a:rPr>
              <a:t> of features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consider</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when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looking</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for</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best split.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search </a:t>
            </a:r>
            <a:r>
              <a:rPr lang="nl-NL" sz="1200" b="0" i="0" kern="1200" dirty="0" err="1" smtClean="0">
                <a:solidFill>
                  <a:schemeClr val="tx1"/>
                </a:solidFill>
                <a:effectLst/>
                <a:latin typeface="+mn-lt"/>
                <a:ea typeface="+mn-ea"/>
                <a:cs typeface="+mn-cs"/>
              </a:rPr>
              <a:t>for</a:t>
            </a:r>
            <a:r>
              <a:rPr lang="nl-NL" sz="1200" b="0" i="0" kern="1200" dirty="0" smtClean="0">
                <a:solidFill>
                  <a:schemeClr val="tx1"/>
                </a:solidFill>
                <a:effectLst/>
                <a:latin typeface="+mn-lt"/>
                <a:ea typeface="+mn-ea"/>
                <a:cs typeface="+mn-cs"/>
              </a:rPr>
              <a:t> a split does </a:t>
            </a:r>
            <a:r>
              <a:rPr lang="nl-NL" sz="1200" b="0" i="0" kern="1200" dirty="0" err="1" smtClean="0">
                <a:solidFill>
                  <a:schemeClr val="tx1"/>
                </a:solidFill>
                <a:effectLst/>
                <a:latin typeface="+mn-lt"/>
                <a:ea typeface="+mn-ea"/>
                <a:cs typeface="+mn-cs"/>
              </a:rPr>
              <a:t>not</a:t>
            </a:r>
            <a:r>
              <a:rPr lang="nl-NL" sz="1200" b="0" i="0" kern="1200" dirty="0" smtClean="0">
                <a:solidFill>
                  <a:schemeClr val="tx1"/>
                </a:solidFill>
                <a:effectLst/>
                <a:latin typeface="+mn-lt"/>
                <a:ea typeface="+mn-ea"/>
                <a:cs typeface="+mn-cs"/>
              </a:rPr>
              <a:t> stop </a:t>
            </a:r>
            <a:r>
              <a:rPr lang="nl-NL" sz="1200" b="0" i="0" kern="1200" dirty="0" err="1" smtClean="0">
                <a:solidFill>
                  <a:schemeClr val="tx1"/>
                </a:solidFill>
                <a:effectLst/>
                <a:latin typeface="+mn-lt"/>
                <a:ea typeface="+mn-ea"/>
                <a:cs typeface="+mn-cs"/>
              </a:rPr>
              <a:t>until</a:t>
            </a:r>
            <a:r>
              <a:rPr lang="nl-NL" sz="1200" b="0" i="0" kern="1200" dirty="0" smtClean="0">
                <a:solidFill>
                  <a:schemeClr val="tx1"/>
                </a:solidFill>
                <a:effectLst/>
                <a:latin typeface="+mn-lt"/>
                <a:ea typeface="+mn-ea"/>
                <a:cs typeface="+mn-cs"/>
              </a:rPr>
              <a:t> at </a:t>
            </a:r>
            <a:r>
              <a:rPr lang="nl-NL" sz="1200" b="0" i="0" kern="1200" dirty="0" err="1" smtClean="0">
                <a:solidFill>
                  <a:schemeClr val="tx1"/>
                </a:solidFill>
                <a:effectLst/>
                <a:latin typeface="+mn-lt"/>
                <a:ea typeface="+mn-ea"/>
                <a:cs typeface="+mn-cs"/>
              </a:rPr>
              <a:t>least</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one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valid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partition</a:t>
            </a:r>
            <a:r>
              <a:rPr lang="nl-NL" sz="1200" b="0" i="0" kern="1200" dirty="0" smtClean="0">
                <a:solidFill>
                  <a:schemeClr val="tx1"/>
                </a:solidFill>
                <a:effectLst/>
                <a:latin typeface="+mn-lt"/>
                <a:ea typeface="+mn-ea"/>
                <a:cs typeface="+mn-cs"/>
              </a:rPr>
              <a:t> of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node samples is found, even </a:t>
            </a:r>
            <a:r>
              <a:rPr lang="nl-NL" sz="1200" b="0" i="0" kern="1200" dirty="0" err="1" smtClean="0">
                <a:solidFill>
                  <a:schemeClr val="tx1"/>
                </a:solidFill>
                <a:effectLst/>
                <a:latin typeface="+mn-lt"/>
                <a:ea typeface="+mn-ea"/>
                <a:cs typeface="+mn-cs"/>
              </a:rPr>
              <a:t>if</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it</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requires</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effectively</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inspect</a:t>
            </a:r>
            <a:r>
              <a:rPr lang="nl-NL" sz="1200" b="0" i="0" kern="1200" dirty="0" smtClean="0">
                <a:solidFill>
                  <a:schemeClr val="tx1"/>
                </a:solidFill>
                <a:effectLst/>
                <a:latin typeface="+mn-lt"/>
                <a:ea typeface="+mn-ea"/>
                <a:cs typeface="+mn-cs"/>
              </a:rPr>
              <a:t> more </a:t>
            </a:r>
            <a:r>
              <a:rPr lang="nl-NL" sz="1200" b="0" i="0" kern="1200" dirty="0" err="1" smtClean="0">
                <a:solidFill>
                  <a:schemeClr val="tx1"/>
                </a:solidFill>
                <a:effectLst/>
                <a:latin typeface="+mn-lt"/>
                <a:ea typeface="+mn-ea"/>
                <a:cs typeface="+mn-cs"/>
              </a:rPr>
              <a:t>than</a:t>
            </a:r>
            <a:r>
              <a:rPr lang="nl-NL" sz="1200" b="0" i="0" kern="1200" dirty="0" smtClean="0">
                <a:solidFill>
                  <a:schemeClr val="tx1"/>
                </a:solidFill>
                <a:effectLst/>
                <a:latin typeface="+mn-lt"/>
                <a:ea typeface="+mn-ea"/>
                <a:cs typeface="+mn-cs"/>
              </a:rPr>
              <a:t> </a:t>
            </a:r>
            <a:r>
              <a:rPr lang="nl-NL" b="0" dirty="0" err="1" smtClean="0">
                <a:effectLst/>
              </a:rPr>
              <a:t>max_features</a:t>
            </a:r>
            <a:r>
              <a:rPr lang="nl-NL" sz="1200" b="0" i="0" kern="1200" dirty="0" smtClean="0">
                <a:solidFill>
                  <a:schemeClr val="tx1"/>
                </a:solidFill>
                <a:effectLst/>
                <a:latin typeface="+mn-lt"/>
                <a:ea typeface="+mn-ea"/>
                <a:cs typeface="+mn-cs"/>
              </a:rPr>
              <a:t> features</a:t>
            </a:r>
          </a:p>
          <a:p>
            <a:pPr marL="171450" indent="-171450">
              <a:buFontTx/>
              <a:buChar char="-"/>
            </a:pPr>
            <a:r>
              <a:rPr lang="nl-NL" sz="1200" b="0" i="0" kern="1200" dirty="0" err="1" smtClean="0">
                <a:solidFill>
                  <a:schemeClr val="tx1"/>
                </a:solidFill>
                <a:effectLst/>
                <a:latin typeface="+mn-lt"/>
                <a:ea typeface="+mn-ea"/>
                <a:cs typeface="+mn-cs"/>
              </a:rPr>
              <a:t>min_samples_split</a:t>
            </a:r>
            <a:r>
              <a:rPr lang="nl-NL" sz="1200" b="0" i="0" kern="1200" dirty="0" smtClean="0">
                <a:solidFill>
                  <a:schemeClr val="tx1"/>
                </a:solidFill>
                <a:effectLst/>
                <a:latin typeface="+mn-lt"/>
                <a:ea typeface="+mn-ea"/>
                <a:cs typeface="+mn-cs"/>
              </a:rPr>
              <a:t>:</a:t>
            </a:r>
            <a:r>
              <a:rPr lang="nl-NL" sz="1200" b="0" i="0" kern="1200" baseline="0" dirty="0" smtClean="0">
                <a:solidFill>
                  <a:schemeClr val="tx1"/>
                </a:solidFill>
                <a:effectLst/>
                <a:latin typeface="+mn-lt"/>
                <a:ea typeface="+mn-ea"/>
                <a:cs typeface="+mn-cs"/>
              </a:rPr>
              <a:t> </a:t>
            </a:r>
            <a:r>
              <a:rPr lang="nl-NL" sz="1200" b="0" i="0" kern="1200" dirty="0" smtClean="0">
                <a:solidFill>
                  <a:schemeClr val="tx1"/>
                </a:solidFill>
                <a:effectLst/>
                <a:latin typeface="+mn-lt"/>
                <a:ea typeface="+mn-ea"/>
                <a:cs typeface="+mn-cs"/>
              </a:rPr>
              <a:t>The minimum </a:t>
            </a:r>
            <a:r>
              <a:rPr lang="nl-NL" sz="1200" b="0" i="0" kern="1200" dirty="0" err="1" smtClean="0">
                <a:solidFill>
                  <a:schemeClr val="tx1"/>
                </a:solidFill>
                <a:effectLst/>
                <a:latin typeface="+mn-lt"/>
                <a:ea typeface="+mn-ea"/>
                <a:cs typeface="+mn-cs"/>
              </a:rPr>
              <a:t>number</a:t>
            </a:r>
            <a:r>
              <a:rPr lang="nl-NL" sz="1200" b="0" i="0" kern="1200" dirty="0" smtClean="0">
                <a:solidFill>
                  <a:schemeClr val="tx1"/>
                </a:solidFill>
                <a:effectLst/>
                <a:latin typeface="+mn-lt"/>
                <a:ea typeface="+mn-ea"/>
                <a:cs typeface="+mn-cs"/>
              </a:rPr>
              <a:t> of samples </a:t>
            </a:r>
            <a:r>
              <a:rPr lang="nl-NL" sz="1200" b="0" i="0" kern="1200" dirty="0" err="1" smtClean="0">
                <a:solidFill>
                  <a:schemeClr val="tx1"/>
                </a:solidFill>
                <a:effectLst/>
                <a:latin typeface="+mn-lt"/>
                <a:ea typeface="+mn-ea"/>
                <a:cs typeface="+mn-cs"/>
              </a:rPr>
              <a:t>required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split </a:t>
            </a:r>
            <a:r>
              <a:rPr lang="nl-NL" sz="1200" b="0" i="0" kern="1200" dirty="0" err="1" smtClean="0">
                <a:solidFill>
                  <a:schemeClr val="tx1"/>
                </a:solidFill>
                <a:effectLst/>
                <a:latin typeface="+mn-lt"/>
                <a:ea typeface="+mn-ea"/>
                <a:cs typeface="+mn-cs"/>
              </a:rPr>
              <a:t>an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internal</a:t>
            </a:r>
            <a:r>
              <a:rPr lang="nl-NL" sz="1200" b="0" i="0" kern="1200" dirty="0" smtClean="0">
                <a:solidFill>
                  <a:schemeClr val="tx1"/>
                </a:solidFill>
                <a:effectLst/>
                <a:latin typeface="+mn-lt"/>
                <a:ea typeface="+mn-ea"/>
                <a:cs typeface="+mn-cs"/>
              </a:rPr>
              <a:t> node.</a:t>
            </a:r>
          </a:p>
          <a:p>
            <a:pPr marL="171450" indent="-171450">
              <a:buFontTx/>
              <a:buChar char="-"/>
            </a:pPr>
            <a:r>
              <a:rPr lang="nl-NL" sz="1200" b="1" i="0" kern="1200" dirty="0" err="1" smtClean="0">
                <a:solidFill>
                  <a:schemeClr val="tx1"/>
                </a:solidFill>
                <a:effectLst/>
                <a:latin typeface="+mn-lt"/>
                <a:ea typeface="+mn-ea"/>
                <a:cs typeface="+mn-cs"/>
              </a:rPr>
              <a:t>min_impurity_split</a:t>
            </a:r>
            <a:r>
              <a:rPr lang="nl-NL" sz="1200" b="1"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Threshold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for</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early</a:t>
            </a:r>
            <a:r>
              <a:rPr lang="nl-NL" sz="1200" b="0" i="0" kern="1200" dirty="0" smtClean="0">
                <a:solidFill>
                  <a:schemeClr val="tx1"/>
                </a:solidFill>
                <a:effectLst/>
                <a:latin typeface="+mn-lt"/>
                <a:ea typeface="+mn-ea"/>
                <a:cs typeface="+mn-cs"/>
              </a:rPr>
              <a:t> stopping in tree </a:t>
            </a:r>
            <a:r>
              <a:rPr lang="nl-NL" sz="1200" b="0" i="0" kern="1200" dirty="0" err="1" smtClean="0">
                <a:solidFill>
                  <a:schemeClr val="tx1"/>
                </a:solidFill>
                <a:effectLst/>
                <a:latin typeface="+mn-lt"/>
                <a:ea typeface="+mn-ea"/>
                <a:cs typeface="+mn-cs"/>
              </a:rPr>
              <a:t>growth</a:t>
            </a:r>
            <a:r>
              <a:rPr lang="nl-NL" sz="1200" b="0" i="0" kern="1200" dirty="0" smtClean="0">
                <a:solidFill>
                  <a:schemeClr val="tx1"/>
                </a:solidFill>
                <a:effectLst/>
                <a:latin typeface="+mn-lt"/>
                <a:ea typeface="+mn-ea"/>
                <a:cs typeface="+mn-cs"/>
              </a:rPr>
              <a:t>.</a:t>
            </a:r>
          </a:p>
          <a:p>
            <a:pPr marL="171450" indent="-171450">
              <a:buFontTx/>
              <a:buChar char="-"/>
            </a:pPr>
            <a:endParaRPr lang="nl-NL" sz="1200" b="0" i="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66</a:t>
            </a:fld>
            <a:endParaRPr lang="nl-NL"/>
          </a:p>
        </p:txBody>
      </p:sp>
    </p:spTree>
    <p:extLst>
      <p:ext uri="{BB962C8B-B14F-4D97-AF65-F5344CB8AC3E}">
        <p14:creationId xmlns:p14="http://schemas.microsoft.com/office/powerpoint/2010/main" val="290877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Number</a:t>
            </a:r>
            <a:r>
              <a:rPr lang="nl-NL" dirty="0" smtClean="0"/>
              <a:t> of trees: </a:t>
            </a:r>
            <a:r>
              <a:rPr lang="nl-NL" dirty="0" err="1" smtClean="0"/>
              <a:t>the</a:t>
            </a:r>
            <a:r>
              <a:rPr lang="nl-NL" dirty="0" smtClean="0"/>
              <a:t> </a:t>
            </a:r>
            <a:r>
              <a:rPr lang="nl-NL" dirty="0" err="1" smtClean="0"/>
              <a:t>larger</a:t>
            </a:r>
            <a:r>
              <a:rPr lang="nl-NL" dirty="0" smtClean="0"/>
              <a:t> </a:t>
            </a:r>
            <a:r>
              <a:rPr lang="nl-NL" dirty="0" err="1" smtClean="0"/>
              <a:t>the</a:t>
            </a:r>
            <a:r>
              <a:rPr lang="nl-NL" dirty="0" smtClean="0"/>
              <a:t> </a:t>
            </a:r>
            <a:r>
              <a:rPr lang="nl-NL" dirty="0" err="1" smtClean="0"/>
              <a:t>better</a:t>
            </a:r>
            <a:r>
              <a:rPr lang="nl-NL" dirty="0" smtClean="0"/>
              <a:t>, </a:t>
            </a:r>
            <a:r>
              <a:rPr lang="nl-NL" dirty="0" err="1" smtClean="0"/>
              <a:t>costs</a:t>
            </a:r>
            <a:r>
              <a:rPr lang="nl-NL" baseline="0" dirty="0" smtClean="0"/>
              <a:t> more time</a:t>
            </a:r>
          </a:p>
          <a:p>
            <a:r>
              <a:rPr lang="nl-NL" baseline="0" dirty="0" err="1" smtClean="0"/>
              <a:t>Max_feartures</a:t>
            </a:r>
            <a:r>
              <a:rPr lang="nl-NL" baseline="0" dirty="0" smtClean="0"/>
              <a:t>: </a:t>
            </a:r>
            <a:r>
              <a:rPr lang="nl-NL" baseline="0" dirty="0" err="1" smtClean="0"/>
              <a:t>for</a:t>
            </a:r>
            <a:r>
              <a:rPr lang="nl-NL" baseline="0" dirty="0" smtClean="0"/>
              <a:t> </a:t>
            </a:r>
            <a:r>
              <a:rPr lang="nl-NL" baseline="0" dirty="0" err="1" smtClean="0"/>
              <a:t>regression</a:t>
            </a:r>
            <a:r>
              <a:rPr lang="nl-NL" baseline="0" dirty="0" smtClean="0"/>
              <a:t> = n, </a:t>
            </a:r>
            <a:r>
              <a:rPr lang="nl-NL" baseline="0" dirty="0" err="1" smtClean="0"/>
              <a:t>for</a:t>
            </a:r>
            <a:r>
              <a:rPr lang="nl-NL" baseline="0" dirty="0" smtClean="0"/>
              <a:t> </a:t>
            </a:r>
            <a:r>
              <a:rPr lang="nl-NL" baseline="0" dirty="0" err="1" smtClean="0"/>
              <a:t>classification</a:t>
            </a:r>
            <a:r>
              <a:rPr lang="nl-NL" baseline="0" dirty="0" smtClean="0"/>
              <a:t>: </a:t>
            </a:r>
            <a:r>
              <a:rPr lang="nl-NL" baseline="0" dirty="0" err="1" smtClean="0"/>
              <a:t>sqrt</a:t>
            </a:r>
            <a:r>
              <a:rPr lang="nl-NL" baseline="0" dirty="0" smtClean="0"/>
              <a:t>(n)</a:t>
            </a:r>
          </a:p>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68</a:t>
            </a:fld>
            <a:endParaRPr lang="nl-NL"/>
          </a:p>
        </p:txBody>
      </p:sp>
    </p:spTree>
    <p:extLst>
      <p:ext uri="{BB962C8B-B14F-4D97-AF65-F5344CB8AC3E}">
        <p14:creationId xmlns:p14="http://schemas.microsoft.com/office/powerpoint/2010/main" val="137053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verwachtingen</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3</a:t>
            </a:fld>
            <a:endParaRPr lang="nl-NL"/>
          </a:p>
        </p:txBody>
      </p:sp>
    </p:spTree>
    <p:extLst>
      <p:ext uri="{BB962C8B-B14F-4D97-AF65-F5344CB8AC3E}">
        <p14:creationId xmlns:p14="http://schemas.microsoft.com/office/powerpoint/2010/main" val="95783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Doordat</a:t>
            </a:r>
            <a:r>
              <a:rPr lang="en-US" dirty="0"/>
              <a:t> marge zo </a:t>
            </a:r>
            <a:r>
              <a:rPr lang="en-US" dirty="0" err="1"/>
              <a:t>goed</a:t>
            </a:r>
            <a:r>
              <a:rPr lang="en-US" dirty="0"/>
              <a:t> </a:t>
            </a:r>
            <a:r>
              <a:rPr lang="en-US" dirty="0" err="1"/>
              <a:t>mogelijk</a:t>
            </a:r>
            <a:r>
              <a:rPr lang="en-US" dirty="0"/>
              <a:t> </a:t>
            </a:r>
            <a:r>
              <a:rPr lang="en-US" dirty="0" err="1"/>
              <a:t>gekozen</a:t>
            </a:r>
            <a:r>
              <a:rPr lang="en-US" dirty="0"/>
              <a:t> </a:t>
            </a:r>
            <a:r>
              <a:rPr lang="en-US" dirty="0" err="1"/>
              <a:t>wordt</a:t>
            </a:r>
            <a:r>
              <a:rPr lang="en-US" dirty="0"/>
              <a:t>, </a:t>
            </a:r>
            <a:r>
              <a:rPr lang="en-US" dirty="0" err="1"/>
              <a:t>betere</a:t>
            </a:r>
            <a:r>
              <a:rPr lang="en-US" dirty="0"/>
              <a:t> </a:t>
            </a:r>
            <a:r>
              <a:rPr lang="en-US" dirty="0" err="1"/>
              <a:t>kans</a:t>
            </a:r>
            <a:r>
              <a:rPr lang="en-US" dirty="0"/>
              <a:t> met </a:t>
            </a:r>
            <a:r>
              <a:rPr lang="en-US" dirty="0" err="1"/>
              <a:t>nieuwe</a:t>
            </a:r>
            <a:r>
              <a:rPr lang="en-US" dirty="0"/>
              <a:t> data</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71</a:t>
            </a:fld>
            <a:endParaRPr lang="nl-NL"/>
          </a:p>
        </p:txBody>
      </p:sp>
    </p:spTree>
    <p:extLst>
      <p:ext uri="{BB962C8B-B14F-4D97-AF65-F5344CB8AC3E}">
        <p14:creationId xmlns:p14="http://schemas.microsoft.com/office/powerpoint/2010/main" val="3239243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t>
            </a:r>
            <a:r>
              <a:rPr lang="en-US" baseline="0" dirty="0" err="1" smtClean="0"/>
              <a:t>alleen</a:t>
            </a:r>
            <a:r>
              <a:rPr lang="en-US" baseline="0" dirty="0" smtClean="0"/>
              <a:t> </a:t>
            </a:r>
            <a:r>
              <a:rPr lang="en-US" baseline="0" dirty="0" err="1" smtClean="0"/>
              <a:t>werken</a:t>
            </a:r>
            <a:r>
              <a:rPr lang="en-US" baseline="0" dirty="0" smtClean="0"/>
              <a:t> met recall / precision / </a:t>
            </a:r>
            <a:r>
              <a:rPr lang="en-US" baseline="0" dirty="0" err="1" smtClean="0"/>
              <a:t>specificitie</a:t>
            </a:r>
            <a:r>
              <a:rPr lang="en-US" baseline="0" dirty="0" smtClean="0"/>
              <a:t> (</a:t>
            </a:r>
            <a:r>
              <a:rPr lang="en-US" baseline="0" dirty="0" err="1" smtClean="0"/>
              <a:t>niet</a:t>
            </a:r>
            <a:r>
              <a:rPr lang="en-US" baseline="0" dirty="0" smtClean="0"/>
              <a:t> </a:t>
            </a:r>
            <a:r>
              <a:rPr lang="en-US" baseline="0" dirty="0" err="1" smtClean="0"/>
              <a:t>te</a:t>
            </a:r>
            <a:r>
              <a:rPr lang="en-US" baseline="0" dirty="0" smtClean="0"/>
              <a:t> </a:t>
            </a:r>
            <a:r>
              <a:rPr lang="en-US" baseline="0" dirty="0" err="1" smtClean="0"/>
              <a:t>veel</a:t>
            </a:r>
            <a:r>
              <a:rPr lang="en-US" baseline="0" dirty="0" smtClean="0"/>
              <a:t> </a:t>
            </a:r>
            <a:r>
              <a:rPr lang="en-US" baseline="0" dirty="0" err="1" smtClean="0"/>
              <a:t>termen</a:t>
            </a:r>
            <a:r>
              <a:rPr lang="en-US" baseline="0" dirty="0" smtClean="0"/>
              <a:t>, is </a:t>
            </a:r>
            <a:r>
              <a:rPr lang="en-US" baseline="0" dirty="0" err="1" smtClean="0"/>
              <a:t>te</a:t>
            </a:r>
            <a:r>
              <a:rPr lang="en-US" baseline="0" dirty="0" smtClean="0"/>
              <a:t> </a:t>
            </a:r>
            <a:r>
              <a:rPr lang="en-US" baseline="0" dirty="0" err="1" smtClean="0"/>
              <a:t>verwarrend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243E3B8-E94C-FC49-B19F-0FD4284EB91F}" type="slidenum">
              <a:rPr lang="en-US" smtClean="0"/>
              <a:t>76</a:t>
            </a:fld>
            <a:endParaRPr lang="en-US"/>
          </a:p>
        </p:txBody>
      </p:sp>
    </p:spTree>
    <p:extLst>
      <p:ext uri="{BB962C8B-B14F-4D97-AF65-F5344CB8AC3E}">
        <p14:creationId xmlns:p14="http://schemas.microsoft.com/office/powerpoint/2010/main" val="1470812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80</a:t>
            </a:fld>
            <a:endParaRPr lang="nl-NL"/>
          </a:p>
        </p:txBody>
      </p:sp>
    </p:spTree>
    <p:extLst>
      <p:ext uri="{BB962C8B-B14F-4D97-AF65-F5344CB8AC3E}">
        <p14:creationId xmlns:p14="http://schemas.microsoft.com/office/powerpoint/2010/main" val="151599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3E3B8-E94C-FC49-B19F-0FD4284EB91F}" type="slidenum">
              <a:rPr lang="en-US" smtClean="0"/>
              <a:t>81</a:t>
            </a:fld>
            <a:endParaRPr lang="en-US"/>
          </a:p>
        </p:txBody>
      </p:sp>
    </p:spTree>
    <p:extLst>
      <p:ext uri="{BB962C8B-B14F-4D97-AF65-F5344CB8AC3E}">
        <p14:creationId xmlns:p14="http://schemas.microsoft.com/office/powerpoint/2010/main" val="423803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pPr marL="171450" indent="-171450">
              <a:buFontTx/>
              <a:buChar char="-"/>
            </a:pPr>
            <a:r>
              <a:rPr lang="en-US" dirty="0" smtClean="0"/>
              <a:t>Overfitting</a:t>
            </a:r>
          </a:p>
          <a:p>
            <a:pPr marL="171450" indent="-171450">
              <a:buFontTx/>
              <a:buChar char="-"/>
            </a:pPr>
            <a:r>
              <a:rPr lang="en-US" dirty="0" err="1" smtClean="0"/>
              <a:t>Als</a:t>
            </a:r>
            <a:r>
              <a:rPr lang="en-US" dirty="0" smtClean="0"/>
              <a:t> </a:t>
            </a:r>
            <a:r>
              <a:rPr lang="en-US" dirty="0" err="1" smtClean="0"/>
              <a:t>veel</a:t>
            </a:r>
            <a:r>
              <a:rPr lang="en-US" baseline="0" dirty="0" smtClean="0"/>
              <a:t> </a:t>
            </a:r>
            <a:r>
              <a:rPr lang="en-US" baseline="0" dirty="0" err="1" smtClean="0"/>
              <a:t>meer</a:t>
            </a:r>
            <a:r>
              <a:rPr lang="en-US" baseline="0" dirty="0" smtClean="0"/>
              <a:t> features </a:t>
            </a:r>
            <a:r>
              <a:rPr lang="en-US" baseline="0" dirty="0" err="1" smtClean="0"/>
              <a:t>dan</a:t>
            </a:r>
            <a:r>
              <a:rPr lang="en-US" baseline="0" dirty="0" smtClean="0"/>
              <a:t> samples</a:t>
            </a:r>
            <a:endParaRPr lang="en-US" dirty="0" smtClean="0"/>
          </a:p>
          <a:p>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86</a:t>
            </a:fld>
            <a:endParaRPr lang="nl-NL"/>
          </a:p>
        </p:txBody>
      </p:sp>
    </p:spTree>
    <p:extLst>
      <p:ext uri="{BB962C8B-B14F-4D97-AF65-F5344CB8AC3E}">
        <p14:creationId xmlns:p14="http://schemas.microsoft.com/office/powerpoint/2010/main" val="609410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Waarom</a:t>
            </a:r>
            <a:r>
              <a:rPr lang="en-US" dirty="0" smtClean="0"/>
              <a:t> </a:t>
            </a:r>
            <a:r>
              <a:rPr lang="en-US" dirty="0" err="1" smtClean="0"/>
              <a:t>werkt</a:t>
            </a:r>
            <a:r>
              <a:rPr lang="en-US" dirty="0" smtClean="0"/>
              <a:t> het:</a:t>
            </a:r>
          </a:p>
          <a:p>
            <a:r>
              <a:rPr lang="en-US" dirty="0" smtClean="0"/>
              <a:t>In</a:t>
            </a:r>
            <a:r>
              <a:rPr lang="en-US" baseline="0" dirty="0" smtClean="0"/>
              <a:t> </a:t>
            </a:r>
            <a:r>
              <a:rPr lang="en-US" baseline="0" dirty="0" err="1" smtClean="0"/>
              <a:t>veel</a:t>
            </a:r>
            <a:r>
              <a:rPr lang="en-US" baseline="0" dirty="0" smtClean="0"/>
              <a:t> </a:t>
            </a:r>
            <a:r>
              <a:rPr lang="en-US" baseline="0" dirty="0" err="1" smtClean="0"/>
              <a:t>gevallen</a:t>
            </a:r>
            <a:r>
              <a:rPr lang="en-US" baseline="0" dirty="0" smtClean="0"/>
              <a:t> </a:t>
            </a:r>
            <a:r>
              <a:rPr lang="en-US" baseline="0" dirty="0" err="1" smtClean="0"/>
              <a:t>zijn</a:t>
            </a:r>
            <a:r>
              <a:rPr lang="en-US" baseline="0" dirty="0" smtClean="0"/>
              <a:t> de samples </a:t>
            </a:r>
            <a:r>
              <a:rPr lang="en-US" baseline="0" dirty="0" err="1" smtClean="0"/>
              <a:t>niet</a:t>
            </a:r>
            <a:r>
              <a:rPr lang="en-US" baseline="0" dirty="0" smtClean="0"/>
              <a:t> uniform </a:t>
            </a:r>
            <a:r>
              <a:rPr lang="en-US" baseline="0" dirty="0" err="1" smtClean="0"/>
              <a:t>verdeeld</a:t>
            </a:r>
            <a:r>
              <a:rPr lang="en-US" baseline="0" dirty="0" smtClean="0"/>
              <a:t> over de sample space, maar </a:t>
            </a:r>
            <a:r>
              <a:rPr lang="en-US" baseline="0" dirty="0" err="1" smtClean="0"/>
              <a:t>zijn</a:t>
            </a:r>
            <a:r>
              <a:rPr lang="en-US" baseline="0" dirty="0" smtClean="0"/>
              <a:t> </a:t>
            </a:r>
            <a:r>
              <a:rPr lang="en-US" baseline="0" dirty="0" err="1" smtClean="0"/>
              <a:t>ze</a:t>
            </a:r>
            <a:r>
              <a:rPr lang="en-US" baseline="0" dirty="0" smtClean="0"/>
              <a:t> </a:t>
            </a:r>
            <a:r>
              <a:rPr lang="en-US" baseline="0" dirty="0" err="1" smtClean="0"/>
              <a:t>gevoncentreerd</a:t>
            </a:r>
            <a:r>
              <a:rPr lang="en-US" baseline="0" dirty="0" smtClean="0"/>
              <a:t> in of in de </a:t>
            </a:r>
            <a:r>
              <a:rPr lang="en-US" baseline="0" dirty="0" err="1" smtClean="0"/>
              <a:t>buurt</a:t>
            </a:r>
            <a:r>
              <a:rPr lang="en-US" baseline="0" dirty="0" smtClean="0"/>
              <a:t> van </a:t>
            </a:r>
            <a:r>
              <a:rPr lang="en-US" baseline="0" dirty="0" err="1" smtClean="0"/>
              <a:t>een</a:t>
            </a:r>
            <a:r>
              <a:rPr lang="en-US" baseline="0" dirty="0" smtClean="0"/>
              <a:t> lager </a:t>
            </a:r>
            <a:r>
              <a:rPr lang="en-US" baseline="0" dirty="0" err="1" smtClean="0"/>
              <a:t>dimensionale</a:t>
            </a:r>
            <a:r>
              <a:rPr lang="en-US" baseline="0" dirty="0" smtClean="0"/>
              <a:t> sub-space.</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87</a:t>
            </a:fld>
            <a:endParaRPr lang="nl-NL"/>
          </a:p>
        </p:txBody>
      </p:sp>
    </p:spTree>
    <p:extLst>
      <p:ext uri="{BB962C8B-B14F-4D97-AF65-F5344CB8AC3E}">
        <p14:creationId xmlns:p14="http://schemas.microsoft.com/office/powerpoint/2010/main" val="730406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wikipedia</a:t>
            </a:r>
            <a:r>
              <a:rPr lang="en-US" sz="1200" b="0" i="0" kern="1200" dirty="0" smtClean="0">
                <a:solidFill>
                  <a:schemeClr val="tx1"/>
                </a:solidFill>
                <a:effectLst/>
                <a:latin typeface="+mn-lt"/>
                <a:ea typeface="+mn-ea"/>
                <a:cs typeface="+mn-cs"/>
              </a:rPr>
              <a:t>) - Three key features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which make it efficient are often regarded as its biggest drawbacks:</a:t>
            </a:r>
          </a:p>
          <a:p>
            <a:r>
              <a:rPr lang="en-US" sz="1200" b="0" i="0" u="none" strike="noStrike" kern="1200" dirty="0" smtClean="0">
                <a:solidFill>
                  <a:schemeClr val="tx1"/>
                </a:solidFill>
                <a:effectLst/>
                <a:latin typeface="+mn-lt"/>
                <a:ea typeface="+mn-ea"/>
                <a:cs typeface="+mn-cs"/>
                <a:hlinkClick r:id="rId3" tooltip="Euclidean distance"/>
              </a:rPr>
              <a:t>- Euclidean distance</a:t>
            </a:r>
            <a:r>
              <a:rPr lang="en-US" sz="1200" b="0" i="0" kern="1200" dirty="0" smtClean="0">
                <a:solidFill>
                  <a:schemeClr val="tx1"/>
                </a:solidFill>
                <a:effectLst/>
                <a:latin typeface="+mn-lt"/>
                <a:ea typeface="+mn-ea"/>
                <a:cs typeface="+mn-cs"/>
              </a:rPr>
              <a:t> is used as a </a:t>
            </a:r>
            <a:r>
              <a:rPr lang="en-US" sz="1200" b="0" i="0" u="none" strike="noStrike" kern="1200" dirty="0" smtClean="0">
                <a:solidFill>
                  <a:schemeClr val="tx1"/>
                </a:solidFill>
                <a:effectLst/>
                <a:latin typeface="+mn-lt"/>
                <a:ea typeface="+mn-ea"/>
                <a:cs typeface="+mn-cs"/>
                <a:hlinkClick r:id="rId4" tooltip="Metric (mathematics)"/>
              </a:rPr>
              <a:t>metric</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tooltip="Variance"/>
              </a:rPr>
              <a:t>variance</a:t>
            </a:r>
            <a:r>
              <a:rPr lang="en-US" sz="1200" b="0" i="0" kern="1200" dirty="0" smtClean="0">
                <a:solidFill>
                  <a:schemeClr val="tx1"/>
                </a:solidFill>
                <a:effectLst/>
                <a:latin typeface="+mn-lt"/>
                <a:ea typeface="+mn-ea"/>
                <a:cs typeface="+mn-cs"/>
              </a:rPr>
              <a:t> is used as a measure of cluster scatter.</a:t>
            </a:r>
          </a:p>
          <a:p>
            <a:r>
              <a:rPr lang="en-US" sz="1200" b="0" i="0" kern="1200" dirty="0" smtClean="0">
                <a:solidFill>
                  <a:schemeClr val="tx1"/>
                </a:solidFill>
                <a:effectLst/>
                <a:latin typeface="+mn-lt"/>
                <a:ea typeface="+mn-ea"/>
                <a:cs typeface="+mn-cs"/>
              </a:rPr>
              <a:t>- The number of clusters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is an input parameter: an inappropriate choice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may yield poor results. That is why, when performing k-means, it is important to run diagnostic checks for </a:t>
            </a:r>
            <a:r>
              <a:rPr lang="en-US" sz="1200" b="0" i="0" u="none" strike="noStrike" kern="1200" dirty="0" smtClean="0">
                <a:solidFill>
                  <a:schemeClr val="tx1"/>
                </a:solidFill>
                <a:effectLst/>
                <a:latin typeface="+mn-lt"/>
                <a:ea typeface="+mn-ea"/>
                <a:cs typeface="+mn-cs"/>
                <a:hlinkClick r:id="rId6" tooltip="Determining the number of clusters in a data set"/>
              </a:rPr>
              <a:t>determining the number of clusters in the data set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Convergence to a local minimum may produce counterintuitive ("wrong") results (see example in Fig.).</a:t>
            </a:r>
          </a:p>
          <a:p>
            <a:r>
              <a:rPr lang="en-US" sz="1200" b="0" i="0" kern="1200" dirty="0" smtClean="0">
                <a:solidFill>
                  <a:schemeClr val="tx1"/>
                </a:solidFill>
                <a:effectLst/>
                <a:latin typeface="+mn-lt"/>
                <a:ea typeface="+mn-ea"/>
                <a:cs typeface="+mn-cs"/>
              </a:rPr>
              <a:t>A key limitation of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is its cluster model. The concept is based on spherical clusters that are separable in a way so that the mean value converges towards the cluster center. The clusters are expected to be of similar size, so that the assignment to the nearest cluster center is the correct assignment. When for example applying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with a value of k=3 onto the well-known </a:t>
            </a:r>
            <a:r>
              <a:rPr lang="en-US" sz="1200" b="0" i="0" u="none" strike="noStrike" kern="1200" dirty="0" smtClean="0">
                <a:solidFill>
                  <a:schemeClr val="tx1"/>
                </a:solidFill>
                <a:effectLst/>
                <a:latin typeface="+mn-lt"/>
                <a:ea typeface="+mn-ea"/>
                <a:cs typeface="+mn-cs"/>
                <a:hlinkClick r:id="rId7" tooltip="Iris flower data set"/>
              </a:rPr>
              <a:t>Iris flower data set</a:t>
            </a:r>
            <a:r>
              <a:rPr lang="en-US" sz="1200" b="0" i="0" kern="1200" dirty="0" smtClean="0">
                <a:solidFill>
                  <a:schemeClr val="tx1"/>
                </a:solidFill>
                <a:effectLst/>
                <a:latin typeface="+mn-lt"/>
                <a:ea typeface="+mn-ea"/>
                <a:cs typeface="+mn-cs"/>
              </a:rPr>
              <a:t>, the result often fails to separate the three </a:t>
            </a:r>
            <a:r>
              <a:rPr lang="en-US" sz="1200" b="0" i="0" u="none" strike="noStrike" kern="1200" dirty="0" smtClean="0">
                <a:solidFill>
                  <a:schemeClr val="tx1"/>
                </a:solidFill>
                <a:effectLst/>
                <a:latin typeface="+mn-lt"/>
                <a:ea typeface="+mn-ea"/>
                <a:cs typeface="+mn-cs"/>
                <a:hlinkClick r:id="rId8" tooltip="Iris (plant)"/>
              </a:rPr>
              <a:t>Iris</a:t>
            </a:r>
            <a:r>
              <a:rPr lang="en-US" sz="1200" b="0" i="0" kern="1200" dirty="0" smtClean="0">
                <a:solidFill>
                  <a:schemeClr val="tx1"/>
                </a:solidFill>
                <a:effectLst/>
                <a:latin typeface="+mn-lt"/>
                <a:ea typeface="+mn-ea"/>
                <a:cs typeface="+mn-cs"/>
              </a:rPr>
              <a:t> species contained in the data set. With k=2, the two visible clusters (one containing two species) will be discovered, whereas with k=3 one of the two clusters will be split into two even parts. In fact, k=2 is more appropriate for this data set, despite the data set containing 3 </a:t>
            </a:r>
            <a:r>
              <a:rPr lang="en-US" sz="1200" b="0" i="1" kern="1200" dirty="0" smtClean="0">
                <a:solidFill>
                  <a:schemeClr val="tx1"/>
                </a:solidFill>
                <a:effectLst/>
                <a:latin typeface="+mn-lt"/>
                <a:ea typeface="+mn-ea"/>
                <a:cs typeface="+mn-cs"/>
              </a:rPr>
              <a:t>classes</a:t>
            </a:r>
            <a:r>
              <a:rPr lang="en-US" sz="1200" b="0" i="0" kern="1200" dirty="0" smtClean="0">
                <a:solidFill>
                  <a:schemeClr val="tx1"/>
                </a:solidFill>
                <a:effectLst/>
                <a:latin typeface="+mn-lt"/>
                <a:ea typeface="+mn-ea"/>
                <a:cs typeface="+mn-cs"/>
              </a:rPr>
              <a:t>. As with any other clustering algorithm, the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-means result relies on the data set to satisfy the assumptions made by the clustering algorithms. It works well on some data sets, while failing on others.</a:t>
            </a:r>
          </a:p>
          <a:p>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96</a:t>
            </a:fld>
            <a:endParaRPr lang="nl-NL"/>
          </a:p>
        </p:txBody>
      </p:sp>
    </p:spTree>
    <p:extLst>
      <p:ext uri="{BB962C8B-B14F-4D97-AF65-F5344CB8AC3E}">
        <p14:creationId xmlns:p14="http://schemas.microsoft.com/office/powerpoint/2010/main" val="1832382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stats.stackexchange.com</a:t>
            </a:r>
            <a:r>
              <a:rPr lang="en-US" dirty="0" smtClean="0"/>
              <a:t>/questions/133656/how-to-understand-the-drawbacks-of-k-means</a:t>
            </a:r>
          </a:p>
          <a:p>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97</a:t>
            </a:fld>
            <a:endParaRPr lang="nl-NL"/>
          </a:p>
        </p:txBody>
      </p:sp>
    </p:spTree>
    <p:extLst>
      <p:ext uri="{BB962C8B-B14F-4D97-AF65-F5344CB8AC3E}">
        <p14:creationId xmlns:p14="http://schemas.microsoft.com/office/powerpoint/2010/main" val="68909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Slides gebruiken om groep</a:t>
            </a:r>
            <a:r>
              <a:rPr lang="nl-NL" baseline="0" dirty="0" smtClean="0"/>
              <a:t> te leren kennen: weten jullie wat dit betekend, heeft er iemand een  opdracht die hiermee te maken heeft?</a:t>
            </a:r>
          </a:p>
          <a:p>
            <a:r>
              <a:rPr lang="nl-NL" baseline="0" dirty="0" smtClean="0"/>
              <a:t>Eventueel voorbeelden van projecten BDR noemen</a:t>
            </a:r>
            <a:endParaRPr lang="nl-NL" dirty="0"/>
          </a:p>
        </p:txBody>
      </p:sp>
      <p:sp>
        <p:nvSpPr>
          <p:cNvPr id="4" name="Slide Number Placeholder 3"/>
          <p:cNvSpPr>
            <a:spLocks noGrp="1"/>
          </p:cNvSpPr>
          <p:nvPr>
            <p:ph type="sldNum" sz="quarter" idx="10"/>
          </p:nvPr>
        </p:nvSpPr>
        <p:spPr/>
        <p:txBody>
          <a:bodyPr/>
          <a:lstStyle/>
          <a:p>
            <a:fld id="{E243E3B8-E94C-FC49-B19F-0FD4284EB91F}" type="slidenum">
              <a:rPr lang="en-US" smtClean="0"/>
              <a:t>6</a:t>
            </a:fld>
            <a:endParaRPr lang="en-US"/>
          </a:p>
        </p:txBody>
      </p:sp>
    </p:spTree>
    <p:extLst>
      <p:ext uri="{BB962C8B-B14F-4D97-AF65-F5344CB8AC3E}">
        <p14:creationId xmlns:p14="http://schemas.microsoft.com/office/powerpoint/2010/main" val="111070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smtClean="0"/>
          </a:p>
          <a:p>
            <a:r>
              <a:rPr lang="nl-NL" dirty="0" err="1" smtClean="0"/>
              <a:t>Maube</a:t>
            </a:r>
            <a:r>
              <a:rPr lang="nl-NL" dirty="0" smtClean="0"/>
              <a:t> </a:t>
            </a:r>
            <a:r>
              <a:rPr lang="nl-NL" dirty="0" err="1" smtClean="0"/>
              <a:t>gere</a:t>
            </a:r>
            <a:r>
              <a:rPr lang="nl-NL" dirty="0" smtClean="0"/>
              <a:t>: a </a:t>
            </a:r>
            <a:r>
              <a:rPr lang="nl-NL" dirty="0" err="1" smtClean="0"/>
              <a:t>simpler</a:t>
            </a:r>
            <a:r>
              <a:rPr lang="nl-NL" dirty="0" smtClean="0"/>
              <a:t> slide </a:t>
            </a:r>
            <a:r>
              <a:rPr lang="nl-NL" dirty="0" err="1" smtClean="0"/>
              <a:t>with</a:t>
            </a:r>
            <a:r>
              <a:rPr lang="nl-NL" dirty="0" smtClean="0"/>
              <a:t> </a:t>
            </a:r>
            <a:r>
              <a:rPr lang="nl-NL" dirty="0" err="1" smtClean="0"/>
              <a:t>just</a:t>
            </a:r>
            <a:r>
              <a:rPr lang="nl-NL" dirty="0" smtClean="0"/>
              <a:t> </a:t>
            </a:r>
            <a:r>
              <a:rPr lang="nl-NL" dirty="0" err="1" smtClean="0"/>
              <a:t>the</a:t>
            </a:r>
            <a:r>
              <a:rPr lang="nl-NL" dirty="0" smtClean="0"/>
              <a:t> </a:t>
            </a:r>
            <a:r>
              <a:rPr lang="nl-NL" dirty="0" err="1" smtClean="0"/>
              <a:t>definition</a:t>
            </a:r>
            <a:r>
              <a:rPr lang="nl-NL" dirty="0" smtClean="0"/>
              <a:t> of </a:t>
            </a:r>
            <a:r>
              <a:rPr lang="nl-NL" dirty="0" err="1" smtClean="0"/>
              <a:t>supervised</a:t>
            </a:r>
            <a:r>
              <a:rPr lang="nl-NL" baseline="0" dirty="0" smtClean="0"/>
              <a:t> </a:t>
            </a:r>
            <a:r>
              <a:rPr lang="nl-NL" baseline="0" dirty="0" err="1" smtClean="0"/>
              <a:t>and</a:t>
            </a:r>
            <a:r>
              <a:rPr lang="nl-NL" baseline="0" dirty="0" smtClean="0"/>
              <a:t> </a:t>
            </a:r>
            <a:r>
              <a:rPr lang="nl-NL" baseline="0" dirty="0" err="1" smtClean="0"/>
              <a:t>unsupervised</a:t>
            </a:r>
            <a:r>
              <a:rPr lang="nl-NL" baseline="0" dirty="0" smtClean="0"/>
              <a:t> + </a:t>
            </a:r>
            <a:r>
              <a:rPr lang="nl-NL" baseline="0" dirty="0" err="1" smtClean="0"/>
              <a:t>regression</a:t>
            </a:r>
            <a:r>
              <a:rPr lang="nl-NL" baseline="0" dirty="0" smtClean="0"/>
              <a:t> </a:t>
            </a:r>
            <a:r>
              <a:rPr lang="nl-NL" baseline="0" dirty="0" err="1" smtClean="0"/>
              <a:t>and</a:t>
            </a:r>
            <a:r>
              <a:rPr lang="nl-NL" baseline="0" dirty="0" smtClean="0"/>
              <a:t> </a:t>
            </a:r>
            <a:r>
              <a:rPr lang="nl-NL" baseline="0" dirty="0" err="1" smtClean="0"/>
              <a:t>classification</a:t>
            </a:r>
            <a:endParaRPr lang="nl-NL" baseline="0" dirty="0" smtClean="0"/>
          </a:p>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18</a:t>
            </a:fld>
            <a:endParaRPr lang="nl-NL"/>
          </a:p>
        </p:txBody>
      </p:sp>
    </p:spTree>
    <p:extLst>
      <p:ext uri="{BB962C8B-B14F-4D97-AF65-F5344CB8AC3E}">
        <p14:creationId xmlns:p14="http://schemas.microsoft.com/office/powerpoint/2010/main" val="186670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Kapstok</a:t>
            </a:r>
            <a:r>
              <a:rPr lang="en-US" dirty="0" smtClean="0"/>
              <a:t>:</a:t>
            </a:r>
            <a:r>
              <a:rPr lang="en-US" baseline="0" dirty="0" smtClean="0"/>
              <a:t>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92D645F-9AB7-46FA-8184-FBC23665C60A}" type="slidenum">
              <a:rPr lang="nl-NL" smtClean="0"/>
              <a:t>19</a:t>
            </a:fld>
            <a:endParaRPr lang="nl-NL"/>
          </a:p>
        </p:txBody>
      </p:sp>
    </p:spTree>
    <p:extLst>
      <p:ext uri="{BB962C8B-B14F-4D97-AF65-F5344CB8AC3E}">
        <p14:creationId xmlns:p14="http://schemas.microsoft.com/office/powerpoint/2010/main" val="114318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23</a:t>
            </a:fld>
            <a:endParaRPr lang="nl-NL"/>
          </a:p>
        </p:txBody>
      </p:sp>
    </p:spTree>
    <p:extLst>
      <p:ext uri="{BB962C8B-B14F-4D97-AF65-F5344CB8AC3E}">
        <p14:creationId xmlns:p14="http://schemas.microsoft.com/office/powerpoint/2010/main" val="118481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IS DE GRADIENT</a:t>
            </a:r>
          </a:p>
          <a:p>
            <a:r>
              <a:rPr lang="en-US" dirty="0"/>
              <a:t>Q:</a:t>
            </a:r>
            <a:r>
              <a:rPr lang="en-US" baseline="0" dirty="0"/>
              <a:t> wat </a:t>
            </a:r>
            <a:r>
              <a:rPr lang="en-US" baseline="0" dirty="0" err="1"/>
              <a:t>klopt</a:t>
            </a:r>
            <a:r>
              <a:rPr lang="en-US" baseline="0" dirty="0"/>
              <a:t> </a:t>
            </a:r>
            <a:r>
              <a:rPr lang="en-US" baseline="0" dirty="0" err="1"/>
              <a:t>niet</a:t>
            </a:r>
            <a:r>
              <a:rPr lang="en-US" baseline="0" dirty="0"/>
              <a:t> in </a:t>
            </a:r>
            <a:r>
              <a:rPr lang="en-US" baseline="0" dirty="0" err="1"/>
              <a:t>dit</a:t>
            </a:r>
            <a:r>
              <a:rPr lang="en-US" baseline="0" dirty="0"/>
              <a:t> </a:t>
            </a:r>
            <a:r>
              <a:rPr lang="en-US" baseline="0" dirty="0" err="1"/>
              <a:t>platje</a:t>
            </a:r>
            <a:r>
              <a:rPr lang="en-US" baseline="0" dirty="0"/>
              <a:t>? &gt; when the gradient is large, the steps are also larger! (if your step size is not dynamic)</a:t>
            </a:r>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25</a:t>
            </a:fld>
            <a:endParaRPr lang="nl-NL"/>
          </a:p>
        </p:txBody>
      </p:sp>
    </p:spTree>
    <p:extLst>
      <p:ext uri="{BB962C8B-B14F-4D97-AF65-F5344CB8AC3E}">
        <p14:creationId xmlns:p14="http://schemas.microsoft.com/office/powerpoint/2010/main" val="46245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92D645F-9AB7-46FA-8184-FBC23665C60A}" type="slidenum">
              <a:rPr lang="nl-NL" smtClean="0"/>
              <a:t>26</a:t>
            </a:fld>
            <a:endParaRPr lang="nl-NL"/>
          </a:p>
        </p:txBody>
      </p:sp>
    </p:spTree>
    <p:extLst>
      <p:ext uri="{BB962C8B-B14F-4D97-AF65-F5344CB8AC3E}">
        <p14:creationId xmlns:p14="http://schemas.microsoft.com/office/powerpoint/2010/main" val="203273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cxnSp>
        <p:nvCxnSpPr>
          <p:cNvPr id="5" name="Straight Connector 4"/>
          <p:cNvCxnSpPr>
            <a:cxnSpLocks/>
          </p:cNvCxnSpPr>
          <p:nvPr/>
        </p:nvCxnSpPr>
        <p:spPr>
          <a:xfrm>
            <a:off x="4731238" y="2875546"/>
            <a:ext cx="2729524"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7" name="Group 4"/>
          <p:cNvGrpSpPr>
            <a:grpSpLocks noChangeAspect="1"/>
          </p:cNvGrpSpPr>
          <p:nvPr/>
        </p:nvGrpSpPr>
        <p:grpSpPr bwMode="auto">
          <a:xfrm>
            <a:off x="9033470" y="5811252"/>
            <a:ext cx="2793815" cy="687003"/>
            <a:chOff x="6727" y="4060"/>
            <a:chExt cx="732" cy="180"/>
          </a:xfrm>
          <a:solidFill>
            <a:srgbClr val="5C8DA7"/>
          </a:solidFill>
        </p:grpSpPr>
        <p:sp>
          <p:nvSpPr>
            <p:cNvPr id="8" name="Freeform 5"/>
            <p:cNvSpPr>
              <a:spLocks noEditPoints="1"/>
            </p:cNvSpPr>
            <p:nvPr/>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Titel 1"/>
          <p:cNvSpPr>
            <a:spLocks noGrp="1"/>
          </p:cNvSpPr>
          <p:nvPr>
            <p:ph type="title" hasCustomPrompt="1"/>
          </p:nvPr>
        </p:nvSpPr>
        <p:spPr>
          <a:xfrm>
            <a:off x="960408" y="1010211"/>
            <a:ext cx="10345265" cy="1275788"/>
          </a:xfrm>
          <a:prstGeom prst="rect">
            <a:avLst/>
          </a:prstGeom>
        </p:spPr>
        <p:txBody>
          <a:bodyPr/>
          <a:lstStyle>
            <a:lvl1pPr algn="ctr">
              <a:defRPr lang="nl-NL" sz="9600" kern="1200" cap="all" baseline="0" dirty="0">
                <a:solidFill>
                  <a:schemeClr val="bg1"/>
                </a:solidFill>
                <a:latin typeface="Segoe UI" panose="020B0502040204020203" pitchFamily="34" charset="0"/>
                <a:ea typeface="+mj-ea"/>
                <a:cs typeface="Segoe UI" panose="020B0502040204020203" pitchFamily="34" charset="0"/>
              </a:defRPr>
            </a:lvl1pPr>
          </a:lstStyle>
          <a:p>
            <a:r>
              <a:rPr lang="en-US" noProof="0" dirty="0"/>
              <a:t>TITLE</a:t>
            </a:r>
          </a:p>
        </p:txBody>
      </p:sp>
      <p:sp>
        <p:nvSpPr>
          <p:cNvPr id="65" name="Text Placeholder 64"/>
          <p:cNvSpPr>
            <a:spLocks noGrp="1"/>
          </p:cNvSpPr>
          <p:nvPr>
            <p:ph type="body" sz="quarter" idx="10" hasCustomPrompt="1"/>
          </p:nvPr>
        </p:nvSpPr>
        <p:spPr>
          <a:xfrm>
            <a:off x="1403684" y="3441615"/>
            <a:ext cx="9384632" cy="1431173"/>
          </a:xfrm>
          <a:prstGeom prst="rect">
            <a:avLst/>
          </a:prstGeom>
        </p:spPr>
        <p:txBody>
          <a:bodyPr/>
          <a:lstStyle>
            <a:lvl1pPr marL="0" indent="0" algn="ctr">
              <a:buNone/>
              <a:defRPr sz="3600">
                <a:solidFill>
                  <a:schemeClr val="bg1"/>
                </a:solidFill>
              </a:defRPr>
            </a:lvl1pPr>
          </a:lstStyle>
          <a:p>
            <a:pPr lvl="0"/>
            <a:r>
              <a:rPr lang="en-US" dirty="0"/>
              <a:t>Subtitle</a:t>
            </a:r>
          </a:p>
        </p:txBody>
      </p:sp>
    </p:spTree>
    <p:extLst>
      <p:ext uri="{BB962C8B-B14F-4D97-AF65-F5344CB8AC3E}">
        <p14:creationId xmlns:p14="http://schemas.microsoft.com/office/powerpoint/2010/main" val="234686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3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tmplLst>
          <p:tmpl>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300"/>
                        <p:tgtEl>
                          <p:spTgt spid="6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section-blu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cxnSp>
        <p:nvCxnSpPr>
          <p:cNvPr id="5" name="Straight Connector 4"/>
          <p:cNvCxnSpPr>
            <a:cxnSpLocks/>
          </p:cNvCxnSpPr>
          <p:nvPr/>
        </p:nvCxnSpPr>
        <p:spPr>
          <a:xfrm>
            <a:off x="972440" y="4062609"/>
            <a:ext cx="143248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7" name="Group 4"/>
          <p:cNvGrpSpPr>
            <a:grpSpLocks noChangeAspect="1"/>
          </p:cNvGrpSpPr>
          <p:nvPr/>
        </p:nvGrpSpPr>
        <p:grpSpPr bwMode="auto">
          <a:xfrm>
            <a:off x="10749455" y="6368916"/>
            <a:ext cx="1162051" cy="285750"/>
            <a:chOff x="6727" y="4060"/>
            <a:chExt cx="732" cy="180"/>
          </a:xfrm>
          <a:solidFill>
            <a:schemeClr val="accent1"/>
          </a:solidFill>
        </p:grpSpPr>
        <p:sp>
          <p:nvSpPr>
            <p:cNvPr id="8" name="Freeform 5"/>
            <p:cNvSpPr>
              <a:spLocks noEditPoints="1"/>
            </p:cNvSpPr>
            <p:nvPr/>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Titel 1"/>
          <p:cNvSpPr>
            <a:spLocks noGrp="1"/>
          </p:cNvSpPr>
          <p:nvPr>
            <p:ph type="title" hasCustomPrompt="1"/>
          </p:nvPr>
        </p:nvSpPr>
        <p:spPr>
          <a:xfrm>
            <a:off x="972440" y="2622444"/>
            <a:ext cx="10345265" cy="962967"/>
          </a:xfrm>
          <a:prstGeom prst="rect">
            <a:avLst/>
          </a:prstGeom>
        </p:spPr>
        <p:txBody>
          <a:bodyPr/>
          <a:lstStyle>
            <a:lvl1pPr>
              <a:defRPr lang="nl-NL" sz="6500" kern="1200" cap="all" baseline="0" dirty="0">
                <a:solidFill>
                  <a:schemeClr val="bg1"/>
                </a:solidFill>
                <a:latin typeface="+mj-lt"/>
                <a:ea typeface="+mj-ea"/>
                <a:cs typeface="Frutiger 87ExtraBlackCn"/>
              </a:defRPr>
            </a:lvl1pPr>
          </a:lstStyle>
          <a:p>
            <a:r>
              <a:rPr lang="en-US" noProof="0" dirty="0"/>
              <a:t>SECTION TITLE</a:t>
            </a:r>
          </a:p>
        </p:txBody>
      </p:sp>
      <p:sp>
        <p:nvSpPr>
          <p:cNvPr id="70" name="Text Placeholder 69"/>
          <p:cNvSpPr>
            <a:spLocks noGrp="1"/>
          </p:cNvSpPr>
          <p:nvPr>
            <p:ph type="body" sz="quarter" idx="10" hasCustomPrompt="1"/>
          </p:nvPr>
        </p:nvSpPr>
        <p:spPr>
          <a:xfrm>
            <a:off x="972440" y="4474996"/>
            <a:ext cx="10323511" cy="433889"/>
          </a:xfrm>
          <a:prstGeom prst="rect">
            <a:avLst/>
          </a:prstGeom>
        </p:spPr>
        <p:txBody>
          <a:bodyPr/>
          <a:lstStyle>
            <a:lvl1pPr marL="0" indent="0">
              <a:buNone/>
              <a:defRPr>
                <a:solidFill>
                  <a:schemeClr val="bg1"/>
                </a:solidFill>
              </a:defRPr>
            </a:lvl1pPr>
          </a:lstStyle>
          <a:p>
            <a:r>
              <a:rPr lang="en-US" sz="2800" b="0" i="0" kern="1200" cap="none" baseline="0" noProof="0" dirty="0">
                <a:solidFill>
                  <a:srgbClr val="FFFFFF"/>
                </a:solidFill>
                <a:latin typeface="+mn-lt"/>
                <a:ea typeface="+mn-ea"/>
              </a:rPr>
              <a:t>Section subtitle</a:t>
            </a:r>
          </a:p>
        </p:txBody>
      </p:sp>
    </p:spTree>
    <p:extLst>
      <p:ext uri="{BB962C8B-B14F-4D97-AF65-F5344CB8AC3E}">
        <p14:creationId xmlns:p14="http://schemas.microsoft.com/office/powerpoint/2010/main" val="188906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3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0" grpId="0">
        <p:tmplLst>
          <p:tmpl>
            <p:tnLst>
              <p:par>
                <p:cTn presetID="10"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300"/>
                        <p:tgtEl>
                          <p:spTgt spid="7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section-gree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cxnSp>
        <p:nvCxnSpPr>
          <p:cNvPr id="5" name="Straight Connector 4"/>
          <p:cNvCxnSpPr>
            <a:cxnSpLocks/>
          </p:cNvCxnSpPr>
          <p:nvPr/>
        </p:nvCxnSpPr>
        <p:spPr>
          <a:xfrm>
            <a:off x="972440" y="4062609"/>
            <a:ext cx="143248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7" name="Group 4"/>
          <p:cNvGrpSpPr>
            <a:grpSpLocks noChangeAspect="1"/>
          </p:cNvGrpSpPr>
          <p:nvPr/>
        </p:nvGrpSpPr>
        <p:grpSpPr bwMode="auto">
          <a:xfrm>
            <a:off x="10749455" y="6368916"/>
            <a:ext cx="1162051" cy="285750"/>
            <a:chOff x="6727" y="4060"/>
            <a:chExt cx="732" cy="180"/>
          </a:xfrm>
          <a:solidFill>
            <a:srgbClr val="7D8A50"/>
          </a:solidFill>
        </p:grpSpPr>
        <p:sp>
          <p:nvSpPr>
            <p:cNvPr id="8" name="Freeform 5"/>
            <p:cNvSpPr>
              <a:spLocks noEditPoints="1"/>
            </p:cNvSpPr>
            <p:nvPr/>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Titel 1"/>
          <p:cNvSpPr>
            <a:spLocks noGrp="1"/>
          </p:cNvSpPr>
          <p:nvPr>
            <p:ph type="title" hasCustomPrompt="1"/>
          </p:nvPr>
        </p:nvSpPr>
        <p:spPr>
          <a:xfrm>
            <a:off x="972440" y="2622444"/>
            <a:ext cx="10345265" cy="962967"/>
          </a:xfrm>
          <a:prstGeom prst="rect">
            <a:avLst/>
          </a:prstGeom>
        </p:spPr>
        <p:txBody>
          <a:bodyPr/>
          <a:lstStyle>
            <a:lvl1pPr>
              <a:defRPr lang="nl-NL" sz="6500" kern="1200" cap="all" baseline="0" dirty="0">
                <a:solidFill>
                  <a:schemeClr val="bg1"/>
                </a:solidFill>
                <a:latin typeface="+mj-lt"/>
                <a:ea typeface="+mj-ea"/>
                <a:cs typeface="Frutiger 87ExtraBlackCn"/>
              </a:defRPr>
            </a:lvl1pPr>
          </a:lstStyle>
          <a:p>
            <a:r>
              <a:rPr lang="en-US" noProof="0" dirty="0"/>
              <a:t>SECTION TITLE</a:t>
            </a:r>
          </a:p>
        </p:txBody>
      </p:sp>
      <p:sp>
        <p:nvSpPr>
          <p:cNvPr id="70" name="Text Placeholder 69"/>
          <p:cNvSpPr>
            <a:spLocks noGrp="1"/>
          </p:cNvSpPr>
          <p:nvPr>
            <p:ph type="body" sz="quarter" idx="10" hasCustomPrompt="1"/>
          </p:nvPr>
        </p:nvSpPr>
        <p:spPr>
          <a:xfrm>
            <a:off x="972440" y="4474996"/>
            <a:ext cx="10323511" cy="433889"/>
          </a:xfrm>
          <a:prstGeom prst="rect">
            <a:avLst/>
          </a:prstGeom>
        </p:spPr>
        <p:txBody>
          <a:bodyPr/>
          <a:lstStyle>
            <a:lvl1pPr marL="0" indent="0">
              <a:buNone/>
              <a:defRPr>
                <a:solidFill>
                  <a:schemeClr val="bg1"/>
                </a:solidFill>
              </a:defRPr>
            </a:lvl1pPr>
          </a:lstStyle>
          <a:p>
            <a:r>
              <a:rPr lang="en-US" sz="2800" b="0" i="0" kern="1200" cap="none" baseline="0" noProof="0" dirty="0">
                <a:solidFill>
                  <a:srgbClr val="FFFFFF"/>
                </a:solidFill>
                <a:latin typeface="+mn-lt"/>
                <a:ea typeface="+mn-ea"/>
              </a:rPr>
              <a:t>Section subtitle</a:t>
            </a:r>
          </a:p>
        </p:txBody>
      </p:sp>
    </p:spTree>
    <p:extLst>
      <p:ext uri="{BB962C8B-B14F-4D97-AF65-F5344CB8AC3E}">
        <p14:creationId xmlns:p14="http://schemas.microsoft.com/office/powerpoint/2010/main" val="23535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3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0" grpId="0">
        <p:tmplLst>
          <p:tmpl>
            <p:tnLst>
              <p:par>
                <p:cTn presetID="10"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300"/>
                        <p:tgtEl>
                          <p:spTgt spid="7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section-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cxnSp>
        <p:nvCxnSpPr>
          <p:cNvPr id="5" name="Straight Connector 4"/>
          <p:cNvCxnSpPr>
            <a:cxnSpLocks/>
          </p:cNvCxnSpPr>
          <p:nvPr/>
        </p:nvCxnSpPr>
        <p:spPr>
          <a:xfrm>
            <a:off x="972440" y="4062609"/>
            <a:ext cx="143248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7" name="Group 4"/>
          <p:cNvGrpSpPr>
            <a:grpSpLocks noChangeAspect="1"/>
          </p:cNvGrpSpPr>
          <p:nvPr/>
        </p:nvGrpSpPr>
        <p:grpSpPr bwMode="auto">
          <a:xfrm>
            <a:off x="10749455" y="6368916"/>
            <a:ext cx="1162051" cy="285750"/>
            <a:chOff x="6727" y="4060"/>
            <a:chExt cx="732" cy="180"/>
          </a:xfrm>
          <a:solidFill>
            <a:srgbClr val="9B595A"/>
          </a:solidFill>
        </p:grpSpPr>
        <p:sp>
          <p:nvSpPr>
            <p:cNvPr id="8" name="Freeform 5"/>
            <p:cNvSpPr>
              <a:spLocks noEditPoints="1"/>
            </p:cNvSpPr>
            <p:nvPr/>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Titel 1"/>
          <p:cNvSpPr>
            <a:spLocks noGrp="1"/>
          </p:cNvSpPr>
          <p:nvPr>
            <p:ph type="title" hasCustomPrompt="1"/>
          </p:nvPr>
        </p:nvSpPr>
        <p:spPr>
          <a:xfrm>
            <a:off x="972440" y="2622444"/>
            <a:ext cx="10345265" cy="962967"/>
          </a:xfrm>
          <a:prstGeom prst="rect">
            <a:avLst/>
          </a:prstGeom>
        </p:spPr>
        <p:txBody>
          <a:bodyPr/>
          <a:lstStyle>
            <a:lvl1pPr>
              <a:defRPr lang="nl-NL" sz="6500" kern="1200" cap="all" baseline="0" dirty="0">
                <a:solidFill>
                  <a:schemeClr val="bg1"/>
                </a:solidFill>
                <a:latin typeface="+mj-lt"/>
                <a:ea typeface="+mj-ea"/>
                <a:cs typeface="Frutiger 87ExtraBlackCn"/>
              </a:defRPr>
            </a:lvl1pPr>
          </a:lstStyle>
          <a:p>
            <a:r>
              <a:rPr lang="en-US" noProof="0" dirty="0"/>
              <a:t>SECTION TITLE</a:t>
            </a:r>
          </a:p>
        </p:txBody>
      </p:sp>
      <p:sp>
        <p:nvSpPr>
          <p:cNvPr id="70" name="Text Placeholder 69"/>
          <p:cNvSpPr>
            <a:spLocks noGrp="1"/>
          </p:cNvSpPr>
          <p:nvPr>
            <p:ph type="body" sz="quarter" idx="10" hasCustomPrompt="1"/>
          </p:nvPr>
        </p:nvSpPr>
        <p:spPr>
          <a:xfrm>
            <a:off x="972440" y="4474996"/>
            <a:ext cx="10323511" cy="433889"/>
          </a:xfrm>
          <a:prstGeom prst="rect">
            <a:avLst/>
          </a:prstGeom>
        </p:spPr>
        <p:txBody>
          <a:bodyPr/>
          <a:lstStyle>
            <a:lvl1pPr marL="0" indent="0">
              <a:buNone/>
              <a:defRPr>
                <a:solidFill>
                  <a:schemeClr val="bg1"/>
                </a:solidFill>
              </a:defRPr>
            </a:lvl1pPr>
          </a:lstStyle>
          <a:p>
            <a:r>
              <a:rPr lang="en-US" sz="2800" b="0" i="0" kern="1200" cap="none" baseline="0" noProof="0" dirty="0">
                <a:solidFill>
                  <a:srgbClr val="FFFFFF"/>
                </a:solidFill>
                <a:latin typeface="+mn-lt"/>
                <a:ea typeface="+mn-ea"/>
              </a:rPr>
              <a:t>Section subtitle</a:t>
            </a:r>
          </a:p>
        </p:txBody>
      </p:sp>
    </p:spTree>
    <p:extLst>
      <p:ext uri="{BB962C8B-B14F-4D97-AF65-F5344CB8AC3E}">
        <p14:creationId xmlns:p14="http://schemas.microsoft.com/office/powerpoint/2010/main" val="138684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3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0" grpId="0">
        <p:tmplLst>
          <p:tmpl>
            <p:tnLst>
              <p:par>
                <p:cTn presetID="10"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300"/>
                        <p:tgtEl>
                          <p:spTgt spid="7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723786" y="372538"/>
            <a:ext cx="10515600" cy="633600"/>
          </a:xfrm>
          <a:prstGeom prst="rect">
            <a:avLst/>
          </a:prstGeom>
        </p:spPr>
        <p:txBody>
          <a:bodyPr/>
          <a:lstStyle>
            <a:lvl1pPr>
              <a:defRPr cap="all" baseline="0">
                <a:solidFill>
                  <a:schemeClr val="accent1"/>
                </a:solidFill>
              </a:defRPr>
            </a:lvl1pPr>
          </a:lstStyle>
          <a:p>
            <a:r>
              <a:rPr lang="en-US"/>
              <a:t>Click to edit Master title style</a:t>
            </a:r>
            <a:endParaRPr lang="nl-NL" dirty="0"/>
          </a:p>
        </p:txBody>
      </p:sp>
      <p:grpSp>
        <p:nvGrpSpPr>
          <p:cNvPr id="7" name="Group 4"/>
          <p:cNvGrpSpPr>
            <a:grpSpLocks noChangeAspect="1"/>
          </p:cNvGrpSpPr>
          <p:nvPr/>
        </p:nvGrpSpPr>
        <p:grpSpPr bwMode="auto">
          <a:xfrm>
            <a:off x="10749455" y="6368506"/>
            <a:ext cx="1162051" cy="285750"/>
            <a:chOff x="6727" y="4060"/>
            <a:chExt cx="732" cy="180"/>
          </a:xfrm>
          <a:solidFill>
            <a:schemeClr val="accent1"/>
          </a:solidFill>
        </p:grpSpPr>
        <p:sp>
          <p:nvSpPr>
            <p:cNvPr id="8" name="Freeform 5"/>
            <p:cNvSpPr>
              <a:spLocks noEditPoints="1"/>
            </p:cNvSpPr>
            <p:nvPr/>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EditPoints="1"/>
            </p:cNvSpPr>
            <p:nvPr/>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noEditPoints="1"/>
            </p:cNvSpPr>
            <p:nvPr/>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p:cNvSpPr>
              <a:spLocks noChangeArrowheads="1"/>
            </p:cNvSpPr>
            <p:nvPr/>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
            <p:cNvSpPr>
              <a:spLocks noChangeArrowheads="1"/>
            </p:cNvSpPr>
            <p:nvPr/>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p:cNvSpPr>
              <a:spLocks noChangeArrowheads="1"/>
            </p:cNvSpPr>
            <p:nvPr/>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6"/>
            <p:cNvSpPr>
              <a:spLocks noChangeArrowheads="1"/>
            </p:cNvSpPr>
            <p:nvPr/>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p:cNvSpPr>
              <a:spLocks noChangeArrowheads="1"/>
            </p:cNvSpPr>
            <p:nvPr/>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9"/>
            <p:cNvSpPr>
              <a:spLocks noChangeArrowheads="1"/>
            </p:cNvSpPr>
            <p:nvPr/>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p:cNvSpPr>
              <a:spLocks noChangeArrowheads="1"/>
            </p:cNvSpPr>
            <p:nvPr/>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1"/>
            <p:cNvSpPr>
              <a:spLocks noChangeArrowheads="1"/>
            </p:cNvSpPr>
            <p:nvPr/>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p:cNvSpPr>
              <a:spLocks/>
            </p:cNvSpPr>
            <p:nvPr/>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p:cNvSpPr>
              <a:spLocks noChangeArrowheads="1"/>
            </p:cNvSpPr>
            <p:nvPr/>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7"/>
            <p:cNvSpPr>
              <a:spLocks noChangeArrowheads="1"/>
            </p:cNvSpPr>
            <p:nvPr/>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p:cNvSpPr>
              <a:spLocks noChangeArrowheads="1"/>
            </p:cNvSpPr>
            <p:nvPr/>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p:cNvSpPr>
              <a:spLocks noChangeArrowheads="1"/>
            </p:cNvSpPr>
            <p:nvPr/>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8"/>
            <p:cNvSpPr>
              <a:spLocks/>
            </p:cNvSpPr>
            <p:nvPr/>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p:cNvSpPr>
              <a:spLocks/>
            </p:cNvSpPr>
            <p:nvPr/>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p:cNvSpPr>
            <p:nvPr/>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p:cNvSpPr>
              <a:spLocks/>
            </p:cNvSpPr>
            <p:nvPr/>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p:cNvSpPr>
              <a:spLocks/>
            </p:cNvSpPr>
            <p:nvPr/>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8"/>
            <p:cNvSpPr>
              <a:spLocks/>
            </p:cNvSpPr>
            <p:nvPr/>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
            <p:cNvSpPr>
              <a:spLocks/>
            </p:cNvSpPr>
            <p:nvPr/>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p:cNvSpPr>
              <a:spLocks/>
            </p:cNvSpPr>
            <p:nvPr/>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Rectangle 63"/>
          <p:cNvSpPr/>
          <p:nvPr/>
        </p:nvSpPr>
        <p:spPr>
          <a:xfrm>
            <a:off x="838200" y="0"/>
            <a:ext cx="3689838" cy="254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
          <p:cNvSpPr>
            <a:spLocks noGrp="1" noChangeArrowheads="1"/>
          </p:cNvSpPr>
          <p:nvPr>
            <p:ph type="subTitle" idx="1"/>
          </p:nvPr>
        </p:nvSpPr>
        <p:spPr>
          <a:xfrm>
            <a:off x="719667" y="1556792"/>
            <a:ext cx="7632848" cy="2376264"/>
          </a:xfrm>
          <a:prstGeom prst="rect">
            <a:avLst/>
          </a:prstGeom>
        </p:spPr>
        <p:txBody>
          <a:bodyPr/>
          <a:lstStyle>
            <a:lvl1pPr marL="342900" indent="-342900" algn="l">
              <a:buClr>
                <a:schemeClr val="accent1"/>
              </a:buClr>
              <a:buFont typeface="Arial" panose="020B0604020202020204" pitchFamily="34" charset="0"/>
              <a:buChar char="•"/>
              <a:defRPr baseline="0"/>
            </a:lvl1pPr>
          </a:lstStyle>
          <a:p>
            <a:pPr lvl="0"/>
            <a:r>
              <a:rPr lang="en-US" altLang="nl-NL" noProof="0"/>
              <a:t>Click to edit Master subtitle style</a:t>
            </a:r>
            <a:endParaRPr lang="nl-NL" altLang="nl-NL" noProof="0" dirty="0"/>
          </a:p>
        </p:txBody>
      </p:sp>
    </p:spTree>
    <p:extLst>
      <p:ext uri="{BB962C8B-B14F-4D97-AF65-F5344CB8AC3E}">
        <p14:creationId xmlns:p14="http://schemas.microsoft.com/office/powerpoint/2010/main" val="99184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42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ty-dar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5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2" name="Rectangle 63"/>
          <p:cNvSpPr/>
          <p:nvPr userDrawn="1"/>
        </p:nvSpPr>
        <p:spPr>
          <a:xfrm>
            <a:off x="838201" y="2"/>
            <a:ext cx="3689838" cy="254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 name="Group 4"/>
          <p:cNvGrpSpPr>
            <a:grpSpLocks noChangeAspect="1"/>
          </p:cNvGrpSpPr>
          <p:nvPr userDrawn="1"/>
        </p:nvGrpSpPr>
        <p:grpSpPr bwMode="auto">
          <a:xfrm>
            <a:off x="10749456" y="6357341"/>
            <a:ext cx="1162050" cy="285750"/>
            <a:chOff x="6727" y="4060"/>
            <a:chExt cx="732" cy="180"/>
          </a:xfrm>
        </p:grpSpPr>
        <p:sp>
          <p:nvSpPr>
            <p:cNvPr id="4"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9"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0"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1"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2"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3"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4"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5"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solidFill>
              <a:srgbClr val="211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6"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solidFill>
              <a:srgbClr val="1C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7"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solidFill>
              <a:srgbClr val="1C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8"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solidFill>
              <a:srgbClr val="1C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9"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solidFill>
              <a:srgbClr val="1C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0" name="Rectangle 21"/>
            <p:cNvSpPr>
              <a:spLocks noChangeArrowheads="1"/>
            </p:cNvSpPr>
            <p:nvPr userDrawn="1"/>
          </p:nvSpPr>
          <p:spPr bwMode="auto">
            <a:xfrm>
              <a:off x="6885" y="4117"/>
              <a:ext cx="25" cy="13"/>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1" name="Rectangle 22"/>
            <p:cNvSpPr>
              <a:spLocks noChangeArrowheads="1"/>
            </p:cNvSpPr>
            <p:nvPr userDrawn="1"/>
          </p:nvSpPr>
          <p:spPr bwMode="auto">
            <a:xfrm>
              <a:off x="6821" y="4117"/>
              <a:ext cx="25" cy="13"/>
            </a:xfrm>
            <a:prstGeom prst="rect">
              <a:avLst/>
            </a:prstGeom>
            <a:solidFill>
              <a:srgbClr val="42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2" name="Rectangle 23"/>
            <p:cNvSpPr>
              <a:spLocks noChangeArrowheads="1"/>
            </p:cNvSpPr>
            <p:nvPr userDrawn="1"/>
          </p:nvSpPr>
          <p:spPr bwMode="auto">
            <a:xfrm>
              <a:off x="6917" y="4089"/>
              <a:ext cx="25" cy="22"/>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3" name="Rectangle 24"/>
            <p:cNvSpPr>
              <a:spLocks noChangeArrowheads="1"/>
            </p:cNvSpPr>
            <p:nvPr userDrawn="1"/>
          </p:nvSpPr>
          <p:spPr bwMode="auto">
            <a:xfrm>
              <a:off x="6885" y="4089"/>
              <a:ext cx="25" cy="22"/>
            </a:xfrm>
            <a:prstGeom prst="rect">
              <a:avLst/>
            </a:prstGeom>
            <a:solidFill>
              <a:srgbClr val="1672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4" name="Rectangle 25"/>
            <p:cNvSpPr>
              <a:spLocks noChangeArrowheads="1"/>
            </p:cNvSpPr>
            <p:nvPr userDrawn="1"/>
          </p:nvSpPr>
          <p:spPr bwMode="auto">
            <a:xfrm>
              <a:off x="6853" y="4089"/>
              <a:ext cx="25" cy="22"/>
            </a:xfrm>
            <a:prstGeom prst="rect">
              <a:avLst/>
            </a:prstGeom>
            <a:solidFill>
              <a:srgbClr val="1774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5" name="Rectangle 26"/>
            <p:cNvSpPr>
              <a:spLocks noChangeArrowheads="1"/>
            </p:cNvSpPr>
            <p:nvPr userDrawn="1"/>
          </p:nvSpPr>
          <p:spPr bwMode="auto">
            <a:xfrm>
              <a:off x="6821" y="4089"/>
              <a:ext cx="25" cy="22"/>
            </a:xfrm>
            <a:prstGeom prst="rect">
              <a:avLst/>
            </a:prstGeom>
            <a:solidFill>
              <a:srgbClr val="1672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6" name="Rectangle 27"/>
            <p:cNvSpPr>
              <a:spLocks noChangeArrowheads="1"/>
            </p:cNvSpPr>
            <p:nvPr userDrawn="1"/>
          </p:nvSpPr>
          <p:spPr bwMode="auto">
            <a:xfrm>
              <a:off x="6789" y="4089"/>
              <a:ext cx="25" cy="22"/>
            </a:xfrm>
            <a:prstGeom prst="rect">
              <a:avLst/>
            </a:prstGeom>
            <a:solidFill>
              <a:srgbClr val="42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solidFill>
              <a:srgbClr val="40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8" name="Rectangle 29"/>
            <p:cNvSpPr>
              <a:spLocks noChangeArrowheads="1"/>
            </p:cNvSpPr>
            <p:nvPr userDrawn="1"/>
          </p:nvSpPr>
          <p:spPr bwMode="auto">
            <a:xfrm>
              <a:off x="6853" y="4060"/>
              <a:ext cx="25" cy="23"/>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9" name="Rectangle 30"/>
            <p:cNvSpPr>
              <a:spLocks noChangeArrowheads="1"/>
            </p:cNvSpPr>
            <p:nvPr userDrawn="1"/>
          </p:nvSpPr>
          <p:spPr bwMode="auto">
            <a:xfrm>
              <a:off x="6789" y="4060"/>
              <a:ext cx="25" cy="23"/>
            </a:xfrm>
            <a:prstGeom prst="rect">
              <a:avLst/>
            </a:prstGeom>
            <a:solidFill>
              <a:srgbClr val="43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0" name="Rectangle 31"/>
            <p:cNvSpPr>
              <a:spLocks noChangeArrowheads="1"/>
            </p:cNvSpPr>
            <p:nvPr userDrawn="1"/>
          </p:nvSpPr>
          <p:spPr bwMode="auto">
            <a:xfrm>
              <a:off x="6757" y="4089"/>
              <a:ext cx="25" cy="22"/>
            </a:xfrm>
            <a:prstGeom prst="rect">
              <a:avLst/>
            </a:prstGeom>
            <a:solidFill>
              <a:srgbClr val="42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1"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solidFill>
              <a:srgbClr val="644E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2"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solidFill>
              <a:srgbClr val="644E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3" name="Rectangle 34"/>
            <p:cNvSpPr>
              <a:spLocks noChangeArrowheads="1"/>
            </p:cNvSpPr>
            <p:nvPr userDrawn="1"/>
          </p:nvSpPr>
          <p:spPr bwMode="auto">
            <a:xfrm>
              <a:off x="6789" y="4117"/>
              <a:ext cx="25" cy="13"/>
            </a:xfrm>
            <a:prstGeom prst="rect">
              <a:avLst/>
            </a:prstGeom>
            <a:solidFill>
              <a:srgbClr val="43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4"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solidFill>
              <a:srgbClr val="3F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5" name="Rectangle 36"/>
            <p:cNvSpPr>
              <a:spLocks noChangeArrowheads="1"/>
            </p:cNvSpPr>
            <p:nvPr userDrawn="1"/>
          </p:nvSpPr>
          <p:spPr bwMode="auto">
            <a:xfrm>
              <a:off x="6885" y="4196"/>
              <a:ext cx="25" cy="22"/>
            </a:xfrm>
            <a:prstGeom prst="rect">
              <a:avLst/>
            </a:prstGeom>
            <a:solidFill>
              <a:srgbClr val="1672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6" name="Rectangle 37"/>
            <p:cNvSpPr>
              <a:spLocks noChangeArrowheads="1"/>
            </p:cNvSpPr>
            <p:nvPr userDrawn="1"/>
          </p:nvSpPr>
          <p:spPr bwMode="auto">
            <a:xfrm>
              <a:off x="6885" y="4167"/>
              <a:ext cx="25" cy="23"/>
            </a:xfrm>
            <a:prstGeom prst="rect">
              <a:avLst/>
            </a:prstGeom>
            <a:solidFill>
              <a:srgbClr val="1C75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7" name="Rectangle 38"/>
            <p:cNvSpPr>
              <a:spLocks noChangeArrowheads="1"/>
            </p:cNvSpPr>
            <p:nvPr userDrawn="1"/>
          </p:nvSpPr>
          <p:spPr bwMode="auto">
            <a:xfrm>
              <a:off x="6853" y="4167"/>
              <a:ext cx="25" cy="23"/>
            </a:xfrm>
            <a:prstGeom prst="rect">
              <a:avLst/>
            </a:prstGeom>
            <a:solidFill>
              <a:srgbClr val="1C75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8" name="Rectangle 39"/>
            <p:cNvSpPr>
              <a:spLocks noChangeArrowheads="1"/>
            </p:cNvSpPr>
            <p:nvPr userDrawn="1"/>
          </p:nvSpPr>
          <p:spPr bwMode="auto">
            <a:xfrm>
              <a:off x="6820" y="4167"/>
              <a:ext cx="26" cy="23"/>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9" name="Rectangle 40"/>
            <p:cNvSpPr>
              <a:spLocks noChangeArrowheads="1"/>
            </p:cNvSpPr>
            <p:nvPr userDrawn="1"/>
          </p:nvSpPr>
          <p:spPr bwMode="auto">
            <a:xfrm>
              <a:off x="6757" y="4196"/>
              <a:ext cx="25" cy="22"/>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0" name="Rectangle 41"/>
            <p:cNvSpPr>
              <a:spLocks noChangeArrowheads="1"/>
            </p:cNvSpPr>
            <p:nvPr userDrawn="1"/>
          </p:nvSpPr>
          <p:spPr bwMode="auto">
            <a:xfrm>
              <a:off x="6789" y="4167"/>
              <a:ext cx="26" cy="23"/>
            </a:xfrm>
            <a:prstGeom prst="rect">
              <a:avLst/>
            </a:prstGeom>
            <a:solidFill>
              <a:srgbClr val="1774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1" name="Rectangle 42"/>
            <p:cNvSpPr>
              <a:spLocks noChangeArrowheads="1"/>
            </p:cNvSpPr>
            <p:nvPr userDrawn="1"/>
          </p:nvSpPr>
          <p:spPr bwMode="auto">
            <a:xfrm>
              <a:off x="6757" y="4167"/>
              <a:ext cx="25" cy="23"/>
            </a:xfrm>
            <a:prstGeom prst="rect">
              <a:avLst/>
            </a:prstGeom>
            <a:solidFill>
              <a:srgbClr val="634E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2" name="Rectangle 43"/>
            <p:cNvSpPr>
              <a:spLocks noChangeArrowheads="1"/>
            </p:cNvSpPr>
            <p:nvPr userDrawn="1"/>
          </p:nvSpPr>
          <p:spPr bwMode="auto">
            <a:xfrm>
              <a:off x="6917" y="4139"/>
              <a:ext cx="25" cy="22"/>
            </a:xfrm>
            <a:prstGeom prst="rect">
              <a:avLst/>
            </a:prstGeom>
            <a:solidFill>
              <a:srgbClr val="A1C7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3" name="Rectangle 44"/>
            <p:cNvSpPr>
              <a:spLocks noChangeArrowheads="1"/>
            </p:cNvSpPr>
            <p:nvPr userDrawn="1"/>
          </p:nvSpPr>
          <p:spPr bwMode="auto">
            <a:xfrm>
              <a:off x="6853" y="4139"/>
              <a:ext cx="25" cy="22"/>
            </a:xfrm>
            <a:prstGeom prst="rect">
              <a:avLst/>
            </a:prstGeom>
            <a:solidFill>
              <a:srgbClr val="4084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4" name="Rectangle 45"/>
            <p:cNvSpPr>
              <a:spLocks noChangeArrowheads="1"/>
            </p:cNvSpPr>
            <p:nvPr userDrawn="1"/>
          </p:nvSpPr>
          <p:spPr bwMode="auto">
            <a:xfrm>
              <a:off x="6820" y="4139"/>
              <a:ext cx="26" cy="22"/>
            </a:xfrm>
            <a:prstGeom prst="rect">
              <a:avLst/>
            </a:prstGeom>
            <a:solidFill>
              <a:srgbClr val="8A18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5" name="Rectangle 46"/>
            <p:cNvSpPr>
              <a:spLocks noChangeArrowheads="1"/>
            </p:cNvSpPr>
            <p:nvPr userDrawn="1"/>
          </p:nvSpPr>
          <p:spPr bwMode="auto">
            <a:xfrm>
              <a:off x="6789" y="4139"/>
              <a:ext cx="26" cy="22"/>
            </a:xfrm>
            <a:prstGeom prst="rect">
              <a:avLst/>
            </a:prstGeom>
            <a:solidFill>
              <a:srgbClr val="C323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6" name="Rectangle 47"/>
            <p:cNvSpPr>
              <a:spLocks noChangeArrowheads="1"/>
            </p:cNvSpPr>
            <p:nvPr userDrawn="1"/>
          </p:nvSpPr>
          <p:spPr bwMode="auto">
            <a:xfrm>
              <a:off x="6757" y="4139"/>
              <a:ext cx="25" cy="22"/>
            </a:xfrm>
            <a:prstGeom prst="rect">
              <a:avLst/>
            </a:prstGeom>
            <a:solidFill>
              <a:srgbClr val="634E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7"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solidFill>
              <a:srgbClr val="40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8"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rgbClr val="A1C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9"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rgbClr val="644E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0"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solidFill>
              <a:srgbClr val="BF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1"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solidFill>
              <a:srgbClr val="634E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2"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solidFill>
              <a:srgbClr val="BF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3"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rgbClr val="167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4"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solidFill>
              <a:srgbClr val="1C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5"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solidFill>
              <a:srgbClr val="BF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6"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solidFill>
              <a:srgbClr val="3F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7"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solidFill>
              <a:srgbClr val="3F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8"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solidFill>
              <a:srgbClr val="3F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9"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solidFill>
              <a:srgbClr val="3F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
        <p:nvSpPr>
          <p:cNvPr id="60" name="Titel 1"/>
          <p:cNvSpPr>
            <a:spLocks noGrp="1"/>
          </p:cNvSpPr>
          <p:nvPr>
            <p:ph type="title"/>
          </p:nvPr>
        </p:nvSpPr>
        <p:spPr>
          <a:xfrm>
            <a:off x="838200" y="372538"/>
            <a:ext cx="10401186" cy="633600"/>
          </a:xfrm>
          <a:prstGeom prst="rect">
            <a:avLst/>
          </a:prstGeom>
        </p:spPr>
        <p:txBody>
          <a:bodyPr/>
          <a:lstStyle>
            <a:lvl1pPr>
              <a:defRPr cap="all" baseline="0">
                <a:solidFill>
                  <a:schemeClr val="accent1"/>
                </a:solidFill>
              </a:defRPr>
            </a:lvl1pPr>
          </a:lstStyle>
          <a:p>
            <a:r>
              <a:rPr lang="nl-NL" dirty="0"/>
              <a:t>Klik om de stijl te bewerken</a:t>
            </a:r>
          </a:p>
        </p:txBody>
      </p:sp>
    </p:spTree>
    <p:extLst>
      <p:ext uri="{BB962C8B-B14F-4D97-AF65-F5344CB8AC3E}">
        <p14:creationId xmlns:p14="http://schemas.microsoft.com/office/powerpoint/2010/main" val="372947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947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986274"/>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74" r:id="rId5"/>
    <p:sldLayoutId id="2147483685" r:id="rId6"/>
    <p:sldLayoutId id="2147483686" r:id="rId7"/>
    <p:sldLayoutId id="2147483691" r:id="rId8"/>
    <p:sldLayoutId id="2147483692" r:id="rId9"/>
  </p:sldLayoutIdLst>
  <p:txStyles>
    <p:titleStyle>
      <a:lvl1pPr algn="l" defTabSz="914400" rtl="0" eaLnBrk="1" latinLnBrk="0" hangingPunct="1">
        <a:lnSpc>
          <a:spcPct val="90000"/>
        </a:lnSpc>
        <a:spcBef>
          <a:spcPct val="0"/>
        </a:spcBef>
        <a:buNone/>
        <a:defRPr lang="nl-NL" sz="3600" b="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15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tif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hyperlink" Target="http://blog.kaggle.com/2013/04/10/qa-with-xavier-conort/" TargetMode="External"/><Relationship Id="rId4" Type="http://schemas.openxmlformats.org/officeDocument/2006/relationships/hyperlink" Target="https://www.kaggle.com/xavierconort/competitions" TargetMode="External"/><Relationship Id="rId5" Type="http://schemas.openxmlformats.org/officeDocument/2006/relationships/hyperlink" Target="https://en.wikipedia.org/wiki/Feature_engineering#cite_note-5" TargetMode="External"/><Relationship Id="rId6" Type="http://schemas.openxmlformats.org/officeDocument/2006/relationships/hyperlink" Target="http://homes.cs.washington.edu/~pedrod/papers/cacm12.pdf" TargetMode="Externa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1.png"/><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460.png"/><Relationship Id="rId5" Type="http://schemas.openxmlformats.org/officeDocument/2006/relationships/image" Target="../media/image470.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10.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00.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4.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1" Type="http://schemas.openxmlformats.org/officeDocument/2006/relationships/slideLayout" Target="../slideLayouts/slideLayout5.xml"/><Relationship Id="rId2"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6.svg"/><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8.tiff"/></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57.png"/><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1.png"/><Relationship Id="rId1" Type="http://schemas.openxmlformats.org/officeDocument/2006/relationships/slideLayout" Target="../slideLayouts/slideLayout5.xml"/><Relationship Id="rId2" Type="http://schemas.openxmlformats.org/officeDocument/2006/relationships/image" Target="../media/image58.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590.png"/><Relationship Id="rId4" Type="http://schemas.openxmlformats.org/officeDocument/2006/relationships/image" Target="../media/image600.png"/><Relationship Id="rId5" Type="http://schemas.openxmlformats.org/officeDocument/2006/relationships/image" Target="../media/image611.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5.xml"/><Relationship Id="rId2" Type="http://schemas.openxmlformats.org/officeDocument/2006/relationships/image" Target="../media/image620.png"/></Relationships>
</file>

<file path=ppt/slides/_rels/slide65.xml.rels><?xml version="1.0" encoding="UTF-8" standalone="yes"?>
<Relationships xmlns="http://schemas.openxmlformats.org/package/2006/relationships"><Relationship Id="rId3" Type="http://schemas.openxmlformats.org/officeDocument/2006/relationships/image" Target="../media/image650.png"/><Relationship Id="rId4" Type="http://schemas.openxmlformats.org/officeDocument/2006/relationships/image" Target="../media/image66.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1" Type="http://schemas.openxmlformats.org/officeDocument/2006/relationships/slideLayout" Target="../slideLayouts/slideLayout5.xml"/><Relationship Id="rId2"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400.png"/><Relationship Id="rId4" Type="http://schemas.openxmlformats.org/officeDocument/2006/relationships/image" Target="../media/image70.png"/><Relationship Id="rId5"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image" Target="../media/image6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 Id="rId3" Type="http://schemas.openxmlformats.org/officeDocument/2006/relationships/image" Target="../media/image72.tiff"/></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3.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r="6380"/>
          <a:stretch/>
        </p:blipFill>
        <p:spPr>
          <a:xfrm>
            <a:off x="0" y="1"/>
            <a:ext cx="12192000" cy="6858000"/>
          </a:xfrm>
          <a:prstGeom prst="rect">
            <a:avLst/>
          </a:prstGeom>
        </p:spPr>
      </p:pic>
      <p:sp>
        <p:nvSpPr>
          <p:cNvPr id="4" name="Rectangle 3"/>
          <p:cNvSpPr/>
          <p:nvPr/>
        </p:nvSpPr>
        <p:spPr>
          <a:xfrm>
            <a:off x="2235200" y="857957"/>
            <a:ext cx="7721600" cy="224648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 name="Group 1"/>
          <p:cNvGrpSpPr/>
          <p:nvPr/>
        </p:nvGrpSpPr>
        <p:grpSpPr>
          <a:xfrm>
            <a:off x="2398978" y="1025708"/>
            <a:ext cx="7394046" cy="1823126"/>
            <a:chOff x="2398978" y="472551"/>
            <a:chExt cx="7394045" cy="1823126"/>
          </a:xfrm>
        </p:grpSpPr>
        <p:sp>
          <p:nvSpPr>
            <p:cNvPr id="8" name="Freeform 5"/>
            <p:cNvSpPr>
              <a:spLocks noEditPoints="1"/>
            </p:cNvSpPr>
            <p:nvPr/>
          </p:nvSpPr>
          <p:spPr bwMode="auto">
            <a:xfrm>
              <a:off x="5002125" y="472551"/>
              <a:ext cx="813483" cy="1071952"/>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9" name="Freeform 6"/>
            <p:cNvSpPr>
              <a:spLocks/>
            </p:cNvSpPr>
            <p:nvPr/>
          </p:nvSpPr>
          <p:spPr bwMode="auto">
            <a:xfrm>
              <a:off x="5829455" y="472551"/>
              <a:ext cx="266546" cy="26077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0" name="Freeform 7"/>
            <p:cNvSpPr>
              <a:spLocks/>
            </p:cNvSpPr>
            <p:nvPr/>
          </p:nvSpPr>
          <p:spPr bwMode="auto">
            <a:xfrm>
              <a:off x="5842148" y="761020"/>
              <a:ext cx="234237" cy="763867"/>
            </a:xfrm>
            <a:custGeom>
              <a:avLst/>
              <a:gdLst>
                <a:gd name="T0" fmla="*/ 0 w 203"/>
                <a:gd name="T1" fmla="*/ 29 h 662"/>
                <a:gd name="T2" fmla="*/ 0 w 203"/>
                <a:gd name="T3" fmla="*/ 662 h 662"/>
                <a:gd name="T4" fmla="*/ 203 w 203"/>
                <a:gd name="T5" fmla="*/ 662 h 662"/>
                <a:gd name="T6" fmla="*/ 203 w 203"/>
                <a:gd name="T7" fmla="*/ 0 h 662"/>
                <a:gd name="T8" fmla="*/ 0 w 203"/>
                <a:gd name="T9" fmla="*/ 0 h 662"/>
                <a:gd name="T10" fmla="*/ 0 w 203"/>
                <a:gd name="T11" fmla="*/ 29 h 662"/>
              </a:gdLst>
              <a:ahLst/>
              <a:cxnLst>
                <a:cxn ang="0">
                  <a:pos x="T0" y="T1"/>
                </a:cxn>
                <a:cxn ang="0">
                  <a:pos x="T2" y="T3"/>
                </a:cxn>
                <a:cxn ang="0">
                  <a:pos x="T4" y="T5"/>
                </a:cxn>
                <a:cxn ang="0">
                  <a:pos x="T6" y="T7"/>
                </a:cxn>
                <a:cxn ang="0">
                  <a:pos x="T8" y="T9"/>
                </a:cxn>
                <a:cxn ang="0">
                  <a:pos x="T10" y="T11"/>
                </a:cxn>
              </a:cxnLst>
              <a:rect l="0" t="0" r="r" b="b"/>
              <a:pathLst>
                <a:path w="203" h="662">
                  <a:moveTo>
                    <a:pt x="0" y="29"/>
                  </a:moveTo>
                  <a:lnTo>
                    <a:pt x="0" y="662"/>
                  </a:lnTo>
                  <a:lnTo>
                    <a:pt x="203" y="662"/>
                  </a:lnTo>
                  <a:lnTo>
                    <a:pt x="203" y="0"/>
                  </a:lnTo>
                  <a:lnTo>
                    <a:pt x="0" y="0"/>
                  </a:lnTo>
                  <a:lnTo>
                    <a:pt x="0"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1" name="Freeform 8"/>
            <p:cNvSpPr>
              <a:spLocks noEditPoints="1"/>
            </p:cNvSpPr>
            <p:nvPr/>
          </p:nvSpPr>
          <p:spPr bwMode="auto">
            <a:xfrm>
              <a:off x="6109847" y="687172"/>
              <a:ext cx="780021" cy="1273880"/>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 name="Freeform 9"/>
            <p:cNvSpPr>
              <a:spLocks noEditPoints="1"/>
            </p:cNvSpPr>
            <p:nvPr/>
          </p:nvSpPr>
          <p:spPr bwMode="auto">
            <a:xfrm>
              <a:off x="7016794" y="1646044"/>
              <a:ext cx="313855" cy="348471"/>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 name="Freeform 10"/>
            <p:cNvSpPr>
              <a:spLocks/>
            </p:cNvSpPr>
            <p:nvPr/>
          </p:nvSpPr>
          <p:spPr bwMode="auto">
            <a:xfrm>
              <a:off x="7417190" y="1646044"/>
              <a:ext cx="266546" cy="348471"/>
            </a:xfrm>
            <a:custGeom>
              <a:avLst/>
              <a:gdLst>
                <a:gd name="T0" fmla="*/ 0 w 231"/>
                <a:gd name="T1" fmla="*/ 11 h 302"/>
                <a:gd name="T2" fmla="*/ 0 w 231"/>
                <a:gd name="T3" fmla="*/ 290 h 302"/>
                <a:gd name="T4" fmla="*/ 0 w 231"/>
                <a:gd name="T5" fmla="*/ 302 h 302"/>
                <a:gd name="T6" fmla="*/ 231 w 231"/>
                <a:gd name="T7" fmla="*/ 302 h 302"/>
                <a:gd name="T8" fmla="*/ 231 w 231"/>
                <a:gd name="T9" fmla="*/ 290 h 302"/>
                <a:gd name="T10" fmla="*/ 231 w 231"/>
                <a:gd name="T11" fmla="*/ 220 h 302"/>
                <a:gd name="T12" fmla="*/ 75 w 231"/>
                <a:gd name="T13" fmla="*/ 220 h 302"/>
                <a:gd name="T14" fmla="*/ 75 w 231"/>
                <a:gd name="T15" fmla="*/ 186 h 302"/>
                <a:gd name="T16" fmla="*/ 226 w 231"/>
                <a:gd name="T17" fmla="*/ 186 h 302"/>
                <a:gd name="T18" fmla="*/ 226 w 231"/>
                <a:gd name="T19" fmla="*/ 116 h 302"/>
                <a:gd name="T20" fmla="*/ 75 w 231"/>
                <a:gd name="T21" fmla="*/ 116 h 302"/>
                <a:gd name="T22" fmla="*/ 75 w 231"/>
                <a:gd name="T23" fmla="*/ 75 h 302"/>
                <a:gd name="T24" fmla="*/ 231 w 231"/>
                <a:gd name="T25" fmla="*/ 75 h 302"/>
                <a:gd name="T26" fmla="*/ 231 w 231"/>
                <a:gd name="T27" fmla="*/ 0 h 302"/>
                <a:gd name="T28" fmla="*/ 0 w 231"/>
                <a:gd name="T29" fmla="*/ 0 h 302"/>
                <a:gd name="T30" fmla="*/ 0 w 231"/>
                <a:gd name="T31" fmla="*/ 1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302">
                  <a:moveTo>
                    <a:pt x="0" y="11"/>
                  </a:moveTo>
                  <a:lnTo>
                    <a:pt x="0" y="290"/>
                  </a:lnTo>
                  <a:lnTo>
                    <a:pt x="0" y="302"/>
                  </a:lnTo>
                  <a:lnTo>
                    <a:pt x="231" y="302"/>
                  </a:lnTo>
                  <a:lnTo>
                    <a:pt x="231" y="290"/>
                  </a:lnTo>
                  <a:lnTo>
                    <a:pt x="231" y="220"/>
                  </a:lnTo>
                  <a:lnTo>
                    <a:pt x="75" y="220"/>
                  </a:lnTo>
                  <a:lnTo>
                    <a:pt x="75" y="186"/>
                  </a:lnTo>
                  <a:lnTo>
                    <a:pt x="226" y="186"/>
                  </a:lnTo>
                  <a:lnTo>
                    <a:pt x="226" y="116"/>
                  </a:lnTo>
                  <a:lnTo>
                    <a:pt x="75" y="116"/>
                  </a:lnTo>
                  <a:lnTo>
                    <a:pt x="75" y="75"/>
                  </a:lnTo>
                  <a:lnTo>
                    <a:pt x="231" y="75"/>
                  </a:lnTo>
                  <a:lnTo>
                    <a:pt x="231" y="0"/>
                  </a:lnTo>
                  <a:lnTo>
                    <a:pt x="0" y="0"/>
                  </a:lnTo>
                  <a:lnTo>
                    <a:pt x="0"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 name="Freeform 11"/>
            <p:cNvSpPr>
              <a:spLocks noEditPoints="1"/>
            </p:cNvSpPr>
            <p:nvPr/>
          </p:nvSpPr>
          <p:spPr bwMode="auto">
            <a:xfrm>
              <a:off x="7791046" y="1646044"/>
              <a:ext cx="300008" cy="348471"/>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5" name="Freeform 12"/>
            <p:cNvSpPr>
              <a:spLocks/>
            </p:cNvSpPr>
            <p:nvPr/>
          </p:nvSpPr>
          <p:spPr bwMode="auto">
            <a:xfrm>
              <a:off x="8151056" y="1646044"/>
              <a:ext cx="313855" cy="355394"/>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6" name="Freeform 13"/>
            <p:cNvSpPr>
              <a:spLocks noEditPoints="1"/>
            </p:cNvSpPr>
            <p:nvPr/>
          </p:nvSpPr>
          <p:spPr bwMode="auto">
            <a:xfrm>
              <a:off x="8558374" y="1646044"/>
              <a:ext cx="306931" cy="348471"/>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7" name="Freeform 14"/>
            <p:cNvSpPr>
              <a:spLocks/>
            </p:cNvSpPr>
            <p:nvPr/>
          </p:nvSpPr>
          <p:spPr bwMode="auto">
            <a:xfrm>
              <a:off x="8944923" y="1646044"/>
              <a:ext cx="260776" cy="348471"/>
            </a:xfrm>
            <a:custGeom>
              <a:avLst/>
              <a:gdLst>
                <a:gd name="T0" fmla="*/ 81 w 226"/>
                <a:gd name="T1" fmla="*/ 0 h 302"/>
                <a:gd name="T2" fmla="*/ 70 w 226"/>
                <a:gd name="T3" fmla="*/ 0 h 302"/>
                <a:gd name="T4" fmla="*/ 0 w 226"/>
                <a:gd name="T5" fmla="*/ 0 h 302"/>
                <a:gd name="T6" fmla="*/ 0 w 226"/>
                <a:gd name="T7" fmla="*/ 302 h 302"/>
                <a:gd name="T8" fmla="*/ 226 w 226"/>
                <a:gd name="T9" fmla="*/ 302 h 302"/>
                <a:gd name="T10" fmla="*/ 226 w 226"/>
                <a:gd name="T11" fmla="*/ 226 h 302"/>
                <a:gd name="T12" fmla="*/ 81 w 226"/>
                <a:gd name="T13" fmla="*/ 226 h 302"/>
                <a:gd name="T14" fmla="*/ 81 w 226"/>
                <a:gd name="T15" fmla="*/ 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302">
                  <a:moveTo>
                    <a:pt x="81" y="0"/>
                  </a:moveTo>
                  <a:lnTo>
                    <a:pt x="70" y="0"/>
                  </a:lnTo>
                  <a:lnTo>
                    <a:pt x="0" y="0"/>
                  </a:lnTo>
                  <a:lnTo>
                    <a:pt x="0" y="302"/>
                  </a:lnTo>
                  <a:lnTo>
                    <a:pt x="226" y="302"/>
                  </a:lnTo>
                  <a:lnTo>
                    <a:pt x="226" y="226"/>
                  </a:lnTo>
                  <a:lnTo>
                    <a:pt x="81" y="226"/>
                  </a:lnTo>
                  <a:lnTo>
                    <a:pt x="8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8" name="Freeform 15"/>
            <p:cNvSpPr>
              <a:spLocks/>
            </p:cNvSpPr>
            <p:nvPr/>
          </p:nvSpPr>
          <p:spPr bwMode="auto">
            <a:xfrm>
              <a:off x="9292240" y="1646044"/>
              <a:ext cx="93464" cy="348471"/>
            </a:xfrm>
            <a:custGeom>
              <a:avLst/>
              <a:gdLst>
                <a:gd name="T0" fmla="*/ 0 w 81"/>
                <a:gd name="T1" fmla="*/ 302 h 302"/>
                <a:gd name="T2" fmla="*/ 12 w 81"/>
                <a:gd name="T3" fmla="*/ 302 h 302"/>
                <a:gd name="T4" fmla="*/ 81 w 81"/>
                <a:gd name="T5" fmla="*/ 302 h 302"/>
                <a:gd name="T6" fmla="*/ 81 w 81"/>
                <a:gd name="T7" fmla="*/ 0 h 302"/>
                <a:gd name="T8" fmla="*/ 0 w 81"/>
                <a:gd name="T9" fmla="*/ 0 h 302"/>
                <a:gd name="T10" fmla="*/ 0 w 81"/>
                <a:gd name="T11" fmla="*/ 302 h 302"/>
              </a:gdLst>
              <a:ahLst/>
              <a:cxnLst>
                <a:cxn ang="0">
                  <a:pos x="T0" y="T1"/>
                </a:cxn>
                <a:cxn ang="0">
                  <a:pos x="T2" y="T3"/>
                </a:cxn>
                <a:cxn ang="0">
                  <a:pos x="T4" y="T5"/>
                </a:cxn>
                <a:cxn ang="0">
                  <a:pos x="T6" y="T7"/>
                </a:cxn>
                <a:cxn ang="0">
                  <a:pos x="T8" y="T9"/>
                </a:cxn>
                <a:cxn ang="0">
                  <a:pos x="T10" y="T11"/>
                </a:cxn>
              </a:cxnLst>
              <a:rect l="0" t="0" r="r" b="b"/>
              <a:pathLst>
                <a:path w="81" h="302">
                  <a:moveTo>
                    <a:pt x="0" y="302"/>
                  </a:moveTo>
                  <a:lnTo>
                    <a:pt x="12" y="302"/>
                  </a:lnTo>
                  <a:lnTo>
                    <a:pt x="81" y="302"/>
                  </a:lnTo>
                  <a:lnTo>
                    <a:pt x="81" y="0"/>
                  </a:lnTo>
                  <a:lnTo>
                    <a:pt x="0" y="0"/>
                  </a:lnTo>
                  <a:lnTo>
                    <a:pt x="0" y="3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9" name="Freeform 16"/>
            <p:cNvSpPr>
              <a:spLocks/>
            </p:cNvSpPr>
            <p:nvPr/>
          </p:nvSpPr>
          <p:spPr bwMode="auto">
            <a:xfrm>
              <a:off x="9465322" y="1639121"/>
              <a:ext cx="327701" cy="362317"/>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0" name="Freeform 17"/>
            <p:cNvSpPr>
              <a:spLocks noEditPoints="1"/>
            </p:cNvSpPr>
            <p:nvPr/>
          </p:nvSpPr>
          <p:spPr bwMode="auto">
            <a:xfrm>
              <a:off x="6870252" y="479474"/>
              <a:ext cx="813483" cy="1059259"/>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1" name="Freeform 18"/>
            <p:cNvSpPr>
              <a:spLocks noEditPoints="1"/>
            </p:cNvSpPr>
            <p:nvPr/>
          </p:nvSpPr>
          <p:spPr bwMode="auto">
            <a:xfrm>
              <a:off x="7671043" y="747174"/>
              <a:ext cx="806560" cy="791560"/>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2" name="Freeform 19"/>
            <p:cNvSpPr>
              <a:spLocks/>
            </p:cNvSpPr>
            <p:nvPr/>
          </p:nvSpPr>
          <p:spPr bwMode="auto">
            <a:xfrm>
              <a:off x="8457987" y="566015"/>
              <a:ext cx="587323" cy="9657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3" name="Freeform 20"/>
            <p:cNvSpPr>
              <a:spLocks noEditPoints="1"/>
            </p:cNvSpPr>
            <p:nvPr/>
          </p:nvSpPr>
          <p:spPr bwMode="auto">
            <a:xfrm>
              <a:off x="8965693" y="747174"/>
              <a:ext cx="806560" cy="791560"/>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4" name="Rectangle 21"/>
            <p:cNvSpPr>
              <a:spLocks noChangeArrowheads="1"/>
            </p:cNvSpPr>
            <p:nvPr/>
          </p:nvSpPr>
          <p:spPr bwMode="auto">
            <a:xfrm>
              <a:off x="3993636" y="1048336"/>
              <a:ext cx="253853" cy="1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5" name="Rectangle 22"/>
            <p:cNvSpPr>
              <a:spLocks noChangeArrowheads="1"/>
            </p:cNvSpPr>
            <p:nvPr/>
          </p:nvSpPr>
          <p:spPr bwMode="auto">
            <a:xfrm>
              <a:off x="3347465" y="1048336"/>
              <a:ext cx="252699" cy="1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6" name="Rectangle 23"/>
            <p:cNvSpPr>
              <a:spLocks noChangeArrowheads="1"/>
            </p:cNvSpPr>
            <p:nvPr/>
          </p:nvSpPr>
          <p:spPr bwMode="auto">
            <a:xfrm>
              <a:off x="4314414" y="766790"/>
              <a:ext cx="253853"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7" name="Rectangle 24"/>
            <p:cNvSpPr>
              <a:spLocks noChangeArrowheads="1"/>
            </p:cNvSpPr>
            <p:nvPr/>
          </p:nvSpPr>
          <p:spPr bwMode="auto">
            <a:xfrm>
              <a:off x="3993636" y="766790"/>
              <a:ext cx="253853"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8" name="Rectangle 25"/>
            <p:cNvSpPr>
              <a:spLocks noChangeArrowheads="1"/>
            </p:cNvSpPr>
            <p:nvPr/>
          </p:nvSpPr>
          <p:spPr bwMode="auto">
            <a:xfrm>
              <a:off x="3667089" y="766790"/>
              <a:ext cx="253853"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9" name="Rectangle 26"/>
            <p:cNvSpPr>
              <a:spLocks noChangeArrowheads="1"/>
            </p:cNvSpPr>
            <p:nvPr/>
          </p:nvSpPr>
          <p:spPr bwMode="auto">
            <a:xfrm>
              <a:off x="3347465" y="766790"/>
              <a:ext cx="252699"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0" name="Rectangle 27"/>
            <p:cNvSpPr>
              <a:spLocks noChangeArrowheads="1"/>
            </p:cNvSpPr>
            <p:nvPr/>
          </p:nvSpPr>
          <p:spPr bwMode="auto">
            <a:xfrm>
              <a:off x="3019764" y="766790"/>
              <a:ext cx="253853"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1" name="Freeform 28"/>
            <p:cNvSpPr>
              <a:spLocks/>
            </p:cNvSpPr>
            <p:nvPr/>
          </p:nvSpPr>
          <p:spPr bwMode="auto">
            <a:xfrm>
              <a:off x="4314414" y="559092"/>
              <a:ext cx="220391" cy="147696"/>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2" name="Rectangle 29"/>
            <p:cNvSpPr>
              <a:spLocks noChangeArrowheads="1"/>
            </p:cNvSpPr>
            <p:nvPr/>
          </p:nvSpPr>
          <p:spPr bwMode="auto">
            <a:xfrm>
              <a:off x="3667089" y="479474"/>
              <a:ext cx="253853" cy="227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3" name="Rectangle 30"/>
            <p:cNvSpPr>
              <a:spLocks noChangeArrowheads="1"/>
            </p:cNvSpPr>
            <p:nvPr/>
          </p:nvSpPr>
          <p:spPr bwMode="auto">
            <a:xfrm>
              <a:off x="3019764" y="479474"/>
              <a:ext cx="253853" cy="227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4" name="Rectangle 31"/>
            <p:cNvSpPr>
              <a:spLocks noChangeArrowheads="1"/>
            </p:cNvSpPr>
            <p:nvPr/>
          </p:nvSpPr>
          <p:spPr bwMode="auto">
            <a:xfrm>
              <a:off x="2700140" y="766790"/>
              <a:ext cx="252699" cy="2215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5" name="Freeform 32"/>
            <p:cNvSpPr>
              <a:spLocks/>
            </p:cNvSpPr>
            <p:nvPr/>
          </p:nvSpPr>
          <p:spPr bwMode="auto">
            <a:xfrm>
              <a:off x="2525904" y="620247"/>
              <a:ext cx="107311" cy="86541"/>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6" name="Freeform 33"/>
            <p:cNvSpPr>
              <a:spLocks/>
            </p:cNvSpPr>
            <p:nvPr/>
          </p:nvSpPr>
          <p:spPr bwMode="auto">
            <a:xfrm>
              <a:off x="2398978" y="1048336"/>
              <a:ext cx="234237" cy="135004"/>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7" name="Rectangle 34"/>
            <p:cNvSpPr>
              <a:spLocks noChangeArrowheads="1"/>
            </p:cNvSpPr>
            <p:nvPr/>
          </p:nvSpPr>
          <p:spPr bwMode="auto">
            <a:xfrm>
              <a:off x="3019764" y="1048336"/>
              <a:ext cx="253853" cy="13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8" name="Freeform 35"/>
            <p:cNvSpPr>
              <a:spLocks/>
            </p:cNvSpPr>
            <p:nvPr/>
          </p:nvSpPr>
          <p:spPr bwMode="auto">
            <a:xfrm>
              <a:off x="4635192" y="1048336"/>
              <a:ext cx="26539" cy="135004"/>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9" name="Rectangle 36"/>
            <p:cNvSpPr>
              <a:spLocks noChangeArrowheads="1"/>
            </p:cNvSpPr>
            <p:nvPr/>
          </p:nvSpPr>
          <p:spPr bwMode="auto">
            <a:xfrm>
              <a:off x="3993636" y="1846819"/>
              <a:ext cx="253853"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0" name="Rectangle 37"/>
            <p:cNvSpPr>
              <a:spLocks noChangeArrowheads="1"/>
            </p:cNvSpPr>
            <p:nvPr/>
          </p:nvSpPr>
          <p:spPr bwMode="auto">
            <a:xfrm>
              <a:off x="3993636" y="1558349"/>
              <a:ext cx="253853"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1" name="Rectangle 38"/>
            <p:cNvSpPr>
              <a:spLocks noChangeArrowheads="1"/>
            </p:cNvSpPr>
            <p:nvPr/>
          </p:nvSpPr>
          <p:spPr bwMode="auto">
            <a:xfrm>
              <a:off x="3667089" y="1558349"/>
              <a:ext cx="253853"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2" name="Rectangle 39"/>
            <p:cNvSpPr>
              <a:spLocks noChangeArrowheads="1"/>
            </p:cNvSpPr>
            <p:nvPr/>
          </p:nvSpPr>
          <p:spPr bwMode="auto">
            <a:xfrm>
              <a:off x="3340542" y="1558349"/>
              <a:ext cx="252699"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3" name="Rectangle 40"/>
            <p:cNvSpPr>
              <a:spLocks noChangeArrowheads="1"/>
            </p:cNvSpPr>
            <p:nvPr/>
          </p:nvSpPr>
          <p:spPr bwMode="auto">
            <a:xfrm>
              <a:off x="2700140" y="1846819"/>
              <a:ext cx="252699"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4" name="Rectangle 41"/>
            <p:cNvSpPr>
              <a:spLocks noChangeArrowheads="1"/>
            </p:cNvSpPr>
            <p:nvPr/>
          </p:nvSpPr>
          <p:spPr bwMode="auto">
            <a:xfrm>
              <a:off x="3019764" y="1558349"/>
              <a:ext cx="260776"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5" name="Rectangle 42"/>
            <p:cNvSpPr>
              <a:spLocks noChangeArrowheads="1"/>
            </p:cNvSpPr>
            <p:nvPr/>
          </p:nvSpPr>
          <p:spPr bwMode="auto">
            <a:xfrm>
              <a:off x="2700140" y="1558349"/>
              <a:ext cx="252699"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6" name="Rectangle 43"/>
            <p:cNvSpPr>
              <a:spLocks noChangeArrowheads="1"/>
            </p:cNvSpPr>
            <p:nvPr/>
          </p:nvSpPr>
          <p:spPr bwMode="auto">
            <a:xfrm>
              <a:off x="4314414" y="1269880"/>
              <a:ext cx="253853"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7" name="Rectangle 44"/>
            <p:cNvSpPr>
              <a:spLocks noChangeArrowheads="1"/>
            </p:cNvSpPr>
            <p:nvPr/>
          </p:nvSpPr>
          <p:spPr bwMode="auto">
            <a:xfrm>
              <a:off x="3667089" y="1269880"/>
              <a:ext cx="253853"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8" name="Rectangle 45"/>
            <p:cNvSpPr>
              <a:spLocks noChangeArrowheads="1"/>
            </p:cNvSpPr>
            <p:nvPr/>
          </p:nvSpPr>
          <p:spPr bwMode="auto">
            <a:xfrm>
              <a:off x="3340542" y="1269880"/>
              <a:ext cx="252699"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9" name="Rectangle 46"/>
            <p:cNvSpPr>
              <a:spLocks noChangeArrowheads="1"/>
            </p:cNvSpPr>
            <p:nvPr/>
          </p:nvSpPr>
          <p:spPr bwMode="auto">
            <a:xfrm>
              <a:off x="3019764" y="1269880"/>
              <a:ext cx="260776"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0" name="Rectangle 47"/>
            <p:cNvSpPr>
              <a:spLocks noChangeArrowheads="1"/>
            </p:cNvSpPr>
            <p:nvPr/>
          </p:nvSpPr>
          <p:spPr bwMode="auto">
            <a:xfrm>
              <a:off x="2700140" y="1269880"/>
              <a:ext cx="252699" cy="228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1" name="Freeform 48"/>
            <p:cNvSpPr>
              <a:spLocks/>
            </p:cNvSpPr>
            <p:nvPr/>
          </p:nvSpPr>
          <p:spPr bwMode="auto">
            <a:xfrm>
              <a:off x="2425517" y="1269880"/>
              <a:ext cx="200775" cy="228468"/>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2" name="Freeform 49"/>
            <p:cNvSpPr>
              <a:spLocks/>
            </p:cNvSpPr>
            <p:nvPr/>
          </p:nvSpPr>
          <p:spPr bwMode="auto">
            <a:xfrm>
              <a:off x="2425517" y="1558349"/>
              <a:ext cx="200775" cy="228468"/>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3" name="Freeform 50"/>
            <p:cNvSpPr>
              <a:spLocks/>
            </p:cNvSpPr>
            <p:nvPr/>
          </p:nvSpPr>
          <p:spPr bwMode="auto">
            <a:xfrm>
              <a:off x="2425517" y="1846819"/>
              <a:ext cx="200775" cy="228468"/>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4" name="Freeform 51"/>
            <p:cNvSpPr>
              <a:spLocks/>
            </p:cNvSpPr>
            <p:nvPr/>
          </p:nvSpPr>
          <p:spPr bwMode="auto">
            <a:xfrm>
              <a:off x="2425517" y="2128365"/>
              <a:ext cx="200775" cy="161543"/>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5" name="Freeform 52"/>
            <p:cNvSpPr>
              <a:spLocks/>
            </p:cNvSpPr>
            <p:nvPr/>
          </p:nvSpPr>
          <p:spPr bwMode="auto">
            <a:xfrm>
              <a:off x="2700140" y="2128365"/>
              <a:ext cx="252699" cy="161543"/>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6" name="Freeform 53"/>
            <p:cNvSpPr>
              <a:spLocks/>
            </p:cNvSpPr>
            <p:nvPr/>
          </p:nvSpPr>
          <p:spPr bwMode="auto">
            <a:xfrm>
              <a:off x="3720167" y="2128365"/>
              <a:ext cx="200775" cy="167312"/>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54"/>
            <p:cNvSpPr>
              <a:spLocks/>
            </p:cNvSpPr>
            <p:nvPr/>
          </p:nvSpPr>
          <p:spPr bwMode="auto">
            <a:xfrm>
              <a:off x="3720167" y="1846819"/>
              <a:ext cx="200775" cy="228468"/>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55"/>
            <p:cNvSpPr>
              <a:spLocks/>
            </p:cNvSpPr>
            <p:nvPr/>
          </p:nvSpPr>
          <p:spPr bwMode="auto">
            <a:xfrm>
              <a:off x="3993636" y="2128365"/>
              <a:ext cx="253853" cy="161543"/>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56"/>
            <p:cNvSpPr>
              <a:spLocks/>
            </p:cNvSpPr>
            <p:nvPr/>
          </p:nvSpPr>
          <p:spPr bwMode="auto">
            <a:xfrm>
              <a:off x="4421725" y="2128365"/>
              <a:ext cx="146542" cy="147696"/>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0" name="Freeform 57"/>
            <p:cNvSpPr>
              <a:spLocks/>
            </p:cNvSpPr>
            <p:nvPr/>
          </p:nvSpPr>
          <p:spPr bwMode="auto">
            <a:xfrm>
              <a:off x="4640961" y="2128365"/>
              <a:ext cx="241160" cy="161543"/>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1" name="Freeform 58"/>
            <p:cNvSpPr>
              <a:spLocks/>
            </p:cNvSpPr>
            <p:nvPr/>
          </p:nvSpPr>
          <p:spPr bwMode="auto">
            <a:xfrm>
              <a:off x="4700963" y="1987592"/>
              <a:ext cx="193851" cy="87695"/>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2" name="Freeform 59"/>
            <p:cNvSpPr>
              <a:spLocks/>
            </p:cNvSpPr>
            <p:nvPr/>
          </p:nvSpPr>
          <p:spPr bwMode="auto">
            <a:xfrm>
              <a:off x="4374416" y="1846819"/>
              <a:ext cx="193851" cy="228468"/>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3" name="Freeform 60"/>
            <p:cNvSpPr>
              <a:spLocks/>
            </p:cNvSpPr>
            <p:nvPr/>
          </p:nvSpPr>
          <p:spPr bwMode="auto">
            <a:xfrm>
              <a:off x="4314414" y="1558349"/>
              <a:ext cx="253853" cy="228468"/>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sp>
        <p:nvSpPr>
          <p:cNvPr id="95" name="TextBox 94"/>
          <p:cNvSpPr txBox="1"/>
          <p:nvPr/>
        </p:nvSpPr>
        <p:spPr>
          <a:xfrm>
            <a:off x="3667089" y="3734297"/>
            <a:ext cx="4295232" cy="892809"/>
          </a:xfrm>
          <a:prstGeom prst="rect">
            <a:avLst/>
          </a:prstGeom>
          <a:solidFill>
            <a:srgbClr val="000000">
              <a:alpha val="40000"/>
            </a:srgbClr>
          </a:solidFill>
        </p:spPr>
        <p:txBody>
          <a:bodyPr wrap="square" rtlCol="0">
            <a:spAutoFit/>
          </a:bodyPr>
          <a:lstStyle/>
          <a:p>
            <a:pPr algn="ctr"/>
            <a:r>
              <a:rPr lang="en-US" sz="2601" b="1" cap="all" dirty="0" err="1">
                <a:solidFill>
                  <a:schemeClr val="bg1"/>
                </a:solidFill>
                <a:latin typeface="Microsoft YaHei UI" panose="020B0503020204020204" pitchFamily="34" charset="-122"/>
                <a:ea typeface="Microsoft YaHei UI" panose="020B0503020204020204" pitchFamily="34" charset="-122"/>
              </a:rPr>
              <a:t>Introductie</a:t>
            </a:r>
            <a:r>
              <a:rPr lang="en-US" sz="2601" b="1" cap="all" dirty="0">
                <a:solidFill>
                  <a:schemeClr val="bg1"/>
                </a:solidFill>
                <a:latin typeface="Microsoft YaHei UI" panose="020B0503020204020204" pitchFamily="34" charset="-122"/>
                <a:ea typeface="Microsoft YaHei UI" panose="020B0503020204020204" pitchFamily="34" charset="-122"/>
              </a:rPr>
              <a:t> </a:t>
            </a:r>
            <a:r>
              <a:rPr lang="en-US" sz="2601" b="1" cap="all" dirty="0" smtClean="0">
                <a:solidFill>
                  <a:schemeClr val="bg1"/>
                </a:solidFill>
                <a:latin typeface="Microsoft YaHei UI" panose="020B0503020204020204" pitchFamily="34" charset="-122"/>
                <a:ea typeface="Microsoft YaHei UI" panose="020B0503020204020204" pitchFamily="34" charset="-122"/>
              </a:rPr>
              <a:t>MACHINE LEARNING</a:t>
            </a:r>
            <a:endParaRPr lang="en-US" sz="2601" b="1" cap="all"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52285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802" b="7802"/>
          <a:stretch/>
        </p:blipFill>
        <p:spPr>
          <a:xfrm>
            <a:off x="1" y="0"/>
            <a:ext cx="12192000" cy="6858000"/>
          </a:xfrm>
          <a:prstGeom prst="rect">
            <a:avLst/>
          </a:prstGeom>
        </p:spPr>
      </p:pic>
      <p:grpSp>
        <p:nvGrpSpPr>
          <p:cNvPr id="4" name="Group 4"/>
          <p:cNvGrpSpPr>
            <a:grpSpLocks noChangeAspect="1"/>
          </p:cNvGrpSpPr>
          <p:nvPr/>
        </p:nvGrpSpPr>
        <p:grpSpPr bwMode="auto">
          <a:xfrm>
            <a:off x="10749455" y="6368916"/>
            <a:ext cx="1162051" cy="285750"/>
            <a:chOff x="6727" y="4060"/>
            <a:chExt cx="732" cy="180"/>
          </a:xfrm>
          <a:solidFill>
            <a:srgbClr val="BFA1AE"/>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BFA1AE"/>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720717" y="390828"/>
            <a:ext cx="6750567"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SUPERVISED LEARNING</a:t>
            </a:r>
          </a:p>
        </p:txBody>
      </p:sp>
      <p:sp>
        <p:nvSpPr>
          <p:cNvPr id="2" name="Right Brace 1"/>
          <p:cNvSpPr/>
          <p:nvPr/>
        </p:nvSpPr>
        <p:spPr>
          <a:xfrm rot="5400000">
            <a:off x="3338619"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607230" y="1276875"/>
            <a:ext cx="2977546"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CLASSIFICATIE</a:t>
            </a:r>
          </a:p>
        </p:txBody>
      </p:sp>
      <p:sp>
        <p:nvSpPr>
          <p:cNvPr id="94" name="TextBox 93"/>
          <p:cNvSpPr txBox="1"/>
          <p:nvPr/>
        </p:nvSpPr>
        <p:spPr>
          <a:xfrm>
            <a:off x="2194316" y="4682838"/>
            <a:ext cx="2664319" cy="830997"/>
          </a:xfrm>
          <a:prstGeom prst="rect">
            <a:avLst/>
          </a:prstGeom>
          <a:noFill/>
        </p:spPr>
        <p:txBody>
          <a:bodyPr wrap="none" rtlCol="0">
            <a:spAutoFit/>
          </a:bodyPr>
          <a:lstStyle/>
          <a:p>
            <a:pPr algn="ctr"/>
            <a:r>
              <a:rPr lang="nl-NL" sz="2400" dirty="0" err="1">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churn</a:t>
            </a: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 / geen </a:t>
            </a:r>
            <a:r>
              <a:rPr lang="nl-NL" sz="2400" dirty="0" err="1">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churn</a:t>
            </a:r>
            <a:endPar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volgende week?</a:t>
            </a:r>
          </a:p>
        </p:txBody>
      </p:sp>
      <p:sp>
        <p:nvSpPr>
          <p:cNvPr id="95" name="TextBox 94"/>
          <p:cNvSpPr txBox="1"/>
          <p:nvPr/>
        </p:nvSpPr>
        <p:spPr>
          <a:xfrm>
            <a:off x="6164911" y="4707647"/>
            <a:ext cx="2874761" cy="1200329"/>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klantinteracties,</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concurrentgegevens,</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aanbiedingen</a:t>
            </a:r>
          </a:p>
        </p:txBody>
      </p:sp>
      <mc:AlternateContent xmlns:mc="http://schemas.openxmlformats.org/markup-compatibility/2006" xmlns:a14="http://schemas.microsoft.com/office/drawing/2010/main">
        <mc:Choice Requires="a14">
          <p:sp>
            <p:nvSpPr>
              <p:cNvPr id="97" name="TextBox 96"/>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1838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266" b="6337"/>
          <a:stretch/>
        </p:blipFill>
        <p:spPr>
          <a:xfrm>
            <a:off x="0" y="-1"/>
            <a:ext cx="12192000" cy="6858001"/>
          </a:xfrm>
          <a:prstGeom prst="rect">
            <a:avLst/>
          </a:prstGeom>
        </p:spPr>
      </p:pic>
      <p:grpSp>
        <p:nvGrpSpPr>
          <p:cNvPr id="4" name="Group 4"/>
          <p:cNvGrpSpPr>
            <a:grpSpLocks noChangeAspect="1"/>
          </p:cNvGrpSpPr>
          <p:nvPr/>
        </p:nvGrpSpPr>
        <p:grpSpPr bwMode="auto">
          <a:xfrm>
            <a:off x="10749455" y="6368916"/>
            <a:ext cx="1162051" cy="285750"/>
            <a:chOff x="6727" y="4060"/>
            <a:chExt cx="732" cy="180"/>
          </a:xfrm>
          <a:solidFill>
            <a:srgbClr val="8E8D7E"/>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8E8D7E"/>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720717" y="390828"/>
            <a:ext cx="6750567"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SUPERVISED LEARNING</a:t>
            </a:r>
          </a:p>
        </p:txBody>
      </p:sp>
      <p:sp>
        <p:nvSpPr>
          <p:cNvPr id="2" name="Right Brace 1"/>
          <p:cNvSpPr/>
          <p:nvPr/>
        </p:nvSpPr>
        <p:spPr>
          <a:xfrm rot="5400000">
            <a:off x="3296091"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607230" y="1276875"/>
            <a:ext cx="2977546"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CLASSIFICATIE</a:t>
            </a:r>
          </a:p>
        </p:txBody>
      </p:sp>
      <p:sp>
        <p:nvSpPr>
          <p:cNvPr id="94" name="TextBox 93"/>
          <p:cNvSpPr txBox="1"/>
          <p:nvPr/>
        </p:nvSpPr>
        <p:spPr>
          <a:xfrm>
            <a:off x="2263100" y="4682838"/>
            <a:ext cx="2441695"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falen / geen falen</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volgende week?</a:t>
            </a:r>
          </a:p>
        </p:txBody>
      </p:sp>
      <p:sp>
        <p:nvSpPr>
          <p:cNvPr id="95" name="TextBox 94"/>
          <p:cNvSpPr txBox="1"/>
          <p:nvPr/>
        </p:nvSpPr>
        <p:spPr>
          <a:xfrm>
            <a:off x="6254813" y="4707647"/>
            <a:ext cx="2694969"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hoog-dimensionele</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sensordata</a:t>
            </a:r>
          </a:p>
        </p:txBody>
      </p:sp>
      <mc:AlternateContent xmlns:mc="http://schemas.openxmlformats.org/markup-compatibility/2006" xmlns:a14="http://schemas.microsoft.com/office/drawing/2010/main">
        <mc:Choice Requires="a14">
          <p:sp>
            <p:nvSpPr>
              <p:cNvPr id="98" name="TextBox 97"/>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574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endParaRPr lang="nl-NL" dirty="0"/>
          </a:p>
        </p:txBody>
      </p:sp>
      <p:graphicFrame>
        <p:nvGraphicFramePr>
          <p:cNvPr id="4" name="Table 3"/>
          <p:cNvGraphicFramePr>
            <a:graphicFrameLocks noGrp="1"/>
          </p:cNvGraphicFramePr>
          <p:nvPr>
            <p:extLst>
              <p:ext uri="{D42A27DB-BD31-4B8C-83A1-F6EECF244321}">
                <p14:modId xmlns:p14="http://schemas.microsoft.com/office/powerpoint/2010/main" val="1108591314"/>
              </p:ext>
            </p:extLst>
          </p:nvPr>
        </p:nvGraphicFramePr>
        <p:xfrm>
          <a:off x="839788" y="1482598"/>
          <a:ext cx="7343862" cy="2773680"/>
        </p:xfrm>
        <a:graphic>
          <a:graphicData uri="http://schemas.openxmlformats.org/drawingml/2006/table">
            <a:tbl>
              <a:tblPr firstRow="1" bandRow="1">
                <a:tableStyleId>{69012ECD-51FC-41F1-AA8D-1B2483CD663E}</a:tableStyleId>
              </a:tblPr>
              <a:tblGrid>
                <a:gridCol w="3671931">
                  <a:extLst>
                    <a:ext uri="{9D8B030D-6E8A-4147-A177-3AD203B41FA5}">
                      <a16:colId xmlns="" xmlns:a16="http://schemas.microsoft.com/office/drawing/2014/main" val="2677683034"/>
                    </a:ext>
                  </a:extLst>
                </a:gridCol>
                <a:gridCol w="3671931">
                  <a:extLst>
                    <a:ext uri="{9D8B030D-6E8A-4147-A177-3AD203B41FA5}">
                      <a16:colId xmlns="" xmlns:a16="http://schemas.microsoft.com/office/drawing/2014/main" val="621111856"/>
                    </a:ext>
                  </a:extLst>
                </a:gridCol>
              </a:tblGrid>
              <a:tr h="370840">
                <a:tc>
                  <a:txBody>
                    <a:bodyPr/>
                    <a:lstStyle/>
                    <a:p>
                      <a:r>
                        <a:rPr lang="en-US" sz="2000" dirty="0" err="1"/>
                        <a:t>Techniek</a:t>
                      </a:r>
                      <a:endParaRPr lang="nl-NL" sz="2000" dirty="0"/>
                    </a:p>
                  </a:txBody>
                  <a:tcPr/>
                </a:tc>
                <a:tc>
                  <a:txBody>
                    <a:bodyPr/>
                    <a:lstStyle/>
                    <a:p>
                      <a:r>
                        <a:rPr lang="en-US" sz="2000" dirty="0" err="1"/>
                        <a:t>Soort</a:t>
                      </a:r>
                      <a:r>
                        <a:rPr lang="en-US" sz="2000" dirty="0"/>
                        <a:t> </a:t>
                      </a:r>
                      <a:r>
                        <a:rPr lang="en-US" sz="2000" dirty="0" err="1"/>
                        <a:t>probleem</a:t>
                      </a:r>
                      <a:endParaRPr lang="nl-NL" sz="2000" dirty="0"/>
                    </a:p>
                  </a:txBody>
                  <a:tcPr/>
                </a:tc>
                <a:extLst>
                  <a:ext uri="{0D108BD9-81ED-4DB2-BD59-A6C34878D82A}">
                    <a16:rowId xmlns="" xmlns:a16="http://schemas.microsoft.com/office/drawing/2014/main" val="1190659971"/>
                  </a:ext>
                </a:extLst>
              </a:tr>
              <a:tr h="370840">
                <a:tc>
                  <a:txBody>
                    <a:bodyPr/>
                    <a:lstStyle/>
                    <a:p>
                      <a:r>
                        <a:rPr lang="en-US" sz="2000" dirty="0"/>
                        <a:t>Linear regression</a:t>
                      </a:r>
                    </a:p>
                  </a:txBody>
                  <a:tcPr/>
                </a:tc>
                <a:tc>
                  <a:txBody>
                    <a:bodyPr/>
                    <a:lstStyle/>
                    <a:p>
                      <a:r>
                        <a:rPr lang="en-US" sz="2000" dirty="0" err="1"/>
                        <a:t>Regressie</a:t>
                      </a:r>
                      <a:endParaRPr lang="nl-NL" sz="2000" dirty="0"/>
                    </a:p>
                  </a:txBody>
                  <a:tcPr/>
                </a:tc>
                <a:extLst>
                  <a:ext uri="{0D108BD9-81ED-4DB2-BD59-A6C34878D82A}">
                    <a16:rowId xmlns="" xmlns:a16="http://schemas.microsoft.com/office/drawing/2014/main" val="2071948389"/>
                  </a:ext>
                </a:extLst>
              </a:tr>
              <a:tr h="370840">
                <a:tc>
                  <a:txBody>
                    <a:bodyPr/>
                    <a:lstStyle/>
                    <a:p>
                      <a:r>
                        <a:rPr lang="en-US" sz="2000" dirty="0"/>
                        <a:t>Logistic regression</a:t>
                      </a:r>
                      <a:endParaRPr lang="nl-NL" sz="2000" dirty="0"/>
                    </a:p>
                  </a:txBody>
                  <a:tcPr/>
                </a:tc>
                <a:tc>
                  <a:txBody>
                    <a:bodyPr/>
                    <a:lstStyle/>
                    <a:p>
                      <a:r>
                        <a:rPr lang="en-US" sz="2000" dirty="0" err="1"/>
                        <a:t>Classificatie</a:t>
                      </a:r>
                      <a:endParaRPr lang="nl-NL" sz="2000" dirty="0"/>
                    </a:p>
                  </a:txBody>
                  <a:tcPr/>
                </a:tc>
                <a:extLst>
                  <a:ext uri="{0D108BD9-81ED-4DB2-BD59-A6C34878D82A}">
                    <a16:rowId xmlns="" xmlns:a16="http://schemas.microsoft.com/office/drawing/2014/main" val="3531068635"/>
                  </a:ext>
                </a:extLst>
              </a:tr>
              <a:tr h="370840">
                <a:tc>
                  <a:txBody>
                    <a:bodyPr/>
                    <a:lstStyle/>
                    <a:p>
                      <a:r>
                        <a:rPr lang="en-US" sz="2000" dirty="0"/>
                        <a:t>Naive Bayes</a:t>
                      </a:r>
                      <a:endParaRPr lang="nl-NL" sz="2000" dirty="0"/>
                    </a:p>
                  </a:txBody>
                  <a:tcPr/>
                </a:tc>
                <a:tc>
                  <a:txBody>
                    <a:bodyPr/>
                    <a:lstStyle/>
                    <a:p>
                      <a:r>
                        <a:rPr lang="en-US" sz="2000" dirty="0" err="1"/>
                        <a:t>Classificatie</a:t>
                      </a:r>
                      <a:endParaRPr lang="nl-NL" sz="2000" dirty="0"/>
                    </a:p>
                  </a:txBody>
                  <a:tcPr/>
                </a:tc>
                <a:extLst>
                  <a:ext uri="{0D108BD9-81ED-4DB2-BD59-A6C34878D82A}">
                    <a16:rowId xmlns="" xmlns:a16="http://schemas.microsoft.com/office/drawing/2014/main" val="2393988026"/>
                  </a:ext>
                </a:extLst>
              </a:tr>
              <a:tr h="370840">
                <a:tc>
                  <a:txBody>
                    <a:bodyPr/>
                    <a:lstStyle/>
                    <a:p>
                      <a:r>
                        <a:rPr lang="en-US" sz="2000" dirty="0"/>
                        <a:t>Decision Trees</a:t>
                      </a:r>
                      <a:endParaRPr lang="nl-NL" sz="2000" dirty="0"/>
                    </a:p>
                  </a:txBody>
                  <a:tcPr/>
                </a:tc>
                <a:tc>
                  <a:txBody>
                    <a:bodyPr/>
                    <a:lstStyle/>
                    <a:p>
                      <a:r>
                        <a:rPr lang="en-US" sz="2000" dirty="0" err="1"/>
                        <a:t>Regressie</a:t>
                      </a:r>
                      <a:r>
                        <a:rPr lang="en-US" sz="2000" dirty="0"/>
                        <a:t> / </a:t>
                      </a:r>
                      <a:r>
                        <a:rPr lang="en-US" sz="2000" dirty="0" err="1"/>
                        <a:t>classificatie</a:t>
                      </a:r>
                      <a:endParaRPr lang="nl-NL" sz="2000" dirty="0"/>
                    </a:p>
                  </a:txBody>
                  <a:tcPr/>
                </a:tc>
                <a:extLst>
                  <a:ext uri="{0D108BD9-81ED-4DB2-BD59-A6C34878D82A}">
                    <a16:rowId xmlns="" xmlns:a16="http://schemas.microsoft.com/office/drawing/2014/main" val="2954315758"/>
                  </a:ext>
                </a:extLst>
              </a:tr>
              <a:tr h="370840">
                <a:tc>
                  <a:txBody>
                    <a:bodyPr/>
                    <a:lstStyle/>
                    <a:p>
                      <a:r>
                        <a:rPr lang="en-US" sz="2000" dirty="0"/>
                        <a:t>K-Nearest Neighbors</a:t>
                      </a:r>
                    </a:p>
                  </a:txBody>
                  <a:tcPr/>
                </a:tc>
                <a:tc>
                  <a:txBody>
                    <a:bodyPr/>
                    <a:lstStyle/>
                    <a:p>
                      <a:r>
                        <a:rPr lang="en-US" sz="2000" dirty="0" err="1"/>
                        <a:t>Regressie</a:t>
                      </a:r>
                      <a:r>
                        <a:rPr lang="en-US" sz="2000" dirty="0"/>
                        <a:t> / </a:t>
                      </a:r>
                      <a:r>
                        <a:rPr lang="en-US" sz="2000" dirty="0" err="1"/>
                        <a:t>classificatie</a:t>
                      </a:r>
                      <a:endParaRPr lang="nl-NL" sz="2000" dirty="0"/>
                    </a:p>
                  </a:txBody>
                  <a:tcPr/>
                </a:tc>
                <a:extLst>
                  <a:ext uri="{0D108BD9-81ED-4DB2-BD59-A6C34878D82A}">
                    <a16:rowId xmlns="" xmlns:a16="http://schemas.microsoft.com/office/drawing/2014/main" val="2694630746"/>
                  </a:ext>
                </a:extLst>
              </a:tr>
              <a:tr h="370840">
                <a:tc>
                  <a:txBody>
                    <a:bodyPr/>
                    <a:lstStyle/>
                    <a:p>
                      <a:r>
                        <a:rPr lang="en-US" sz="2000" dirty="0"/>
                        <a:t>Support Vector Machines</a:t>
                      </a:r>
                      <a:endParaRPr lang="nl-NL" sz="2000" dirty="0"/>
                    </a:p>
                  </a:txBody>
                  <a:tcPr/>
                </a:tc>
                <a:tc>
                  <a:txBody>
                    <a:bodyPr/>
                    <a:lstStyle/>
                    <a:p>
                      <a:r>
                        <a:rPr lang="en-US" sz="2000" dirty="0" err="1"/>
                        <a:t>Regressie</a:t>
                      </a:r>
                      <a:r>
                        <a:rPr lang="en-US" sz="2000" dirty="0"/>
                        <a:t> / </a:t>
                      </a:r>
                      <a:r>
                        <a:rPr lang="en-US" sz="2000" dirty="0" err="1"/>
                        <a:t>classificatie</a:t>
                      </a:r>
                      <a:endParaRPr lang="nl-NL" sz="2000" dirty="0"/>
                    </a:p>
                  </a:txBody>
                  <a:tcPr/>
                </a:tc>
                <a:extLst>
                  <a:ext uri="{0D108BD9-81ED-4DB2-BD59-A6C34878D82A}">
                    <a16:rowId xmlns="" xmlns:a16="http://schemas.microsoft.com/office/drawing/2014/main" val="640428730"/>
                  </a:ext>
                </a:extLst>
              </a:tr>
            </a:tbl>
          </a:graphicData>
        </a:graphic>
      </p:graphicFrame>
      <p:grpSp>
        <p:nvGrpSpPr>
          <p:cNvPr id="15" name="Group 14"/>
          <p:cNvGrpSpPr/>
          <p:nvPr/>
        </p:nvGrpSpPr>
        <p:grpSpPr>
          <a:xfrm>
            <a:off x="8493442" y="2057400"/>
            <a:ext cx="3798872" cy="1623060"/>
            <a:chOff x="8493442" y="2057400"/>
            <a:chExt cx="3798872" cy="1623060"/>
          </a:xfrm>
        </p:grpSpPr>
        <p:cxnSp>
          <p:nvCxnSpPr>
            <p:cNvPr id="9" name="Straight Arrow Connector 8"/>
            <p:cNvCxnSpPr/>
            <p:nvPr/>
          </p:nvCxnSpPr>
          <p:spPr>
            <a:xfrm>
              <a:off x="8493442" y="205740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493442" y="249936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96300" y="326898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495204" y="368046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45884" y="2216551"/>
              <a:ext cx="2546430" cy="1304716"/>
            </a:xfrm>
            <a:prstGeom prst="rect">
              <a:avLst/>
            </a:prstGeom>
            <a:noFill/>
          </p:spPr>
          <p:txBody>
            <a:bodyPr wrap="square" rtlCol="0">
              <a:spAutoFit/>
            </a:bodyPr>
            <a:lstStyle/>
            <a:p>
              <a:pPr>
                <a:lnSpc>
                  <a:spcPct val="150000"/>
                </a:lnSpc>
              </a:pPr>
              <a:r>
                <a:rPr lang="en-US" sz="2800" dirty="0" err="1"/>
                <a:t>Gaan</a:t>
              </a:r>
              <a:r>
                <a:rPr lang="en-US" sz="2800" dirty="0"/>
                <a:t> we </a:t>
              </a:r>
              <a:r>
                <a:rPr lang="en-US" sz="2800" dirty="0" err="1"/>
                <a:t>behandelen</a:t>
              </a:r>
              <a:endParaRPr lang="nl-NL" sz="2800" dirty="0" err="1"/>
            </a:p>
          </p:txBody>
        </p:sp>
      </p:grpSp>
    </p:spTree>
    <p:extLst>
      <p:ext uri="{BB962C8B-B14F-4D97-AF65-F5344CB8AC3E}">
        <p14:creationId xmlns:p14="http://schemas.microsoft.com/office/powerpoint/2010/main" val="325138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grpSp>
        <p:nvGrpSpPr>
          <p:cNvPr id="97" name="Group 4"/>
          <p:cNvGrpSpPr>
            <a:grpSpLocks noChangeAspect="1"/>
          </p:cNvGrpSpPr>
          <p:nvPr/>
        </p:nvGrpSpPr>
        <p:grpSpPr bwMode="auto">
          <a:xfrm>
            <a:off x="10749455" y="6368916"/>
            <a:ext cx="1162051" cy="285750"/>
            <a:chOff x="6727" y="4060"/>
            <a:chExt cx="732" cy="180"/>
          </a:xfrm>
          <a:solidFill>
            <a:srgbClr val="7BA16A"/>
          </a:solidFill>
        </p:grpSpPr>
        <p:sp>
          <p:nvSpPr>
            <p:cNvPr id="98"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4" name="Group 39"/>
          <p:cNvGrpSpPr>
            <a:grpSpLocks noChangeAspect="1"/>
          </p:cNvGrpSpPr>
          <p:nvPr/>
        </p:nvGrpSpPr>
        <p:grpSpPr bwMode="auto">
          <a:xfrm>
            <a:off x="252174" y="6281494"/>
            <a:ext cx="1090489" cy="372762"/>
            <a:chOff x="2667" y="2628"/>
            <a:chExt cx="863" cy="295"/>
          </a:xfrm>
          <a:solidFill>
            <a:srgbClr val="7BA16A"/>
          </a:solidFill>
        </p:grpSpPr>
        <p:sp>
          <p:nvSpPr>
            <p:cNvPr id="155"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282297" y="390828"/>
            <a:ext cx="7627409"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UNSUPERVISED LEARNING</a:t>
            </a:r>
          </a:p>
        </p:txBody>
      </p:sp>
      <p:sp>
        <p:nvSpPr>
          <p:cNvPr id="2" name="Right Brace 1"/>
          <p:cNvSpPr/>
          <p:nvPr/>
        </p:nvSpPr>
        <p:spPr>
          <a:xfrm rot="5400000">
            <a:off x="3242929"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Box 93"/>
          <p:cNvSpPr txBox="1"/>
          <p:nvPr/>
        </p:nvSpPr>
        <p:spPr>
          <a:xfrm>
            <a:off x="1608994" y="4672206"/>
            <a:ext cx="3579826"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outputvariabele onbekend</a:t>
            </a:r>
          </a:p>
        </p:txBody>
      </p:sp>
      <mc:AlternateContent xmlns:mc="http://schemas.openxmlformats.org/markup-compatibility/2006" xmlns:a14="http://schemas.microsoft.com/office/drawing/2010/main">
        <mc:Choice Requires="a14">
          <p:sp>
            <p:nvSpPr>
              <p:cNvPr id="95" name="TextBox 94"/>
              <p:cNvSpPr txBox="1"/>
              <p:nvPr/>
            </p:nvSpPr>
            <p:spPr>
              <a:xfrm>
                <a:off x="2955300" y="2173327"/>
                <a:ext cx="6281400"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b="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 </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2955300" y="2173327"/>
                <a:ext cx="6281400" cy="1862048"/>
              </a:xfrm>
              <a:prstGeom prst="rect">
                <a:avLst/>
              </a:prstGeom>
              <a:blipFill>
                <a:blip r:embed="rId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65791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grpSp>
        <p:nvGrpSpPr>
          <p:cNvPr id="97" name="Group 4"/>
          <p:cNvGrpSpPr>
            <a:grpSpLocks noChangeAspect="1"/>
          </p:cNvGrpSpPr>
          <p:nvPr/>
        </p:nvGrpSpPr>
        <p:grpSpPr bwMode="auto">
          <a:xfrm>
            <a:off x="10749455" y="6368916"/>
            <a:ext cx="1162051" cy="285750"/>
            <a:chOff x="6727" y="4060"/>
            <a:chExt cx="732" cy="180"/>
          </a:xfrm>
          <a:solidFill>
            <a:srgbClr val="7BA16A"/>
          </a:solidFill>
        </p:grpSpPr>
        <p:sp>
          <p:nvSpPr>
            <p:cNvPr id="98"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4" name="Group 39"/>
          <p:cNvGrpSpPr>
            <a:grpSpLocks noChangeAspect="1"/>
          </p:cNvGrpSpPr>
          <p:nvPr/>
        </p:nvGrpSpPr>
        <p:grpSpPr bwMode="auto">
          <a:xfrm>
            <a:off x="252174" y="6281494"/>
            <a:ext cx="1090489" cy="372762"/>
            <a:chOff x="2667" y="2628"/>
            <a:chExt cx="863" cy="295"/>
          </a:xfrm>
          <a:solidFill>
            <a:srgbClr val="7BA16A"/>
          </a:solidFill>
        </p:grpSpPr>
        <p:sp>
          <p:nvSpPr>
            <p:cNvPr id="155"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282297" y="390828"/>
            <a:ext cx="7627409"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UNSUPERVISED LEARNING</a:t>
            </a:r>
          </a:p>
        </p:txBody>
      </p:sp>
      <p:sp>
        <p:nvSpPr>
          <p:cNvPr id="2" name="Right Brace 1"/>
          <p:cNvSpPr/>
          <p:nvPr/>
        </p:nvSpPr>
        <p:spPr>
          <a:xfrm rot="5400000">
            <a:off x="3242929"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763200" y="1276875"/>
            <a:ext cx="2665603"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CLUSTERING</a:t>
            </a:r>
          </a:p>
        </p:txBody>
      </p:sp>
      <p:sp>
        <p:nvSpPr>
          <p:cNvPr id="94" name="TextBox 93"/>
          <p:cNvSpPr txBox="1"/>
          <p:nvPr/>
        </p:nvSpPr>
        <p:spPr>
          <a:xfrm>
            <a:off x="1792400" y="4672206"/>
            <a:ext cx="3212995"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label van cluster met </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soortgelijke observaties</a:t>
            </a:r>
          </a:p>
        </p:txBody>
      </p:sp>
      <mc:AlternateContent xmlns:mc="http://schemas.openxmlformats.org/markup-compatibility/2006" xmlns:a14="http://schemas.microsoft.com/office/drawing/2010/main">
        <mc:Choice Requires="a14">
          <p:sp>
            <p:nvSpPr>
              <p:cNvPr id="95" name="TextBox 94"/>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309546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15451"/>
          <a:stretch/>
        </p:blipFill>
        <p:spPr>
          <a:xfrm>
            <a:off x="0" y="-1"/>
            <a:ext cx="12188210" cy="6858001"/>
          </a:xfrm>
          <a:prstGeom prst="rect">
            <a:avLst/>
          </a:prstGeom>
        </p:spPr>
      </p:pic>
      <p:grpSp>
        <p:nvGrpSpPr>
          <p:cNvPr id="4" name="Group 4"/>
          <p:cNvGrpSpPr>
            <a:grpSpLocks noChangeAspect="1"/>
          </p:cNvGrpSpPr>
          <p:nvPr/>
        </p:nvGrpSpPr>
        <p:grpSpPr bwMode="auto">
          <a:xfrm>
            <a:off x="10749455" y="6368916"/>
            <a:ext cx="1162051" cy="285750"/>
            <a:chOff x="6727" y="4060"/>
            <a:chExt cx="732" cy="180"/>
          </a:xfrm>
          <a:solidFill>
            <a:schemeClr val="tx2">
              <a:lumMod val="75000"/>
            </a:schemeClr>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chemeClr val="tx2">
              <a:lumMod val="75000"/>
            </a:schemeClr>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282297" y="390828"/>
            <a:ext cx="7627409"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UNSUPERVISED LEARNING</a:t>
            </a:r>
          </a:p>
        </p:txBody>
      </p:sp>
      <p:sp>
        <p:nvSpPr>
          <p:cNvPr id="2" name="Right Brace 1"/>
          <p:cNvSpPr/>
          <p:nvPr/>
        </p:nvSpPr>
        <p:spPr>
          <a:xfrm rot="5400000">
            <a:off x="326419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3752839" y="1276875"/>
            <a:ext cx="4686348"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ANOMALY DETECTION</a:t>
            </a:r>
          </a:p>
        </p:txBody>
      </p:sp>
      <p:sp>
        <p:nvSpPr>
          <p:cNvPr id="94" name="TextBox 93"/>
          <p:cNvSpPr txBox="1"/>
          <p:nvPr/>
        </p:nvSpPr>
        <p:spPr>
          <a:xfrm>
            <a:off x="1897800" y="4682838"/>
            <a:ext cx="3108543"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afstand tot cluster van </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“normale” transacties</a:t>
            </a:r>
          </a:p>
        </p:txBody>
      </p:sp>
      <p:sp>
        <p:nvSpPr>
          <p:cNvPr id="95" name="TextBox 94"/>
          <p:cNvSpPr txBox="1"/>
          <p:nvPr/>
        </p:nvSpPr>
        <p:spPr>
          <a:xfrm>
            <a:off x="5963076" y="4707647"/>
            <a:ext cx="3278462"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geldbedrag, datum, tijd,</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ontvanger, verzender</a:t>
            </a:r>
          </a:p>
        </p:txBody>
      </p:sp>
      <mc:AlternateContent xmlns:mc="http://schemas.openxmlformats.org/markup-compatibility/2006" xmlns:a14="http://schemas.microsoft.com/office/drawing/2010/main">
        <mc:Choice Requires="a14">
          <p:sp>
            <p:nvSpPr>
              <p:cNvPr id="98" name="TextBox 97"/>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0126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unSupervised</a:t>
            </a:r>
            <a:r>
              <a:rPr lang="en-US" dirty="0"/>
              <a:t> learning</a:t>
            </a:r>
            <a:endParaRPr lang="nl-NL" dirty="0"/>
          </a:p>
        </p:txBody>
      </p:sp>
      <p:graphicFrame>
        <p:nvGraphicFramePr>
          <p:cNvPr id="4" name="Table 3"/>
          <p:cNvGraphicFramePr>
            <a:graphicFrameLocks noGrp="1"/>
          </p:cNvGraphicFramePr>
          <p:nvPr>
            <p:extLst>
              <p:ext uri="{D42A27DB-BD31-4B8C-83A1-F6EECF244321}">
                <p14:modId xmlns:p14="http://schemas.microsoft.com/office/powerpoint/2010/main" val="2560582678"/>
              </p:ext>
            </p:extLst>
          </p:nvPr>
        </p:nvGraphicFramePr>
        <p:xfrm>
          <a:off x="839788" y="1735010"/>
          <a:ext cx="7343862" cy="2377440"/>
        </p:xfrm>
        <a:graphic>
          <a:graphicData uri="http://schemas.openxmlformats.org/drawingml/2006/table">
            <a:tbl>
              <a:tblPr firstRow="1" bandRow="1">
                <a:tableStyleId>{69012ECD-51FC-41F1-AA8D-1B2483CD663E}</a:tableStyleId>
              </a:tblPr>
              <a:tblGrid>
                <a:gridCol w="3671931">
                  <a:extLst>
                    <a:ext uri="{9D8B030D-6E8A-4147-A177-3AD203B41FA5}">
                      <a16:colId xmlns="" xmlns:a16="http://schemas.microsoft.com/office/drawing/2014/main" val="2677683034"/>
                    </a:ext>
                  </a:extLst>
                </a:gridCol>
                <a:gridCol w="3671931">
                  <a:extLst>
                    <a:ext uri="{9D8B030D-6E8A-4147-A177-3AD203B41FA5}">
                      <a16:colId xmlns="" xmlns:a16="http://schemas.microsoft.com/office/drawing/2014/main" val="621111856"/>
                    </a:ext>
                  </a:extLst>
                </a:gridCol>
              </a:tblGrid>
              <a:tr h="370840">
                <a:tc>
                  <a:txBody>
                    <a:bodyPr/>
                    <a:lstStyle/>
                    <a:p>
                      <a:r>
                        <a:rPr lang="en-US" sz="2000" dirty="0" err="1"/>
                        <a:t>Techniek</a:t>
                      </a:r>
                      <a:endParaRPr lang="nl-NL" sz="2000" dirty="0"/>
                    </a:p>
                  </a:txBody>
                  <a:tcPr/>
                </a:tc>
                <a:tc>
                  <a:txBody>
                    <a:bodyPr/>
                    <a:lstStyle/>
                    <a:p>
                      <a:r>
                        <a:rPr lang="en-US" sz="2000" dirty="0" err="1"/>
                        <a:t>Soort</a:t>
                      </a:r>
                      <a:r>
                        <a:rPr lang="en-US" sz="2000" dirty="0"/>
                        <a:t> </a:t>
                      </a:r>
                      <a:r>
                        <a:rPr lang="en-US" sz="2000" dirty="0" err="1"/>
                        <a:t>probleem</a:t>
                      </a:r>
                      <a:endParaRPr lang="nl-NL" sz="2000" dirty="0"/>
                    </a:p>
                  </a:txBody>
                  <a:tcPr/>
                </a:tc>
                <a:extLst>
                  <a:ext uri="{0D108BD9-81ED-4DB2-BD59-A6C34878D82A}">
                    <a16:rowId xmlns="" xmlns:a16="http://schemas.microsoft.com/office/drawing/2014/main" val="1190659971"/>
                  </a:ext>
                </a:extLst>
              </a:tr>
              <a:tr h="370840">
                <a:tc>
                  <a:txBody>
                    <a:bodyPr/>
                    <a:lstStyle/>
                    <a:p>
                      <a:r>
                        <a:rPr lang="en-US" sz="2000" dirty="0"/>
                        <a:t>K-means</a:t>
                      </a:r>
                    </a:p>
                  </a:txBody>
                  <a:tcPr/>
                </a:tc>
                <a:tc>
                  <a:txBody>
                    <a:bodyPr/>
                    <a:lstStyle/>
                    <a:p>
                      <a:r>
                        <a:rPr lang="en-US" sz="2000" dirty="0"/>
                        <a:t>Clustering</a:t>
                      </a:r>
                      <a:endParaRPr lang="nl-NL" sz="2000" dirty="0"/>
                    </a:p>
                  </a:txBody>
                  <a:tcPr/>
                </a:tc>
                <a:extLst>
                  <a:ext uri="{0D108BD9-81ED-4DB2-BD59-A6C34878D82A}">
                    <a16:rowId xmlns="" xmlns:a16="http://schemas.microsoft.com/office/drawing/2014/main" val="2071948389"/>
                  </a:ext>
                </a:extLst>
              </a:tr>
              <a:tr h="370840">
                <a:tc>
                  <a:txBody>
                    <a:bodyPr/>
                    <a:lstStyle/>
                    <a:p>
                      <a:r>
                        <a:rPr lang="en-US" sz="2000" dirty="0"/>
                        <a:t>Hierarchical clustering</a:t>
                      </a:r>
                      <a:endParaRPr lang="nl-NL" sz="2000" dirty="0"/>
                    </a:p>
                  </a:txBody>
                  <a:tcPr/>
                </a:tc>
                <a:tc>
                  <a:txBody>
                    <a:bodyPr/>
                    <a:lstStyle/>
                    <a:p>
                      <a:r>
                        <a:rPr lang="en-US" sz="2000" dirty="0"/>
                        <a:t>Clustering</a:t>
                      </a:r>
                      <a:endParaRPr lang="nl-NL" sz="2000" dirty="0"/>
                    </a:p>
                  </a:txBody>
                  <a:tcPr/>
                </a:tc>
                <a:extLst>
                  <a:ext uri="{0D108BD9-81ED-4DB2-BD59-A6C34878D82A}">
                    <a16:rowId xmlns="" xmlns:a16="http://schemas.microsoft.com/office/drawing/2014/main" val="3531068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Expectation-Maximization</a:t>
                      </a:r>
                      <a:endParaRPr lang="nl-NL" sz="2000" dirty="0"/>
                    </a:p>
                  </a:txBody>
                  <a:tcPr/>
                </a:tc>
                <a:tc>
                  <a:txBody>
                    <a:bodyPr/>
                    <a:lstStyle/>
                    <a:p>
                      <a:r>
                        <a:rPr lang="en-US" sz="2000" dirty="0"/>
                        <a:t>Clustering</a:t>
                      </a:r>
                      <a:endParaRPr lang="nl-NL" sz="2000" dirty="0"/>
                    </a:p>
                  </a:txBody>
                  <a:tcPr/>
                </a:tc>
                <a:extLst>
                  <a:ext uri="{0D108BD9-81ED-4DB2-BD59-A6C34878D82A}">
                    <a16:rowId xmlns="" xmlns:a16="http://schemas.microsoft.com/office/drawing/2014/main" val="2393988026"/>
                  </a:ext>
                </a:extLst>
              </a:tr>
              <a:tr h="370840">
                <a:tc>
                  <a:txBody>
                    <a:bodyPr/>
                    <a:lstStyle/>
                    <a:p>
                      <a:r>
                        <a:rPr lang="en-US" sz="2000" dirty="0"/>
                        <a:t>Principal Component Analysis</a:t>
                      </a:r>
                      <a:endParaRPr lang="nl-NL" sz="2000" dirty="0"/>
                    </a:p>
                  </a:txBody>
                  <a:tcPr/>
                </a:tc>
                <a:tc>
                  <a:txBody>
                    <a:bodyPr/>
                    <a:lstStyle/>
                    <a:p>
                      <a:r>
                        <a:rPr lang="en-US" sz="2000" dirty="0"/>
                        <a:t>Dimensionality reduction</a:t>
                      </a:r>
                    </a:p>
                  </a:txBody>
                  <a:tcPr/>
                </a:tc>
                <a:extLst>
                  <a:ext uri="{0D108BD9-81ED-4DB2-BD59-A6C34878D82A}">
                    <a16:rowId xmlns="" xmlns:a16="http://schemas.microsoft.com/office/drawing/2014/main" val="2954315758"/>
                  </a:ext>
                </a:extLst>
              </a:tr>
              <a:tr h="396240">
                <a:tc>
                  <a:txBody>
                    <a:bodyPr/>
                    <a:lstStyle/>
                    <a:p>
                      <a:r>
                        <a:rPr lang="en-US" sz="2000" dirty="0"/>
                        <a:t>Linear Discriminant Analysis</a:t>
                      </a:r>
                    </a:p>
                  </a:txBody>
                  <a:tcPr/>
                </a:tc>
                <a:tc>
                  <a:txBody>
                    <a:bodyPr/>
                    <a:lstStyle/>
                    <a:p>
                      <a:r>
                        <a:rPr lang="en-US" sz="2000" dirty="0"/>
                        <a:t>Dimensionality reduction</a:t>
                      </a:r>
                      <a:endParaRPr lang="nl-NL" sz="2000" dirty="0"/>
                    </a:p>
                  </a:txBody>
                  <a:tcPr/>
                </a:tc>
                <a:extLst>
                  <a:ext uri="{0D108BD9-81ED-4DB2-BD59-A6C34878D82A}">
                    <a16:rowId xmlns="" xmlns:a16="http://schemas.microsoft.com/office/drawing/2014/main" val="2694630746"/>
                  </a:ext>
                </a:extLst>
              </a:tr>
            </a:tbl>
          </a:graphicData>
        </a:graphic>
      </p:graphicFrame>
      <p:grpSp>
        <p:nvGrpSpPr>
          <p:cNvPr id="6" name="Group 5"/>
          <p:cNvGrpSpPr/>
          <p:nvPr/>
        </p:nvGrpSpPr>
        <p:grpSpPr>
          <a:xfrm>
            <a:off x="8393128" y="2138856"/>
            <a:ext cx="3798872" cy="1399065"/>
            <a:chOff x="8493442" y="1869915"/>
            <a:chExt cx="3798872" cy="1399065"/>
          </a:xfrm>
        </p:grpSpPr>
        <p:cxnSp>
          <p:nvCxnSpPr>
            <p:cNvPr id="7" name="Straight Arrow Connector 6"/>
            <p:cNvCxnSpPr/>
            <p:nvPr/>
          </p:nvCxnSpPr>
          <p:spPr>
            <a:xfrm>
              <a:off x="8493442" y="205740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496300" y="3268980"/>
              <a:ext cx="990600"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745884" y="1869915"/>
              <a:ext cx="2546430" cy="1304716"/>
            </a:xfrm>
            <a:prstGeom prst="rect">
              <a:avLst/>
            </a:prstGeom>
            <a:noFill/>
          </p:spPr>
          <p:txBody>
            <a:bodyPr wrap="square" rtlCol="0">
              <a:spAutoFit/>
            </a:bodyPr>
            <a:lstStyle/>
            <a:p>
              <a:pPr>
                <a:lnSpc>
                  <a:spcPct val="150000"/>
                </a:lnSpc>
              </a:pPr>
              <a:r>
                <a:rPr lang="en-US" sz="2800" dirty="0" err="1"/>
                <a:t>Gaan</a:t>
              </a:r>
              <a:r>
                <a:rPr lang="en-US" sz="2800" dirty="0"/>
                <a:t> we </a:t>
              </a:r>
              <a:r>
                <a:rPr lang="en-US" sz="2800" dirty="0" err="1"/>
                <a:t>behandelen</a:t>
              </a:r>
              <a:endParaRPr lang="nl-NL" sz="2800" dirty="0" err="1"/>
            </a:p>
          </p:txBody>
        </p:sp>
      </p:grpSp>
    </p:spTree>
    <p:extLst>
      <p:ext uri="{BB962C8B-B14F-4D97-AF65-F5344CB8AC3E}">
        <p14:creationId xmlns:p14="http://schemas.microsoft.com/office/powerpoint/2010/main" val="425966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sp>
        <p:nvSpPr>
          <p:cNvPr id="3" name="Subtitle 2"/>
          <p:cNvSpPr>
            <a:spLocks noGrp="1"/>
          </p:cNvSpPr>
          <p:nvPr>
            <p:ph type="subTitle" idx="1"/>
          </p:nvPr>
        </p:nvSpPr>
        <p:spPr>
          <a:xfrm>
            <a:off x="6617075" y="1454102"/>
            <a:ext cx="5253800" cy="2376264"/>
          </a:xfrm>
        </p:spPr>
        <p:txBody>
          <a:bodyPr/>
          <a:lstStyle/>
          <a:p>
            <a:r>
              <a:rPr lang="en-US" dirty="0"/>
              <a:t>Doel: </a:t>
            </a:r>
            <a:r>
              <a:rPr lang="en-US" dirty="0" err="1"/>
              <a:t>selecteren</a:t>
            </a:r>
            <a:r>
              <a:rPr lang="en-US" dirty="0"/>
              <a:t> </a:t>
            </a:r>
            <a:r>
              <a:rPr lang="en-US" dirty="0" err="1"/>
              <a:t>acties</a:t>
            </a:r>
            <a:r>
              <a:rPr lang="en-US" dirty="0"/>
              <a:t> op basis van </a:t>
            </a:r>
            <a:r>
              <a:rPr lang="en-US" b="1" dirty="0"/>
              <a:t>reward</a:t>
            </a:r>
          </a:p>
          <a:p>
            <a:endParaRPr lang="en-US" dirty="0"/>
          </a:p>
          <a:p>
            <a:r>
              <a:rPr lang="en-US" dirty="0" err="1"/>
              <a:t>Geen</a:t>
            </a:r>
            <a:r>
              <a:rPr lang="en-US" dirty="0"/>
              <a:t> labels, maar </a:t>
            </a:r>
            <a:r>
              <a:rPr lang="en-US" dirty="0" err="1"/>
              <a:t>wel</a:t>
            </a:r>
            <a:r>
              <a:rPr lang="en-US" dirty="0"/>
              <a:t> </a:t>
            </a:r>
            <a:r>
              <a:rPr lang="en-US" dirty="0" err="1"/>
              <a:t>een</a:t>
            </a:r>
            <a:r>
              <a:rPr lang="en-US" dirty="0"/>
              <a:t> </a:t>
            </a:r>
            <a:r>
              <a:rPr lang="en-US" b="1" dirty="0"/>
              <a:t>reward</a:t>
            </a:r>
            <a:r>
              <a:rPr lang="en-US" i="1" dirty="0"/>
              <a:t> </a:t>
            </a:r>
            <a:r>
              <a:rPr lang="en-US" dirty="0"/>
              <a:t>van </a:t>
            </a:r>
            <a:r>
              <a:rPr lang="en-US" dirty="0" err="1"/>
              <a:t>een</a:t>
            </a:r>
            <a:r>
              <a:rPr lang="en-US" dirty="0"/>
              <a:t> </a:t>
            </a:r>
            <a:r>
              <a:rPr lang="en-US" b="1" dirty="0" err="1"/>
              <a:t>actie</a:t>
            </a:r>
            <a:r>
              <a:rPr lang="en-US" dirty="0"/>
              <a:t> </a:t>
            </a:r>
            <a:r>
              <a:rPr lang="en-US" dirty="0" err="1"/>
              <a:t>binnen</a:t>
            </a:r>
            <a:r>
              <a:rPr lang="en-US" dirty="0"/>
              <a:t> </a:t>
            </a:r>
            <a:r>
              <a:rPr lang="en-US" dirty="0" err="1"/>
              <a:t>een</a:t>
            </a:r>
            <a:r>
              <a:rPr lang="en-US" dirty="0"/>
              <a:t> </a:t>
            </a:r>
            <a:r>
              <a:rPr lang="en-US" dirty="0" err="1"/>
              <a:t>bepaalde</a:t>
            </a:r>
            <a:r>
              <a:rPr lang="en-US" dirty="0"/>
              <a:t> </a:t>
            </a:r>
            <a:r>
              <a:rPr lang="en-US" b="1" dirty="0"/>
              <a:t>environment</a:t>
            </a:r>
          </a:p>
          <a:p>
            <a:pPr marL="0" indent="0">
              <a:buNone/>
            </a:pPr>
            <a:endParaRPr lang="en-US" i="1" dirty="0"/>
          </a:p>
          <a:p>
            <a:r>
              <a:rPr lang="en-US" dirty="0" err="1"/>
              <a:t>Technieken</a:t>
            </a:r>
            <a:r>
              <a:rPr lang="en-US" dirty="0"/>
              <a:t>: </a:t>
            </a:r>
            <a:r>
              <a:rPr lang="en-US" i="1" dirty="0"/>
              <a:t>Q-learning</a:t>
            </a:r>
            <a:r>
              <a:rPr lang="en-US" dirty="0"/>
              <a:t>, </a:t>
            </a:r>
            <a:r>
              <a:rPr lang="en-US" i="1" dirty="0" err="1"/>
              <a:t>Sarsa</a:t>
            </a:r>
            <a:endParaRPr lang="en-US" i="1" dirty="0"/>
          </a:p>
        </p:txBody>
      </p:sp>
      <p:pic>
        <p:nvPicPr>
          <p:cNvPr id="4" name="Picture 3"/>
          <p:cNvPicPr>
            <a:picLocks noChangeAspect="1"/>
          </p:cNvPicPr>
          <p:nvPr/>
        </p:nvPicPr>
        <p:blipFill>
          <a:blip r:embed="rId2"/>
          <a:stretch>
            <a:fillRect/>
          </a:stretch>
        </p:blipFill>
        <p:spPr>
          <a:xfrm>
            <a:off x="1025900" y="1877741"/>
            <a:ext cx="5591175" cy="3905250"/>
          </a:xfrm>
          <a:prstGeom prst="rect">
            <a:avLst/>
          </a:prstGeom>
        </p:spPr>
      </p:pic>
    </p:spTree>
    <p:extLst>
      <p:ext uri="{BB962C8B-B14F-4D97-AF65-F5344CB8AC3E}">
        <p14:creationId xmlns:p14="http://schemas.microsoft.com/office/powerpoint/2010/main" val="428403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24400" y="758008"/>
            <a:ext cx="2743200" cy="74980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Machine </a:t>
            </a:r>
            <a:r>
              <a:rPr lang="nl-NL" dirty="0" err="1"/>
              <a:t>learning</a:t>
            </a:r>
            <a:endParaRPr lang="nl-NL" dirty="0"/>
          </a:p>
        </p:txBody>
      </p:sp>
      <p:sp>
        <p:nvSpPr>
          <p:cNvPr id="6" name="Rectangle 5"/>
          <p:cNvSpPr/>
          <p:nvPr/>
        </p:nvSpPr>
        <p:spPr>
          <a:xfrm>
            <a:off x="1259784" y="2279873"/>
            <a:ext cx="2743200" cy="75357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Supervised</a:t>
            </a:r>
            <a:r>
              <a:rPr lang="nl-NL" dirty="0"/>
              <a:t> </a:t>
            </a:r>
            <a:r>
              <a:rPr lang="nl-NL" dirty="0" err="1"/>
              <a:t>learning</a:t>
            </a:r>
            <a:endParaRPr lang="nl-NL" dirty="0"/>
          </a:p>
        </p:txBody>
      </p:sp>
      <p:sp>
        <p:nvSpPr>
          <p:cNvPr id="7" name="Rectangle 6"/>
          <p:cNvSpPr/>
          <p:nvPr/>
        </p:nvSpPr>
        <p:spPr>
          <a:xfrm>
            <a:off x="8262546" y="2279873"/>
            <a:ext cx="2743200" cy="75357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Unsupervised</a:t>
            </a:r>
            <a:r>
              <a:rPr lang="nl-NL" dirty="0"/>
              <a:t> </a:t>
            </a:r>
            <a:r>
              <a:rPr lang="nl-NL" dirty="0" err="1"/>
              <a:t>learning</a:t>
            </a:r>
            <a:endParaRPr lang="nl-NL" dirty="0"/>
          </a:p>
        </p:txBody>
      </p:sp>
      <p:sp>
        <p:nvSpPr>
          <p:cNvPr id="8" name="Rectangle 7"/>
          <p:cNvSpPr/>
          <p:nvPr/>
        </p:nvSpPr>
        <p:spPr>
          <a:xfrm>
            <a:off x="4724400" y="2279873"/>
            <a:ext cx="2743200" cy="75357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Reinforcement</a:t>
            </a:r>
            <a:r>
              <a:rPr lang="nl-NL" dirty="0"/>
              <a:t> </a:t>
            </a:r>
            <a:r>
              <a:rPr lang="nl-NL" dirty="0" err="1"/>
              <a:t>learning</a:t>
            </a:r>
            <a:endParaRPr lang="nl-NL" dirty="0"/>
          </a:p>
        </p:txBody>
      </p:sp>
      <p:sp>
        <p:nvSpPr>
          <p:cNvPr id="9" name="Rectangle 8"/>
          <p:cNvSpPr/>
          <p:nvPr/>
        </p:nvSpPr>
        <p:spPr>
          <a:xfrm>
            <a:off x="3322396" y="3862888"/>
            <a:ext cx="1773936" cy="64922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Classification</a:t>
            </a:r>
            <a:endParaRPr lang="nl-NL" dirty="0"/>
          </a:p>
        </p:txBody>
      </p:sp>
      <p:sp>
        <p:nvSpPr>
          <p:cNvPr id="10" name="Rectangle 9"/>
          <p:cNvSpPr/>
          <p:nvPr/>
        </p:nvSpPr>
        <p:spPr>
          <a:xfrm>
            <a:off x="781142" y="3877399"/>
            <a:ext cx="1773936" cy="64922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Regression</a:t>
            </a:r>
            <a:endParaRPr lang="nl-NL" dirty="0"/>
          </a:p>
        </p:txBody>
      </p:sp>
      <p:sp>
        <p:nvSpPr>
          <p:cNvPr id="11" name="Rectangle 10"/>
          <p:cNvSpPr/>
          <p:nvPr/>
        </p:nvSpPr>
        <p:spPr>
          <a:xfrm>
            <a:off x="7450392" y="3801583"/>
            <a:ext cx="1775200" cy="649224"/>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Clustering</a:t>
            </a:r>
          </a:p>
        </p:txBody>
      </p:sp>
      <p:sp>
        <p:nvSpPr>
          <p:cNvPr id="12" name="Rectangle 11"/>
          <p:cNvSpPr/>
          <p:nvPr/>
        </p:nvSpPr>
        <p:spPr>
          <a:xfrm>
            <a:off x="9899085" y="3784659"/>
            <a:ext cx="1771362" cy="65094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Dimensionality</a:t>
            </a:r>
            <a:r>
              <a:rPr lang="nl-NL" dirty="0"/>
              <a:t> </a:t>
            </a:r>
            <a:r>
              <a:rPr lang="nl-NL" dirty="0" err="1"/>
              <a:t>Reduction</a:t>
            </a:r>
            <a:endParaRPr lang="nl-NL" dirty="0"/>
          </a:p>
        </p:txBody>
      </p:sp>
      <p:cxnSp>
        <p:nvCxnSpPr>
          <p:cNvPr id="16" name="Straight Connector 15"/>
          <p:cNvCxnSpPr>
            <a:stCxn id="5" idx="2"/>
            <a:endCxn id="6" idx="0"/>
          </p:cNvCxnSpPr>
          <p:nvPr/>
        </p:nvCxnSpPr>
        <p:spPr>
          <a:xfrm flipH="1">
            <a:off x="2631384" y="1507816"/>
            <a:ext cx="3464616" cy="7720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2"/>
            <a:endCxn id="7" idx="0"/>
          </p:cNvCxnSpPr>
          <p:nvPr/>
        </p:nvCxnSpPr>
        <p:spPr>
          <a:xfrm>
            <a:off x="6096000" y="1507816"/>
            <a:ext cx="3538146" cy="7720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2"/>
            <a:endCxn id="8" idx="0"/>
          </p:cNvCxnSpPr>
          <p:nvPr/>
        </p:nvCxnSpPr>
        <p:spPr>
          <a:xfrm>
            <a:off x="6096000" y="1507816"/>
            <a:ext cx="0" cy="7720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 idx="2"/>
            <a:endCxn id="10" idx="0"/>
          </p:cNvCxnSpPr>
          <p:nvPr/>
        </p:nvCxnSpPr>
        <p:spPr>
          <a:xfrm flipH="1">
            <a:off x="1668110" y="3033449"/>
            <a:ext cx="963274" cy="8439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 idx="2"/>
            <a:endCxn id="9" idx="0"/>
          </p:cNvCxnSpPr>
          <p:nvPr/>
        </p:nvCxnSpPr>
        <p:spPr>
          <a:xfrm>
            <a:off x="2631384" y="3033449"/>
            <a:ext cx="1577980" cy="82943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2"/>
            <a:endCxn id="11" idx="0"/>
          </p:cNvCxnSpPr>
          <p:nvPr/>
        </p:nvCxnSpPr>
        <p:spPr>
          <a:xfrm flipH="1">
            <a:off x="8337992" y="3033449"/>
            <a:ext cx="1296154" cy="7681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 idx="2"/>
            <a:endCxn id="12" idx="0"/>
          </p:cNvCxnSpPr>
          <p:nvPr/>
        </p:nvCxnSpPr>
        <p:spPr>
          <a:xfrm>
            <a:off x="9634146" y="3033449"/>
            <a:ext cx="1150620" cy="7512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83941" y="4980953"/>
            <a:ext cx="2003409" cy="1200329"/>
          </a:xfrm>
          <a:prstGeom prst="rect">
            <a:avLst/>
          </a:prstGeom>
          <a:noFill/>
        </p:spPr>
        <p:txBody>
          <a:bodyPr wrap="square" rtlCol="0">
            <a:spAutoFit/>
          </a:bodyPr>
          <a:lstStyle/>
          <a:p>
            <a:pPr>
              <a:lnSpc>
                <a:spcPct val="150000"/>
              </a:lnSpc>
            </a:pPr>
            <a:r>
              <a:rPr lang="nl-NL" sz="1200" dirty="0"/>
              <a:t>schatten woningprijzen</a:t>
            </a:r>
          </a:p>
          <a:p>
            <a:pPr>
              <a:lnSpc>
                <a:spcPct val="150000"/>
              </a:lnSpc>
            </a:pPr>
            <a:r>
              <a:rPr lang="nl-NL" sz="1200" dirty="0"/>
              <a:t>weersvoorspellingen</a:t>
            </a:r>
          </a:p>
          <a:p>
            <a:pPr>
              <a:lnSpc>
                <a:spcPct val="150000"/>
              </a:lnSpc>
            </a:pPr>
            <a:r>
              <a:rPr lang="nl-NL" sz="1200" dirty="0"/>
              <a:t>omzet komende kwartaal</a:t>
            </a:r>
          </a:p>
          <a:p>
            <a:pPr>
              <a:lnSpc>
                <a:spcPct val="150000"/>
              </a:lnSpc>
            </a:pPr>
            <a:endParaRPr lang="nl-NL" sz="1200" dirty="0" err="1"/>
          </a:p>
        </p:txBody>
      </p:sp>
      <p:sp>
        <p:nvSpPr>
          <p:cNvPr id="35" name="TextBox 34"/>
          <p:cNvSpPr txBox="1"/>
          <p:nvPr/>
        </p:nvSpPr>
        <p:spPr>
          <a:xfrm>
            <a:off x="3654958" y="5019053"/>
            <a:ext cx="2003409" cy="923330"/>
          </a:xfrm>
          <a:prstGeom prst="rect">
            <a:avLst/>
          </a:prstGeom>
          <a:noFill/>
        </p:spPr>
        <p:txBody>
          <a:bodyPr wrap="square" rtlCol="0">
            <a:spAutoFit/>
          </a:bodyPr>
          <a:lstStyle/>
          <a:p>
            <a:pPr>
              <a:lnSpc>
                <a:spcPct val="150000"/>
              </a:lnSpc>
            </a:pPr>
            <a:r>
              <a:rPr lang="nl-NL" sz="1200" dirty="0"/>
              <a:t>spam filter</a:t>
            </a:r>
          </a:p>
          <a:p>
            <a:pPr>
              <a:lnSpc>
                <a:spcPct val="150000"/>
              </a:lnSpc>
            </a:pPr>
            <a:r>
              <a:rPr lang="nl-NL" sz="1200" dirty="0"/>
              <a:t>gezichtsherkenning</a:t>
            </a:r>
          </a:p>
          <a:p>
            <a:pPr>
              <a:lnSpc>
                <a:spcPct val="150000"/>
              </a:lnSpc>
            </a:pPr>
            <a:r>
              <a:rPr lang="nl-NL" sz="1200" dirty="0"/>
              <a:t>fraude detectie</a:t>
            </a:r>
          </a:p>
        </p:txBody>
      </p:sp>
      <p:sp>
        <p:nvSpPr>
          <p:cNvPr id="36" name="TextBox 35"/>
          <p:cNvSpPr txBox="1"/>
          <p:nvPr/>
        </p:nvSpPr>
        <p:spPr>
          <a:xfrm>
            <a:off x="7657220" y="4935654"/>
            <a:ext cx="2003409" cy="1477328"/>
          </a:xfrm>
          <a:prstGeom prst="rect">
            <a:avLst/>
          </a:prstGeom>
          <a:noFill/>
        </p:spPr>
        <p:txBody>
          <a:bodyPr wrap="square" rtlCol="0">
            <a:spAutoFit/>
          </a:bodyPr>
          <a:lstStyle/>
          <a:p>
            <a:pPr>
              <a:lnSpc>
                <a:spcPct val="150000"/>
              </a:lnSpc>
            </a:pPr>
            <a:r>
              <a:rPr lang="en-US" sz="1200" dirty="0"/>
              <a:t>k</a:t>
            </a:r>
            <a:r>
              <a:rPr lang="nl-NL" sz="1200" dirty="0" err="1"/>
              <a:t>lantsegmentatie</a:t>
            </a:r>
            <a:endParaRPr lang="nl-NL" sz="1200" dirty="0"/>
          </a:p>
          <a:p>
            <a:pPr>
              <a:lnSpc>
                <a:spcPct val="150000"/>
              </a:lnSpc>
            </a:pPr>
            <a:r>
              <a:rPr lang="en-US" sz="1200" dirty="0" err="1"/>
              <a:t>zoek</a:t>
            </a:r>
            <a:r>
              <a:rPr lang="nl-NL" sz="1200" dirty="0"/>
              <a:t>resultaatgroepering</a:t>
            </a:r>
          </a:p>
          <a:p>
            <a:pPr>
              <a:lnSpc>
                <a:spcPct val="150000"/>
              </a:lnSpc>
            </a:pPr>
            <a:r>
              <a:rPr lang="en-US" sz="1200" dirty="0" err="1"/>
              <a:t>targetted</a:t>
            </a:r>
            <a:r>
              <a:rPr lang="en-US" sz="1200" dirty="0"/>
              <a:t> marketing</a:t>
            </a:r>
            <a:endParaRPr lang="nl-NL" sz="1200" dirty="0"/>
          </a:p>
          <a:p>
            <a:pPr>
              <a:lnSpc>
                <a:spcPct val="150000"/>
              </a:lnSpc>
            </a:pPr>
            <a:endParaRPr lang="nl-NL" sz="1200" dirty="0"/>
          </a:p>
          <a:p>
            <a:pPr>
              <a:lnSpc>
                <a:spcPct val="150000"/>
              </a:lnSpc>
            </a:pPr>
            <a:endParaRPr lang="nl-NL" sz="1200" dirty="0"/>
          </a:p>
        </p:txBody>
      </p:sp>
      <p:sp>
        <p:nvSpPr>
          <p:cNvPr id="37" name="TextBox 36"/>
          <p:cNvSpPr txBox="1"/>
          <p:nvPr/>
        </p:nvSpPr>
        <p:spPr>
          <a:xfrm>
            <a:off x="10173352" y="4964374"/>
            <a:ext cx="1776724" cy="1200329"/>
          </a:xfrm>
          <a:prstGeom prst="rect">
            <a:avLst/>
          </a:prstGeom>
          <a:noFill/>
        </p:spPr>
        <p:txBody>
          <a:bodyPr wrap="square" rtlCol="0">
            <a:spAutoFit/>
          </a:bodyPr>
          <a:lstStyle/>
          <a:p>
            <a:pPr>
              <a:lnSpc>
                <a:spcPct val="150000"/>
              </a:lnSpc>
            </a:pPr>
            <a:r>
              <a:rPr lang="en-US" sz="1200" dirty="0" err="1"/>
              <a:t>visualisatie</a:t>
            </a:r>
            <a:endParaRPr lang="nl-NL" sz="1200" dirty="0"/>
          </a:p>
          <a:p>
            <a:pPr>
              <a:lnSpc>
                <a:spcPct val="150000"/>
              </a:lnSpc>
            </a:pPr>
            <a:r>
              <a:rPr lang="en-US" sz="1200" dirty="0"/>
              <a:t>feature extraction</a:t>
            </a:r>
            <a:endParaRPr lang="nl-NL" sz="1200" dirty="0"/>
          </a:p>
          <a:p>
            <a:pPr>
              <a:lnSpc>
                <a:spcPct val="150000"/>
              </a:lnSpc>
            </a:pPr>
            <a:r>
              <a:rPr lang="en-US" sz="1200" dirty="0"/>
              <a:t>neuroscience analysis</a:t>
            </a:r>
            <a:endParaRPr lang="nl-NL" sz="1200" dirty="0"/>
          </a:p>
          <a:p>
            <a:pPr>
              <a:lnSpc>
                <a:spcPct val="150000"/>
              </a:lnSpc>
            </a:pPr>
            <a:endParaRPr lang="nl-NL" sz="1200" dirty="0"/>
          </a:p>
        </p:txBody>
      </p:sp>
      <p:sp>
        <p:nvSpPr>
          <p:cNvPr id="38" name="TextBox 37"/>
          <p:cNvSpPr txBox="1"/>
          <p:nvPr/>
        </p:nvSpPr>
        <p:spPr>
          <a:xfrm>
            <a:off x="5516039" y="4952204"/>
            <a:ext cx="1776724" cy="1200329"/>
          </a:xfrm>
          <a:prstGeom prst="rect">
            <a:avLst/>
          </a:prstGeom>
          <a:noFill/>
        </p:spPr>
        <p:txBody>
          <a:bodyPr wrap="square" rtlCol="0">
            <a:spAutoFit/>
          </a:bodyPr>
          <a:lstStyle/>
          <a:p>
            <a:pPr>
              <a:lnSpc>
                <a:spcPct val="150000"/>
              </a:lnSpc>
            </a:pPr>
            <a:r>
              <a:rPr lang="en-US" sz="1200" dirty="0" err="1"/>
              <a:t>schaken</a:t>
            </a:r>
            <a:endParaRPr lang="en-US" sz="1200" dirty="0"/>
          </a:p>
          <a:p>
            <a:pPr>
              <a:lnSpc>
                <a:spcPct val="150000"/>
              </a:lnSpc>
            </a:pPr>
            <a:r>
              <a:rPr lang="en-US" sz="1200" dirty="0"/>
              <a:t>trading </a:t>
            </a:r>
            <a:r>
              <a:rPr lang="en-US" sz="1200" dirty="0" err="1"/>
              <a:t>strategieen</a:t>
            </a:r>
            <a:endParaRPr lang="en-US" sz="1200" dirty="0"/>
          </a:p>
          <a:p>
            <a:pPr>
              <a:lnSpc>
                <a:spcPct val="150000"/>
              </a:lnSpc>
            </a:pPr>
            <a:r>
              <a:rPr lang="en-US" sz="1200" dirty="0" err="1"/>
              <a:t>robotnavigatie</a:t>
            </a:r>
            <a:endParaRPr lang="en-US" sz="1200" dirty="0"/>
          </a:p>
          <a:p>
            <a:pPr>
              <a:lnSpc>
                <a:spcPct val="150000"/>
              </a:lnSpc>
            </a:pPr>
            <a:endParaRPr lang="en-US" sz="1200" dirty="0"/>
          </a:p>
        </p:txBody>
      </p:sp>
      <p:sp>
        <p:nvSpPr>
          <p:cNvPr id="47" name="TextBox 46"/>
          <p:cNvSpPr txBox="1"/>
          <p:nvPr/>
        </p:nvSpPr>
        <p:spPr>
          <a:xfrm>
            <a:off x="2681288" y="1507816"/>
            <a:ext cx="2262187" cy="415498"/>
          </a:xfrm>
          <a:prstGeom prst="rect">
            <a:avLst/>
          </a:prstGeom>
          <a:noFill/>
        </p:spPr>
        <p:txBody>
          <a:bodyPr wrap="square" rtlCol="0">
            <a:spAutoFit/>
          </a:bodyPr>
          <a:lstStyle/>
          <a:p>
            <a:pPr>
              <a:lnSpc>
                <a:spcPct val="150000"/>
              </a:lnSpc>
            </a:pPr>
            <a:r>
              <a:rPr lang="en-US" sz="1400" dirty="0"/>
              <a:t>labeled data</a:t>
            </a:r>
            <a:endParaRPr lang="nl-NL" sz="1400" dirty="0" err="1"/>
          </a:p>
        </p:txBody>
      </p:sp>
      <p:sp>
        <p:nvSpPr>
          <p:cNvPr id="48" name="TextBox 47"/>
          <p:cNvSpPr txBox="1"/>
          <p:nvPr/>
        </p:nvSpPr>
        <p:spPr>
          <a:xfrm>
            <a:off x="8057759" y="1412085"/>
            <a:ext cx="2262187" cy="375359"/>
          </a:xfrm>
          <a:prstGeom prst="rect">
            <a:avLst/>
          </a:prstGeom>
          <a:noFill/>
        </p:spPr>
        <p:txBody>
          <a:bodyPr wrap="square" rtlCol="0">
            <a:spAutoFit/>
          </a:bodyPr>
          <a:lstStyle/>
          <a:p>
            <a:pPr>
              <a:lnSpc>
                <a:spcPct val="150000"/>
              </a:lnSpc>
            </a:pPr>
            <a:r>
              <a:rPr lang="en-US" sz="1400" dirty="0"/>
              <a:t>unlabeled data</a:t>
            </a:r>
            <a:endParaRPr lang="nl-NL" sz="1400" dirty="0" err="1"/>
          </a:p>
        </p:txBody>
      </p:sp>
      <p:sp>
        <p:nvSpPr>
          <p:cNvPr id="49" name="TextBox 48"/>
          <p:cNvSpPr txBox="1"/>
          <p:nvPr/>
        </p:nvSpPr>
        <p:spPr>
          <a:xfrm>
            <a:off x="207741" y="3244229"/>
            <a:ext cx="1885448" cy="415498"/>
          </a:xfrm>
          <a:prstGeom prst="rect">
            <a:avLst/>
          </a:prstGeom>
          <a:noFill/>
        </p:spPr>
        <p:txBody>
          <a:bodyPr wrap="square" rtlCol="0">
            <a:spAutoFit/>
          </a:bodyPr>
          <a:lstStyle/>
          <a:p>
            <a:pPr>
              <a:lnSpc>
                <a:spcPct val="150000"/>
              </a:lnSpc>
            </a:pPr>
            <a:r>
              <a:rPr lang="en-US" sz="1400" dirty="0"/>
              <a:t>continue </a:t>
            </a:r>
            <a:r>
              <a:rPr lang="en-US" sz="1400" dirty="0" err="1"/>
              <a:t>waarden</a:t>
            </a:r>
            <a:endParaRPr lang="nl-NL" sz="1400" dirty="0" err="1"/>
          </a:p>
        </p:txBody>
      </p:sp>
      <p:sp>
        <p:nvSpPr>
          <p:cNvPr id="50" name="TextBox 49"/>
          <p:cNvSpPr txBox="1"/>
          <p:nvPr/>
        </p:nvSpPr>
        <p:spPr>
          <a:xfrm>
            <a:off x="3719460" y="3264299"/>
            <a:ext cx="1885448" cy="415498"/>
          </a:xfrm>
          <a:prstGeom prst="rect">
            <a:avLst/>
          </a:prstGeom>
          <a:noFill/>
        </p:spPr>
        <p:txBody>
          <a:bodyPr wrap="square" rtlCol="0">
            <a:spAutoFit/>
          </a:bodyPr>
          <a:lstStyle/>
          <a:p>
            <a:pPr>
              <a:lnSpc>
                <a:spcPct val="150000"/>
              </a:lnSpc>
            </a:pPr>
            <a:r>
              <a:rPr lang="en-US" sz="1400" dirty="0"/>
              <a:t>class labels</a:t>
            </a:r>
            <a:endParaRPr lang="nl-NL" sz="1400" dirty="0" err="1"/>
          </a:p>
        </p:txBody>
      </p:sp>
      <p:sp>
        <p:nvSpPr>
          <p:cNvPr id="52" name="TextBox 51"/>
          <p:cNvSpPr txBox="1"/>
          <p:nvPr/>
        </p:nvSpPr>
        <p:spPr>
          <a:xfrm>
            <a:off x="6681572" y="3229836"/>
            <a:ext cx="1885448" cy="415498"/>
          </a:xfrm>
          <a:prstGeom prst="rect">
            <a:avLst/>
          </a:prstGeom>
          <a:noFill/>
        </p:spPr>
        <p:txBody>
          <a:bodyPr wrap="square" rtlCol="0">
            <a:spAutoFit/>
          </a:bodyPr>
          <a:lstStyle/>
          <a:p>
            <a:pPr>
              <a:lnSpc>
                <a:spcPct val="150000"/>
              </a:lnSpc>
            </a:pPr>
            <a:r>
              <a:rPr lang="en-US" sz="1400" dirty="0" err="1"/>
              <a:t>groeperen</a:t>
            </a:r>
            <a:r>
              <a:rPr lang="en-US" sz="1400" dirty="0"/>
              <a:t> </a:t>
            </a:r>
            <a:r>
              <a:rPr lang="en-US" sz="1400" dirty="0" err="1"/>
              <a:t>observaties</a:t>
            </a:r>
            <a:endParaRPr lang="nl-NL" sz="1400" dirty="0" err="1"/>
          </a:p>
        </p:txBody>
      </p:sp>
      <p:sp>
        <p:nvSpPr>
          <p:cNvPr id="53" name="TextBox 52"/>
          <p:cNvSpPr txBox="1"/>
          <p:nvPr/>
        </p:nvSpPr>
        <p:spPr>
          <a:xfrm>
            <a:off x="10427925" y="3180142"/>
            <a:ext cx="1885448" cy="415498"/>
          </a:xfrm>
          <a:prstGeom prst="rect">
            <a:avLst/>
          </a:prstGeom>
          <a:noFill/>
        </p:spPr>
        <p:txBody>
          <a:bodyPr wrap="square" rtlCol="0">
            <a:spAutoFit/>
          </a:bodyPr>
          <a:lstStyle/>
          <a:p>
            <a:pPr>
              <a:lnSpc>
                <a:spcPct val="150000"/>
              </a:lnSpc>
            </a:pPr>
            <a:r>
              <a:rPr lang="en-US" sz="1400" dirty="0" err="1"/>
              <a:t>groeperen</a:t>
            </a:r>
            <a:r>
              <a:rPr lang="en-US" sz="1400" dirty="0"/>
              <a:t> </a:t>
            </a:r>
            <a:r>
              <a:rPr lang="en-US" sz="1400" dirty="0" err="1"/>
              <a:t>dimensies</a:t>
            </a:r>
            <a:endParaRPr lang="nl-NL" sz="1400" dirty="0" err="1"/>
          </a:p>
        </p:txBody>
      </p:sp>
    </p:spTree>
    <p:extLst>
      <p:ext uri="{BB962C8B-B14F-4D97-AF65-F5344CB8AC3E}">
        <p14:creationId xmlns:p14="http://schemas.microsoft.com/office/powerpoint/2010/main" val="4026078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science workflow</a:t>
            </a:r>
            <a:endParaRPr lang="en-US" dirty="0"/>
          </a:p>
        </p:txBody>
      </p:sp>
      <p:sp>
        <p:nvSpPr>
          <p:cNvPr id="4" name="Can 3"/>
          <p:cNvSpPr/>
          <p:nvPr/>
        </p:nvSpPr>
        <p:spPr>
          <a:xfrm>
            <a:off x="596351" y="3008238"/>
            <a:ext cx="927652" cy="116619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 data</a:t>
            </a:r>
            <a:endParaRPr lang="en-US" dirty="0"/>
          </a:p>
        </p:txBody>
      </p:sp>
      <p:sp>
        <p:nvSpPr>
          <p:cNvPr id="5" name="Rounded Rectangle 4"/>
          <p:cNvSpPr/>
          <p:nvPr/>
        </p:nvSpPr>
        <p:spPr>
          <a:xfrm>
            <a:off x="4465985" y="3008238"/>
            <a:ext cx="1391478"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exploration &amp; cleaning</a:t>
            </a:r>
            <a:endParaRPr lang="en-US" dirty="0"/>
          </a:p>
        </p:txBody>
      </p:sp>
      <p:sp>
        <p:nvSpPr>
          <p:cNvPr id="6" name="Rounded Rectangle 5"/>
          <p:cNvSpPr/>
          <p:nvPr/>
        </p:nvSpPr>
        <p:spPr>
          <a:xfrm>
            <a:off x="6506818" y="2040316"/>
            <a:ext cx="1411357"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engineering</a:t>
            </a:r>
            <a:endParaRPr lang="en-US" dirty="0"/>
          </a:p>
        </p:txBody>
      </p:sp>
      <p:sp>
        <p:nvSpPr>
          <p:cNvPr id="11" name="Rounded Rectangle 10"/>
          <p:cNvSpPr/>
          <p:nvPr/>
        </p:nvSpPr>
        <p:spPr>
          <a:xfrm>
            <a:off x="6564797" y="3843126"/>
            <a:ext cx="1369668"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a:t>
            </a:r>
          </a:p>
          <a:p>
            <a:pPr algn="ctr"/>
            <a:r>
              <a:rPr lang="en-US" sz="1000" dirty="0" smtClean="0"/>
              <a:t>(different  models, parameter tuning,</a:t>
            </a:r>
          </a:p>
          <a:p>
            <a:pPr algn="ctr"/>
            <a:r>
              <a:rPr lang="en-US" sz="1000" dirty="0" smtClean="0"/>
              <a:t>Etc.)</a:t>
            </a:r>
            <a:endParaRPr lang="en-US" sz="1000" dirty="0"/>
          </a:p>
        </p:txBody>
      </p:sp>
      <p:sp>
        <p:nvSpPr>
          <p:cNvPr id="12" name="Rounded Rectangle 11"/>
          <p:cNvSpPr/>
          <p:nvPr/>
        </p:nvSpPr>
        <p:spPr>
          <a:xfrm>
            <a:off x="2173358" y="3008238"/>
            <a:ext cx="1643271"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understanding</a:t>
            </a:r>
            <a:endParaRPr lang="en-US" dirty="0"/>
          </a:p>
        </p:txBody>
      </p:sp>
      <p:sp>
        <p:nvSpPr>
          <p:cNvPr id="13" name="Rounded Rectangle 12"/>
          <p:cNvSpPr/>
          <p:nvPr/>
        </p:nvSpPr>
        <p:spPr>
          <a:xfrm>
            <a:off x="8567532" y="3008238"/>
            <a:ext cx="1278837"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Evaluation</a:t>
            </a:r>
            <a:endParaRPr lang="en-US" dirty="0"/>
          </a:p>
        </p:txBody>
      </p:sp>
      <p:sp>
        <p:nvSpPr>
          <p:cNvPr id="16" name="Rounded Rectangle 15"/>
          <p:cNvSpPr/>
          <p:nvPr/>
        </p:nvSpPr>
        <p:spPr>
          <a:xfrm>
            <a:off x="10488825" y="3014864"/>
            <a:ext cx="1447802" cy="11661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Deployment</a:t>
            </a:r>
            <a:endParaRPr lang="en-US" dirty="0"/>
          </a:p>
        </p:txBody>
      </p:sp>
      <p:cxnSp>
        <p:nvCxnSpPr>
          <p:cNvPr id="20" name="Straight Arrow Connector 19"/>
          <p:cNvCxnSpPr>
            <a:stCxn id="4" idx="4"/>
            <a:endCxn id="12" idx="1"/>
          </p:cNvCxnSpPr>
          <p:nvPr/>
        </p:nvCxnSpPr>
        <p:spPr>
          <a:xfrm>
            <a:off x="1524003" y="3591334"/>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16630" y="3452188"/>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843055" y="3597960"/>
            <a:ext cx="649355" cy="0"/>
          </a:xfrm>
          <a:prstGeom prst="straightConnector1">
            <a:avLst/>
          </a:prstGeom>
          <a:ln w="508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023651" y="3206509"/>
            <a:ext cx="0" cy="636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94713" y="3206508"/>
            <a:ext cx="1" cy="636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857463" y="3591334"/>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829878" y="3776865"/>
            <a:ext cx="63610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918177" y="3597960"/>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3" idx="2"/>
            <a:endCxn id="5" idx="2"/>
          </p:cNvCxnSpPr>
          <p:nvPr/>
        </p:nvCxnSpPr>
        <p:spPr>
          <a:xfrm rot="5400000">
            <a:off x="7184338" y="2151817"/>
            <a:ext cx="12700" cy="4045227"/>
          </a:xfrm>
          <a:prstGeom prst="curvedConnector3">
            <a:avLst>
              <a:gd name="adj1" fmla="val 11504346"/>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13" idx="0"/>
            <a:endCxn id="12" idx="0"/>
          </p:cNvCxnSpPr>
          <p:nvPr/>
        </p:nvCxnSpPr>
        <p:spPr>
          <a:xfrm rot="16200000" flipV="1">
            <a:off x="6100973" y="-97741"/>
            <a:ext cx="12700" cy="6211957"/>
          </a:xfrm>
          <a:prstGeom prst="curvedConnector3">
            <a:avLst>
              <a:gd name="adj1" fmla="val 11504346"/>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973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92000" cy="6858000"/>
          </a:xfrm>
          <a:prstGeom prst="rect">
            <a:avLst/>
          </a:prstGeom>
        </p:spPr>
      </p:pic>
      <p:grpSp>
        <p:nvGrpSpPr>
          <p:cNvPr id="3" name="Group 4"/>
          <p:cNvGrpSpPr>
            <a:grpSpLocks noChangeAspect="1"/>
          </p:cNvGrpSpPr>
          <p:nvPr/>
        </p:nvGrpSpPr>
        <p:grpSpPr bwMode="auto">
          <a:xfrm>
            <a:off x="248605" y="184427"/>
            <a:ext cx="1162050" cy="285750"/>
            <a:chOff x="6727" y="4060"/>
            <a:chExt cx="732" cy="180"/>
          </a:xfrm>
          <a:solidFill>
            <a:srgbClr val="CBB9B9"/>
          </a:solidFill>
        </p:grpSpPr>
        <p:sp>
          <p:nvSpPr>
            <p:cNvPr id="4"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6"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7"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8"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9"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0"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1"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2"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3"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4"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5"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6"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7"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8"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19"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0"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1"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2"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3"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4"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5"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6"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7"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8"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29"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0"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1"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2"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3"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4"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5"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6"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7"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8"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39"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0"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1"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2"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3"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4"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5"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6"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7"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8"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49"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0"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1"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2"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3"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4"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5"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6"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7"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8"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sp>
          <p:nvSpPr>
            <p:cNvPr id="59"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endParaRPr lang="en-US" sz="1801"/>
            </a:p>
          </p:txBody>
        </p:sp>
      </p:grpSp>
      <p:graphicFrame>
        <p:nvGraphicFramePr>
          <p:cNvPr id="62" name="Table 61"/>
          <p:cNvGraphicFramePr>
            <a:graphicFrameLocks noGrp="1"/>
          </p:cNvGraphicFramePr>
          <p:nvPr>
            <p:extLst>
              <p:ext uri="{D42A27DB-BD31-4B8C-83A1-F6EECF244321}">
                <p14:modId xmlns:p14="http://schemas.microsoft.com/office/powerpoint/2010/main" val="1704694625"/>
              </p:ext>
            </p:extLst>
          </p:nvPr>
        </p:nvGraphicFramePr>
        <p:xfrm>
          <a:off x="5444202" y="251305"/>
          <a:ext cx="6643577" cy="6122435"/>
        </p:xfrm>
        <a:graphic>
          <a:graphicData uri="http://schemas.openxmlformats.org/drawingml/2006/table">
            <a:tbl>
              <a:tblPr firstRow="1" bandRow="1">
                <a:tableStyleId>{5C22544A-7EE6-4342-B048-85BDC9FD1C3A}</a:tableStyleId>
              </a:tblPr>
              <a:tblGrid>
                <a:gridCol w="1648791">
                  <a:extLst>
                    <a:ext uri="{9D8B030D-6E8A-4147-A177-3AD203B41FA5}">
                      <a16:colId xmlns="" xmlns:a16="http://schemas.microsoft.com/office/drawing/2014/main" val="662676639"/>
                    </a:ext>
                  </a:extLst>
                </a:gridCol>
                <a:gridCol w="304800">
                  <a:extLst>
                    <a:ext uri="{9D8B030D-6E8A-4147-A177-3AD203B41FA5}">
                      <a16:colId xmlns="" xmlns:a16="http://schemas.microsoft.com/office/drawing/2014/main" val="3756346716"/>
                    </a:ext>
                  </a:extLst>
                </a:gridCol>
                <a:gridCol w="4689986">
                  <a:extLst>
                    <a:ext uri="{9D8B030D-6E8A-4147-A177-3AD203B41FA5}">
                      <a16:colId xmlns="" xmlns:a16="http://schemas.microsoft.com/office/drawing/2014/main" val="1870441063"/>
                    </a:ext>
                  </a:extLst>
                </a:gridCol>
              </a:tblGrid>
              <a:tr h="992869">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p>
                      <a:endParaRPr lang="nl-NL" sz="1800" b="0" noProof="0" dirty="0">
                        <a:solidFill>
                          <a:schemeClr val="bg1"/>
                        </a:solidFill>
                        <a:latin typeface="Segoe UI" panose="020B0502040204020203" pitchFamily="34" charset="0"/>
                        <a:cs typeface="Segoe UI" panose="020B0502040204020203" pitchFamily="34" charset="0"/>
                      </a:endParaRPr>
                    </a:p>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3364036110"/>
                  </a:ext>
                </a:extLst>
              </a:tr>
              <a:tr h="720850">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9:30 </a:t>
                      </a:r>
                      <a:r>
                        <a:rPr lang="nl-NL" sz="1800" noProof="0" dirty="0">
                          <a:solidFill>
                            <a:schemeClr val="bg1"/>
                          </a:solidFill>
                          <a:latin typeface="Segoe UI" panose="020B0502040204020203" pitchFamily="34" charset="0"/>
                          <a:cs typeface="Segoe UI" panose="020B0502040204020203" pitchFamily="34" charset="0"/>
                        </a:rPr>
                        <a:t>– </a:t>
                      </a:r>
                      <a:r>
                        <a:rPr lang="nl-NL" sz="1800" noProof="0" dirty="0" smtClean="0">
                          <a:solidFill>
                            <a:schemeClr val="bg1"/>
                          </a:solidFill>
                          <a:latin typeface="Segoe UI" panose="020B0502040204020203" pitchFamily="34" charset="0"/>
                          <a:cs typeface="Segoe UI" panose="020B0502040204020203" pitchFamily="34" charset="0"/>
                        </a:rPr>
                        <a:t>10:00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1" baseline="0" noProof="0" dirty="0" smtClean="0">
                          <a:solidFill>
                            <a:schemeClr val="bg1"/>
                          </a:solidFill>
                          <a:latin typeface="Segoe UI" panose="020B0502040204020203" pitchFamily="34" charset="0"/>
                          <a:cs typeface="Segoe UI" panose="020B0502040204020203" pitchFamily="34" charset="0"/>
                        </a:rPr>
                        <a:t>Wat is machine </a:t>
                      </a:r>
                      <a:r>
                        <a:rPr lang="nl-NL" sz="1800" b="1" baseline="0" noProof="0" dirty="0" err="1" smtClean="0">
                          <a:solidFill>
                            <a:schemeClr val="bg1"/>
                          </a:solidFill>
                          <a:latin typeface="Segoe UI" panose="020B0502040204020203" pitchFamily="34" charset="0"/>
                          <a:cs typeface="Segoe UI" panose="020B0502040204020203" pitchFamily="34" charset="0"/>
                        </a:rPr>
                        <a:t>learning</a:t>
                      </a:r>
                      <a:r>
                        <a:rPr lang="nl-NL" sz="1800" b="1" baseline="0" noProof="0" dirty="0" smtClean="0">
                          <a:solidFill>
                            <a:schemeClr val="bg1"/>
                          </a:solidFill>
                          <a:latin typeface="Segoe UI" panose="020B0502040204020203" pitchFamily="34" charset="0"/>
                          <a:cs typeface="Segoe UI" panose="020B0502040204020203" pitchFamily="34" charset="0"/>
                        </a:rPr>
                        <a:t>?</a:t>
                      </a:r>
                    </a:p>
                    <a:p>
                      <a:r>
                        <a:rPr lang="nl-NL" sz="1800" b="1" baseline="0" noProof="0" dirty="0" smtClean="0">
                          <a:solidFill>
                            <a:schemeClr val="bg1"/>
                          </a:solidFill>
                          <a:latin typeface="Segoe UI" panose="020B0502040204020203" pitchFamily="34" charset="0"/>
                          <a:cs typeface="Segoe UI" panose="020B0502040204020203" pitchFamily="34" charset="0"/>
                        </a:rPr>
                        <a:t>Kennismaking</a:t>
                      </a: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3142112463"/>
                  </a:ext>
                </a:extLst>
              </a:tr>
              <a:tr h="4488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10:00– 11:00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0" i="0" noProof="0" dirty="0" smtClean="0">
                          <a:solidFill>
                            <a:schemeClr val="bg1"/>
                          </a:solidFill>
                          <a:latin typeface="Segoe UI" panose="020B0502040204020203" pitchFamily="34" charset="0"/>
                          <a:cs typeface="Segoe UI" panose="020B0502040204020203" pitchFamily="34" charset="0"/>
                        </a:rPr>
                        <a:t>Regressie + HANDS-ON</a:t>
                      </a:r>
                      <a:endParaRPr lang="nl-NL" sz="1800" b="0" i="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3139792162"/>
                  </a:ext>
                </a:extLst>
              </a:tr>
              <a:tr h="4488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11:00– 11:15</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0" i="1" noProof="0" dirty="0">
                          <a:solidFill>
                            <a:schemeClr val="bg1"/>
                          </a:solidFill>
                          <a:latin typeface="Segoe UI" panose="020B0502040204020203" pitchFamily="34" charset="0"/>
                          <a:cs typeface="Segoe UI" panose="020B0502040204020203" pitchFamily="34" charset="0"/>
                        </a:rPr>
                        <a:t>Koffiepauze</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985913646"/>
                  </a:ext>
                </a:extLst>
              </a:tr>
              <a:tr h="463825">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11:15– 12:30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1" noProof="0" dirty="0" smtClean="0">
                          <a:solidFill>
                            <a:schemeClr val="bg1"/>
                          </a:solidFill>
                          <a:latin typeface="Segoe UI" panose="020B0502040204020203" pitchFamily="34" charset="0"/>
                          <a:cs typeface="Segoe UI" panose="020B0502040204020203" pitchFamily="34" charset="0"/>
                        </a:rPr>
                        <a:t>Data </a:t>
                      </a:r>
                      <a:r>
                        <a:rPr lang="nl-NL" sz="1800" b="1" noProof="0" dirty="0" err="1" smtClean="0">
                          <a:solidFill>
                            <a:schemeClr val="bg1"/>
                          </a:solidFill>
                          <a:latin typeface="Segoe UI" panose="020B0502040204020203" pitchFamily="34" charset="0"/>
                          <a:cs typeface="Segoe UI" panose="020B0502040204020203" pitchFamily="34" charset="0"/>
                        </a:rPr>
                        <a:t>science</a:t>
                      </a:r>
                      <a:r>
                        <a:rPr lang="nl-NL" sz="1800" b="1" noProof="0" dirty="0" smtClean="0">
                          <a:solidFill>
                            <a:schemeClr val="bg1"/>
                          </a:solidFill>
                          <a:latin typeface="Segoe UI" panose="020B0502040204020203" pitchFamily="34" charset="0"/>
                          <a:cs typeface="Segoe UI" panose="020B0502040204020203" pitchFamily="34" charset="0"/>
                        </a:rPr>
                        <a:t> pipeline + HANDS-ON</a:t>
                      </a: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906296875"/>
                  </a:ext>
                </a:extLst>
              </a:tr>
              <a:tr h="4420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12:30</a:t>
                      </a:r>
                      <a:r>
                        <a:rPr lang="nl-NL" sz="1800" baseline="0" noProof="0" dirty="0" smtClean="0">
                          <a:solidFill>
                            <a:schemeClr val="bg1"/>
                          </a:solidFill>
                          <a:latin typeface="Segoe UI" panose="020B0502040204020203" pitchFamily="34" charset="0"/>
                          <a:cs typeface="Segoe UI" panose="020B0502040204020203" pitchFamily="34" charset="0"/>
                        </a:rPr>
                        <a:t> </a:t>
                      </a:r>
                      <a:r>
                        <a:rPr lang="nl-NL" sz="1800" baseline="0" noProof="0" dirty="0">
                          <a:solidFill>
                            <a:schemeClr val="bg1"/>
                          </a:solidFill>
                          <a:latin typeface="Segoe UI" panose="020B0502040204020203" pitchFamily="34" charset="0"/>
                          <a:cs typeface="Segoe UI" panose="020B0502040204020203" pitchFamily="34" charset="0"/>
                        </a:rPr>
                        <a:t>– </a:t>
                      </a:r>
                      <a:r>
                        <a:rPr lang="nl-NL" sz="1800" baseline="0" noProof="0" dirty="0" smtClean="0">
                          <a:solidFill>
                            <a:schemeClr val="bg1"/>
                          </a:solidFill>
                          <a:latin typeface="Segoe UI" panose="020B0502040204020203" pitchFamily="34" charset="0"/>
                          <a:cs typeface="Segoe UI" panose="020B0502040204020203" pitchFamily="34" charset="0"/>
                        </a:rPr>
                        <a:t>13:15</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1" noProof="0" dirty="0" smtClean="0">
                          <a:solidFill>
                            <a:schemeClr val="bg1"/>
                          </a:solidFill>
                          <a:latin typeface="Segoe UI" panose="020B0502040204020203" pitchFamily="34" charset="0"/>
                          <a:cs typeface="Segoe UI" panose="020B0502040204020203" pitchFamily="34" charset="0"/>
                        </a:rPr>
                        <a:t>Lunch</a:t>
                      </a:r>
                      <a:endParaRPr lang="nl-NL" sz="1800" b="0" i="1"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3900306466"/>
                  </a:ext>
                </a:extLst>
              </a:tr>
              <a:tr h="4420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13:15– 14:30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i="1"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1" baseline="0" noProof="0" dirty="0" smtClean="0">
                          <a:solidFill>
                            <a:schemeClr val="bg1"/>
                          </a:solidFill>
                          <a:latin typeface="Segoe UI" panose="020B0502040204020203" pitchFamily="34" charset="0"/>
                          <a:cs typeface="Segoe UI" panose="020B0502040204020203" pitchFamily="34" charset="0"/>
                        </a:rPr>
                        <a:t>Classificatie + HANDS-ON</a:t>
                      </a:r>
                      <a:endParaRPr lang="nl-NL" sz="1800" b="0" i="1" baseline="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439675251"/>
                  </a:ext>
                </a:extLst>
              </a:tr>
              <a:tr h="4420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14:30 </a:t>
                      </a:r>
                      <a:r>
                        <a:rPr lang="nl-NL" sz="1800" noProof="0" dirty="0">
                          <a:solidFill>
                            <a:schemeClr val="bg1"/>
                          </a:solidFill>
                          <a:latin typeface="Segoe UI" panose="020B0502040204020203" pitchFamily="34" charset="0"/>
                          <a:cs typeface="Segoe UI" panose="020B0502040204020203" pitchFamily="34" charset="0"/>
                        </a:rPr>
                        <a:t>– </a:t>
                      </a:r>
                      <a:r>
                        <a:rPr lang="nl-NL" sz="1800" noProof="0" dirty="0" smtClean="0">
                          <a:solidFill>
                            <a:schemeClr val="bg1"/>
                          </a:solidFill>
                          <a:latin typeface="Segoe UI" panose="020B0502040204020203" pitchFamily="34" charset="0"/>
                          <a:cs typeface="Segoe UI" panose="020B0502040204020203" pitchFamily="34" charset="0"/>
                        </a:rPr>
                        <a:t>14:45</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0" i="1" noProof="0" dirty="0" smtClean="0">
                          <a:solidFill>
                            <a:schemeClr val="bg1"/>
                          </a:solidFill>
                          <a:latin typeface="Segoe UI" panose="020B0502040204020203" pitchFamily="34" charset="0"/>
                          <a:cs typeface="Segoe UI" panose="020B0502040204020203" pitchFamily="34" charset="0"/>
                        </a:rPr>
                        <a:t>Koffiepauze</a:t>
                      </a:r>
                      <a:endParaRPr lang="nl-NL" sz="1800" b="0" i="1"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582378455"/>
                  </a:ext>
                </a:extLst>
              </a:tr>
              <a:tr h="442031">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14:45 </a:t>
                      </a:r>
                      <a:r>
                        <a:rPr lang="nl-NL" sz="1800" noProof="0" dirty="0">
                          <a:solidFill>
                            <a:schemeClr val="bg1"/>
                          </a:solidFill>
                          <a:latin typeface="Segoe UI" panose="020B0502040204020203" pitchFamily="34" charset="0"/>
                          <a:cs typeface="Segoe UI" panose="020B0502040204020203" pitchFamily="34" charset="0"/>
                        </a:rPr>
                        <a:t>– </a:t>
                      </a:r>
                      <a:r>
                        <a:rPr lang="nl-NL" sz="1800" noProof="0" dirty="0" smtClean="0">
                          <a:solidFill>
                            <a:schemeClr val="bg1"/>
                          </a:solidFill>
                          <a:latin typeface="Segoe UI" panose="020B0502040204020203" pitchFamily="34" charset="0"/>
                          <a:cs typeface="Segoe UI" panose="020B0502040204020203" pitchFamily="34" charset="0"/>
                        </a:rPr>
                        <a:t>15:00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800" b="0" i="0" noProof="0" dirty="0" err="1" smtClean="0">
                          <a:solidFill>
                            <a:schemeClr val="bg1"/>
                          </a:solidFill>
                          <a:latin typeface="Segoe UI" panose="020B0502040204020203" pitchFamily="34" charset="0"/>
                          <a:cs typeface="Segoe UI" panose="020B0502040204020203" pitchFamily="34" charset="0"/>
                        </a:rPr>
                        <a:t>Dimensionality</a:t>
                      </a:r>
                      <a:r>
                        <a:rPr lang="nl-NL" sz="1800" b="0" i="0" noProof="0" dirty="0" smtClean="0">
                          <a:solidFill>
                            <a:schemeClr val="bg1"/>
                          </a:solidFill>
                          <a:latin typeface="Segoe UI" panose="020B0502040204020203" pitchFamily="34" charset="0"/>
                          <a:cs typeface="Segoe UI" panose="020B0502040204020203" pitchFamily="34" charset="0"/>
                        </a:rPr>
                        <a:t> </a:t>
                      </a:r>
                      <a:r>
                        <a:rPr lang="nl-NL" sz="1800" b="0" i="0" noProof="0" dirty="0" err="1" smtClean="0">
                          <a:solidFill>
                            <a:schemeClr val="bg1"/>
                          </a:solidFill>
                          <a:latin typeface="Segoe UI" panose="020B0502040204020203" pitchFamily="34" charset="0"/>
                          <a:cs typeface="Segoe UI" panose="020B0502040204020203" pitchFamily="34" charset="0"/>
                        </a:rPr>
                        <a:t>Reduction</a:t>
                      </a:r>
                      <a:endParaRPr lang="nl-NL" sz="1800" b="0" i="0" noProof="0" dirty="0" smtClean="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2569765595"/>
                  </a:ext>
                </a:extLst>
              </a:tr>
              <a:tr h="450574">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15:00 </a:t>
                      </a:r>
                      <a:r>
                        <a:rPr lang="nl-NL" sz="1800" noProof="0" dirty="0">
                          <a:solidFill>
                            <a:schemeClr val="bg1"/>
                          </a:solidFill>
                          <a:latin typeface="Segoe UI" panose="020B0502040204020203" pitchFamily="34" charset="0"/>
                          <a:cs typeface="Segoe UI" panose="020B0502040204020203" pitchFamily="34" charset="0"/>
                        </a:rPr>
                        <a:t>– </a:t>
                      </a:r>
                      <a:r>
                        <a:rPr lang="nl-NL" sz="1800" noProof="0" dirty="0" smtClean="0">
                          <a:solidFill>
                            <a:schemeClr val="bg1"/>
                          </a:solidFill>
                          <a:latin typeface="Segoe UI" panose="020B0502040204020203" pitchFamily="34" charset="0"/>
                          <a:cs typeface="Segoe UI" panose="020B0502040204020203" pitchFamily="34" charset="0"/>
                        </a:rPr>
                        <a:t>15:30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r>
                        <a:rPr lang="nl-NL" sz="1800" b="1" baseline="0" noProof="0" dirty="0" smtClean="0">
                          <a:solidFill>
                            <a:schemeClr val="bg1"/>
                          </a:solidFill>
                          <a:latin typeface="Segoe UI" panose="020B0502040204020203" pitchFamily="34" charset="0"/>
                          <a:cs typeface="Segoe UI" panose="020B0502040204020203" pitchFamily="34" charset="0"/>
                        </a:rPr>
                        <a:t>Clustering</a:t>
                      </a:r>
                      <a:endParaRPr lang="nl-NL" sz="1800" b="1" baseline="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2079579213"/>
                  </a:ext>
                </a:extLst>
              </a:tr>
              <a:tr h="720850">
                <a:tc>
                  <a:txBody>
                    <a:bodyPr/>
                    <a:lstStyle/>
                    <a:p>
                      <a:pPr algn="r"/>
                      <a:r>
                        <a:rPr lang="nl-NL" sz="1800" noProof="0" dirty="0" smtClean="0">
                          <a:solidFill>
                            <a:schemeClr val="bg1"/>
                          </a:solidFill>
                          <a:latin typeface="Segoe UI" panose="020B0502040204020203" pitchFamily="34" charset="0"/>
                          <a:cs typeface="Segoe UI" panose="020B0502040204020203" pitchFamily="34" charset="0"/>
                        </a:rPr>
                        <a:t>15:30 </a:t>
                      </a:r>
                      <a:r>
                        <a:rPr lang="nl-NL" sz="1800" noProof="0" dirty="0">
                          <a:solidFill>
                            <a:schemeClr val="bg1"/>
                          </a:solidFill>
                          <a:latin typeface="Segoe UI" panose="020B0502040204020203" pitchFamily="34" charset="0"/>
                          <a:cs typeface="Segoe UI" panose="020B0502040204020203" pitchFamily="34" charset="0"/>
                        </a:rPr>
                        <a:t>– </a:t>
                      </a:r>
                      <a:r>
                        <a:rPr lang="nl-NL" sz="1800" noProof="0" dirty="0" smtClean="0">
                          <a:solidFill>
                            <a:schemeClr val="bg1"/>
                          </a:solidFill>
                          <a:latin typeface="Segoe UI" panose="020B0502040204020203" pitchFamily="34" charset="0"/>
                          <a:cs typeface="Segoe UI" panose="020B0502040204020203" pitchFamily="34" charset="0"/>
                        </a:rPr>
                        <a:t>16:00</a:t>
                      </a:r>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1800" b="1" baseline="0" noProof="0" dirty="0" smtClean="0">
                          <a:solidFill>
                            <a:schemeClr val="bg1"/>
                          </a:solidFill>
                          <a:latin typeface="Segoe UI" panose="020B0502040204020203" pitchFamily="34" charset="0"/>
                          <a:cs typeface="Segoe UI" panose="020B0502040204020203" pitchFamily="34" charset="0"/>
                        </a:rPr>
                        <a:t>HANDS-ON </a:t>
                      </a:r>
                      <a:r>
                        <a:rPr lang="nl-NL" sz="1800" b="1" baseline="0" noProof="0" dirty="0" err="1" smtClean="0">
                          <a:solidFill>
                            <a:schemeClr val="bg1"/>
                          </a:solidFill>
                          <a:latin typeface="Segoe UI" panose="020B0502040204020203" pitchFamily="34" charset="0"/>
                          <a:cs typeface="Segoe UI" panose="020B0502040204020203" pitchFamily="34" charset="0"/>
                        </a:rPr>
                        <a:t>unsupervised</a:t>
                      </a:r>
                      <a:r>
                        <a:rPr lang="nl-NL" sz="1800" b="1" baseline="0" noProof="0" dirty="0" smtClean="0">
                          <a:solidFill>
                            <a:schemeClr val="bg1"/>
                          </a:solidFill>
                          <a:latin typeface="Segoe UI" panose="020B0502040204020203" pitchFamily="34" charset="0"/>
                          <a:cs typeface="Segoe UI" panose="020B0502040204020203" pitchFamily="34" charset="0"/>
                        </a:rPr>
                        <a:t> </a:t>
                      </a:r>
                      <a:r>
                        <a:rPr lang="nl-NL" sz="1800" b="1" baseline="0" noProof="0" dirty="0" err="1" smtClean="0">
                          <a:solidFill>
                            <a:schemeClr val="bg1"/>
                          </a:solidFill>
                          <a:latin typeface="Segoe UI" panose="020B0502040204020203" pitchFamily="34" charset="0"/>
                          <a:cs typeface="Segoe UI" panose="020B0502040204020203" pitchFamily="34" charset="0"/>
                        </a:rPr>
                        <a:t>learning</a:t>
                      </a:r>
                      <a:endParaRPr lang="nl-NL" sz="1800" b="1" baseline="0" noProof="0" dirty="0">
                        <a:solidFill>
                          <a:schemeClr val="bg1"/>
                        </a:solidFill>
                        <a:latin typeface="Segoe UI" panose="020B0502040204020203" pitchFamily="34" charset="0"/>
                        <a:cs typeface="Segoe UI" panose="020B0502040204020203" pitchFamily="34" charset="0"/>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alpha val="50196"/>
                      </a:srgbClr>
                    </a:solidFill>
                  </a:tcPr>
                </a:tc>
                <a:extLst>
                  <a:ext uri="{0D108BD9-81ED-4DB2-BD59-A6C34878D82A}">
                    <a16:rowId xmlns="" xmlns:a16="http://schemas.microsoft.com/office/drawing/2014/main" val="2664332131"/>
                  </a:ext>
                </a:extLst>
              </a:tr>
            </a:tbl>
          </a:graphicData>
        </a:graphic>
      </p:graphicFrame>
      <p:sp>
        <p:nvSpPr>
          <p:cNvPr id="88" name="TextBox 87"/>
          <p:cNvSpPr txBox="1"/>
          <p:nvPr/>
        </p:nvSpPr>
        <p:spPr>
          <a:xfrm>
            <a:off x="7408291" y="460276"/>
            <a:ext cx="3432093"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PROGRAMMA</a:t>
            </a:r>
          </a:p>
        </p:txBody>
      </p:sp>
    </p:spTree>
    <p:extLst>
      <p:ext uri="{BB962C8B-B14F-4D97-AF65-F5344CB8AC3E}">
        <p14:creationId xmlns:p14="http://schemas.microsoft.com/office/powerpoint/2010/main" val="5466887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86082392"/>
              </p:ext>
            </p:extLst>
          </p:nvPr>
        </p:nvGraphicFramePr>
        <p:xfrm>
          <a:off x="2259762" y="372538"/>
          <a:ext cx="8043959" cy="6385492"/>
        </p:xfrm>
        <a:graphic>
          <a:graphicData uri="http://schemas.openxmlformats.org/drawingml/2006/table">
            <a:tbl>
              <a:tblPr firstRow="1" bandRow="1">
                <a:tableStyleId>{5C22544A-7EE6-4342-B048-85BDC9FD1C3A}</a:tableStyleId>
              </a:tblPr>
              <a:tblGrid>
                <a:gridCol w="1996335">
                  <a:extLst>
                    <a:ext uri="{9D8B030D-6E8A-4147-A177-3AD203B41FA5}">
                      <a16:colId xmlns="" xmlns:a16="http://schemas.microsoft.com/office/drawing/2014/main" val="662676639"/>
                    </a:ext>
                  </a:extLst>
                </a:gridCol>
                <a:gridCol w="369048">
                  <a:extLst>
                    <a:ext uri="{9D8B030D-6E8A-4147-A177-3AD203B41FA5}">
                      <a16:colId xmlns="" xmlns:a16="http://schemas.microsoft.com/office/drawing/2014/main" val="3756346716"/>
                    </a:ext>
                  </a:extLst>
                </a:gridCol>
                <a:gridCol w="5678576">
                  <a:extLst>
                    <a:ext uri="{9D8B030D-6E8A-4147-A177-3AD203B41FA5}">
                      <a16:colId xmlns="" xmlns:a16="http://schemas.microsoft.com/office/drawing/2014/main" val="1870441063"/>
                    </a:ext>
                  </a:extLst>
                </a:gridCol>
              </a:tblGrid>
              <a:tr h="0">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364036110"/>
                  </a:ext>
                </a:extLst>
              </a:tr>
              <a:tr h="897020">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9:30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10:00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solidFill>
                            <a:schemeClr val="bg2">
                              <a:lumMod val="65000"/>
                            </a:schemeClr>
                          </a:solidFill>
                        </a:rPr>
                        <a:t>Wat is machine </a:t>
                      </a:r>
                      <a:r>
                        <a:rPr lang="nl-NL" sz="2400" baseline="0" noProof="0" dirty="0" err="1" smtClean="0">
                          <a:solidFill>
                            <a:schemeClr val="bg2">
                              <a:lumMod val="65000"/>
                            </a:schemeClr>
                          </a:solidFill>
                        </a:rPr>
                        <a:t>learning</a:t>
                      </a:r>
                      <a:r>
                        <a:rPr lang="nl-NL" sz="2400" baseline="0" noProof="0" dirty="0" smtClean="0">
                          <a:solidFill>
                            <a:schemeClr val="bg2">
                              <a:lumMod val="65000"/>
                            </a:schemeClr>
                          </a:solidFill>
                        </a:rPr>
                        <a:t>?</a:t>
                      </a:r>
                    </a:p>
                    <a:p>
                      <a:r>
                        <a:rPr lang="nl-NL" sz="2400" baseline="0" noProof="0" dirty="0" smtClean="0">
                          <a:solidFill>
                            <a:schemeClr val="bg2">
                              <a:lumMod val="65000"/>
                            </a:schemeClr>
                          </a:solidFill>
                        </a:rPr>
                        <a:t>Kennismaking</a:t>
                      </a:r>
                      <a:endParaRPr lang="nl-NL" sz="2400" b="0" noProof="0" dirty="0">
                        <a:solidFill>
                          <a:schemeClr val="bg2">
                            <a:lumMod val="65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42112463"/>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10:00– 11:00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800" b="1" noProof="0" dirty="0" smtClean="0"/>
                        <a:t>Regressie + HANDS-ON</a:t>
                      </a:r>
                      <a:endParaRPr lang="nl-NL" sz="2800" b="1" i="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39792162"/>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11:00– 11:15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a:t>Koffiepauze</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8591364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11:15– 12:30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t>Data </a:t>
                      </a:r>
                      <a:r>
                        <a:rPr lang="nl-NL" sz="2400" noProof="0" dirty="0" err="1" smtClean="0"/>
                        <a:t>science</a:t>
                      </a:r>
                      <a:r>
                        <a:rPr lang="nl-NL" sz="2400" noProof="0" dirty="0" smtClean="0"/>
                        <a:t> pipeline + HANDS-ON</a:t>
                      </a:r>
                      <a:endParaRPr lang="nl-NL" sz="24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0629687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12:30</a:t>
                      </a:r>
                      <a:r>
                        <a:rPr lang="nl-NL" sz="2400" baseline="0" noProof="0" dirty="0" smtClean="0">
                          <a:solidFill>
                            <a:schemeClr val="tx1"/>
                          </a:solidFill>
                          <a:latin typeface="Segoe UI" panose="020B0502040204020203" pitchFamily="34" charset="0"/>
                          <a:cs typeface="Segoe UI" panose="020B0502040204020203" pitchFamily="34" charset="0"/>
                        </a:rPr>
                        <a:t> </a:t>
                      </a:r>
                      <a:r>
                        <a:rPr lang="nl-NL" sz="2400" baseline="0" noProof="0" dirty="0">
                          <a:solidFill>
                            <a:schemeClr val="tx1"/>
                          </a:solidFill>
                          <a:latin typeface="Segoe UI" panose="020B0502040204020203" pitchFamily="34" charset="0"/>
                          <a:cs typeface="Segoe UI" panose="020B0502040204020203" pitchFamily="34" charset="0"/>
                        </a:rPr>
                        <a:t>– </a:t>
                      </a:r>
                      <a:r>
                        <a:rPr lang="nl-NL" sz="2400" baseline="0" noProof="0" dirty="0" smtClean="0">
                          <a:solidFill>
                            <a:schemeClr val="tx1"/>
                          </a:solidFill>
                          <a:latin typeface="Segoe UI" panose="020B0502040204020203" pitchFamily="34" charset="0"/>
                          <a:cs typeface="Segoe UI" panose="020B0502040204020203" pitchFamily="34" charset="0"/>
                        </a:rPr>
                        <a:t>13:15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400" noProof="0" dirty="0" smtClean="0"/>
                        <a:t>Lunch</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90030646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13:15– 14:30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i="1"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Classificatie + HANDS-ON</a:t>
                      </a:r>
                      <a:endParaRPr lang="nl-NL" sz="2400" b="0" i="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439675251"/>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14:45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t>Koffiepauze</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58237845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14:45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400" noProof="0" dirty="0" err="1" smtClean="0"/>
                        <a:t>Dimensionality</a:t>
                      </a:r>
                      <a:r>
                        <a:rPr lang="nl-NL" sz="2400" noProof="0" dirty="0" smtClean="0"/>
                        <a:t> </a:t>
                      </a:r>
                      <a:r>
                        <a:rPr lang="nl-NL" sz="2400" noProof="0" dirty="0" err="1" smtClean="0"/>
                        <a:t>Reduction</a:t>
                      </a:r>
                      <a:endParaRPr lang="nl-NL" sz="2400" b="0" i="0" noProof="0" dirty="0" smtClean="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56976559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15:00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Clustering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079579213"/>
                  </a:ext>
                </a:extLst>
              </a:tr>
              <a:tr h="5638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16:00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2400" baseline="0" noProof="0" dirty="0" smtClean="0"/>
                        <a:t>HANDS-ON </a:t>
                      </a:r>
                      <a:r>
                        <a:rPr lang="nl-NL" sz="2400" baseline="0" noProof="0" dirty="0" err="1" smtClean="0"/>
                        <a:t>unsupervised</a:t>
                      </a:r>
                      <a:r>
                        <a:rPr lang="nl-NL" sz="2400" baseline="0" noProof="0" dirty="0" smtClean="0"/>
                        <a:t> </a:t>
                      </a:r>
                      <a:r>
                        <a:rPr lang="nl-NL" sz="2400" baseline="0" noProof="0" dirty="0" err="1" smtClean="0"/>
                        <a:t>learning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664332131"/>
                  </a:ext>
                </a:extLst>
              </a:tr>
            </a:tbl>
          </a:graphicData>
        </a:graphic>
      </p:graphicFrame>
    </p:spTree>
    <p:extLst>
      <p:ext uri="{BB962C8B-B14F-4D97-AF65-F5344CB8AC3E}">
        <p14:creationId xmlns:p14="http://schemas.microsoft.com/office/powerpoint/2010/main" val="1298011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5400" dirty="0"/>
              <a:t>Regressie</a:t>
            </a:r>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60245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simple</a:t>
            </a:r>
            <a:r>
              <a:rPr lang="nl-NL" dirty="0"/>
              <a:t> </a:t>
            </a:r>
            <a:r>
              <a:rPr lang="nl-NL" dirty="0" err="1"/>
              <a:t>Linear</a:t>
            </a:r>
            <a:r>
              <a:rPr lang="nl-NL" dirty="0"/>
              <a:t> </a:t>
            </a:r>
            <a:r>
              <a:rPr lang="nl-NL" dirty="0" err="1"/>
              <a:t>regression</a:t>
            </a:r>
            <a:endParaRPr lang="nl-NL" dirty="0"/>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719667" y="1556792"/>
                <a:ext cx="9672562" cy="993419"/>
              </a:xfrm>
            </p:spPr>
            <p:txBody>
              <a:bodyPr/>
              <a:lstStyle/>
              <a:p>
                <a:r>
                  <a:rPr lang="nl-NL" dirty="0"/>
                  <a:t>Leer de relatie tussen feature </a:t>
                </a:r>
                <a14:m>
                  <m:oMath xmlns:m="http://schemas.openxmlformats.org/officeDocument/2006/math">
                    <m:r>
                      <a:rPr lang="en-US" b="0" i="1" smtClean="0">
                        <a:latin typeface="Cambria Math" panose="02040503050406030204" pitchFamily="18" charset="0"/>
                      </a:rPr>
                      <m:t>𝑥</m:t>
                    </m:r>
                  </m:oMath>
                </a14:m>
                <a:r>
                  <a:rPr lang="nl-NL" dirty="0"/>
                  <a:t> en continue target variabele </a:t>
                </a:r>
                <a14:m>
                  <m:oMath xmlns:m="http://schemas.openxmlformats.org/officeDocument/2006/math">
                    <m:r>
                      <a:rPr lang="en-US" b="0" i="1" smtClean="0">
                        <a:latin typeface="Cambria Math" panose="02040503050406030204" pitchFamily="18" charset="0"/>
                      </a:rPr>
                      <m:t>𝑦</m:t>
                    </m:r>
                  </m:oMath>
                </a14:m>
                <a:endParaRPr lang="nl-NL" dirty="0"/>
              </a:p>
              <a:p>
                <a:endParaRPr lang="en-US" dirty="0"/>
              </a:p>
              <a:p>
                <a:endParaRPr lang="en-US" dirty="0"/>
              </a:p>
              <a:p>
                <a:endParaRPr lang="en-US" dirty="0"/>
              </a:p>
              <a:p>
                <a:r>
                  <a:rPr lang="en-US" dirty="0"/>
                  <a:t>Multiple linear regression:</a:t>
                </a:r>
              </a:p>
              <a:p>
                <a:pPr marL="0" indent="0">
                  <a:buNone/>
                </a:pPr>
                <a:endParaRPr lang="en-US" dirty="0"/>
              </a:p>
              <a:p>
                <a:pPr marL="0" indent="0">
                  <a:buNone/>
                </a:pPr>
                <a:endParaRPr lang="en-US" dirty="0"/>
              </a:p>
              <a:p>
                <a:pPr marL="0" indent="0">
                  <a:buNone/>
                </a:pPr>
                <a:endParaRPr lang="nl-NL"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719667" y="1556792"/>
                <a:ext cx="9672562" cy="993419"/>
              </a:xfrm>
              <a:blipFill rotWithShape="0">
                <a:blip r:embed="rId2"/>
                <a:stretch>
                  <a:fillRect l="-1134" t="-9816" b="-1711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31125" y="4381335"/>
                <a:ext cx="7040389" cy="523220"/>
              </a:xfrm>
              <a:prstGeom prst="rect">
                <a:avLst/>
              </a:prstGeom>
            </p:spPr>
            <p:txBody>
              <a:bodyPr wrap="none">
                <a:spAutoFit/>
              </a:bodyPr>
              <a:lstStyle/>
              <a:p>
                <a14:m>
                  <m:oMath xmlns:m="http://schemas.openxmlformats.org/officeDocument/2006/math">
                    <m:r>
                      <a:rPr lang="en-US" sz="2800" i="1" smtClean="0">
                        <a:latin typeface="Cambria Math" panose="02040503050406030204" pitchFamily="18" charset="0"/>
                      </a:rPr>
                      <m:t>𝑦</m:t>
                    </m:r>
                    <m:r>
                      <a:rPr lang="en-US" sz="2800" i="1" smtClean="0">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 … </m:t>
                    </m:r>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𝑛</m:t>
                        </m:r>
                      </m:sub>
                    </m:sSub>
                    <m:sSub>
                      <m:sSubPr>
                        <m:ctrlPr>
                          <a:rPr lang="en-US" sz="2800" i="1">
                            <a:latin typeface="Cambria Math"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r>
                      <a:rPr lang="en-US" sz="2800" i="1">
                        <a:latin typeface="Cambria Math" panose="02040503050406030204" pitchFamily="18" charset="0"/>
                      </a:rPr>
                      <m:t>=</m:t>
                    </m:r>
                    <m:sSup>
                      <m:sSupPr>
                        <m:ctrlPr>
                          <a:rPr lang="en-US" sz="2800" b="1" i="1">
                            <a:latin typeface="Cambria Math" charset="0"/>
                          </a:rPr>
                        </m:ctrlPr>
                      </m:sSupPr>
                      <m:e>
                        <m:r>
                          <a:rPr lang="en-US" sz="2800" b="1" i="1" smtClean="0">
                            <a:latin typeface="Cambria Math" charset="0"/>
                          </a:rPr>
                          <m:t>𝑿</m:t>
                        </m:r>
                      </m:e>
                      <m:sup>
                        <m:r>
                          <a:rPr lang="en-US" sz="2800" i="1">
                            <a:latin typeface="Cambria Math" panose="02040503050406030204" pitchFamily="18" charset="0"/>
                          </a:rPr>
                          <m:t>𝑇</m:t>
                        </m:r>
                      </m:sup>
                    </m:sSup>
                    <m:r>
                      <a:rPr lang="en-US" sz="2800" b="0" i="1" smtClean="0">
                        <a:latin typeface="Cambria Math" charset="0"/>
                      </a:rPr>
                      <m:t>𝑤</m:t>
                    </m:r>
                    <m:r>
                      <a:rPr lang="en-US" sz="2800" i="1">
                        <a:latin typeface="Cambria Math" panose="02040503050406030204" pitchFamily="18" charset="0"/>
                      </a:rPr>
                      <m:t> </m:t>
                    </m:r>
                  </m:oMath>
                </a14:m>
                <a:r>
                  <a:rPr lang="nl-NL" sz="28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031125" y="4381335"/>
                <a:ext cx="704038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31125" y="2314042"/>
                <a:ext cx="2416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a:rPr lang="en-US" sz="2800" i="1">
                          <a:latin typeface="Cambria Math" panose="02040503050406030204" pitchFamily="18" charset="0"/>
                        </a:rPr>
                        <m:t>𝑥</m:t>
                      </m:r>
                    </m:oMath>
                  </m:oMathPara>
                </a14:m>
                <a:endParaRPr lang="nl-NL" sz="2800" dirty="0"/>
              </a:p>
            </p:txBody>
          </p:sp>
        </mc:Choice>
        <mc:Fallback xmlns="">
          <p:sp>
            <p:nvSpPr>
              <p:cNvPr id="5" name="Rectangle 4"/>
              <p:cNvSpPr>
                <a:spLocks noRot="1" noChangeAspect="1" noMove="1" noResize="1" noEditPoints="1" noAdjustHandles="1" noChangeArrowheads="1" noChangeShapeType="1" noTextEdit="1"/>
              </p:cNvSpPr>
              <p:nvPr/>
            </p:nvSpPr>
            <p:spPr>
              <a:xfrm>
                <a:off x="1031125" y="2314042"/>
                <a:ext cx="2416302" cy="52322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4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datapoints"/>
          <p:cNvGrpSpPr/>
          <p:nvPr/>
        </p:nvGrpSpPr>
        <p:grpSpPr>
          <a:xfrm>
            <a:off x="1451361" y="2796306"/>
            <a:ext cx="3266002" cy="1887704"/>
            <a:chOff x="1451361" y="2796306"/>
            <a:chExt cx="3266002" cy="1887704"/>
          </a:xfrm>
        </p:grpSpPr>
        <p:sp>
          <p:nvSpPr>
            <p:cNvPr id="33" name="Oval 32"/>
            <p:cNvSpPr/>
            <p:nvPr/>
          </p:nvSpPr>
          <p:spPr>
            <a:xfrm>
              <a:off x="3951678" y="2986734"/>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p:cNvSpPr/>
            <p:nvPr/>
          </p:nvSpPr>
          <p:spPr>
            <a:xfrm>
              <a:off x="3415383" y="3933235"/>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p:cNvSpPr/>
            <p:nvPr/>
          </p:nvSpPr>
          <p:spPr>
            <a:xfrm>
              <a:off x="2739088" y="3317471"/>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1982477" y="4532376"/>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1451361" y="4335107"/>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p:cNvSpPr/>
            <p:nvPr/>
          </p:nvSpPr>
          <p:spPr>
            <a:xfrm>
              <a:off x="4565729" y="2796306"/>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p:cNvSpPr/>
            <p:nvPr/>
          </p:nvSpPr>
          <p:spPr>
            <a:xfrm>
              <a:off x="2545287" y="4057047"/>
              <a:ext cx="151634" cy="1516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 name="Title 1"/>
          <p:cNvSpPr>
            <a:spLocks noGrp="1"/>
          </p:cNvSpPr>
          <p:nvPr>
            <p:ph type="title"/>
          </p:nvPr>
        </p:nvSpPr>
        <p:spPr/>
        <p:txBody>
          <a:bodyPr/>
          <a:lstStyle/>
          <a:p>
            <a:r>
              <a:rPr lang="nl-NL" dirty="0" err="1"/>
              <a:t>linear</a:t>
            </a:r>
            <a:r>
              <a:rPr lang="nl-NL" dirty="0"/>
              <a:t> </a:t>
            </a:r>
            <a:r>
              <a:rPr lang="nl-NL" dirty="0" err="1"/>
              <a:t>regression</a:t>
            </a:r>
            <a:endParaRPr lang="nl-NL" dirty="0"/>
          </a:p>
        </p:txBody>
      </p:sp>
      <p:cxnSp>
        <p:nvCxnSpPr>
          <p:cNvPr id="7" name="Straight Connector 6"/>
          <p:cNvCxnSpPr>
            <a:cxnSpLocks/>
          </p:cNvCxnSpPr>
          <p:nvPr/>
        </p:nvCxnSpPr>
        <p:spPr>
          <a:xfrm flipH="1">
            <a:off x="1117600" y="1848402"/>
            <a:ext cx="15897" cy="40697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838200" y="5664200"/>
            <a:ext cx="59817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878830" y="2971800"/>
            <a:ext cx="65" cy="646331"/>
          </a:xfrm>
          <a:prstGeom prst="rect">
            <a:avLst/>
          </a:prstGeom>
          <a:noFill/>
        </p:spPr>
        <p:txBody>
          <a:bodyPr wrap="none" lIns="0" tIns="0" rIns="0" bIns="0" rtlCol="0">
            <a:spAutoFit/>
          </a:bodyPr>
          <a:lstStyle/>
          <a:p>
            <a:pPr>
              <a:lnSpc>
                <a:spcPct val="150000"/>
              </a:lnSpc>
            </a:pPr>
            <a:endParaRPr lang="nl-NL" sz="2800" dirty="0" err="1"/>
          </a:p>
        </p:txBody>
      </p:sp>
      <p:grpSp>
        <p:nvGrpSpPr>
          <p:cNvPr id="121" name="residuals"/>
          <p:cNvGrpSpPr/>
          <p:nvPr/>
        </p:nvGrpSpPr>
        <p:grpSpPr>
          <a:xfrm>
            <a:off x="1527178" y="2861491"/>
            <a:ext cx="2500317" cy="1695269"/>
            <a:chOff x="1527178" y="2861491"/>
            <a:chExt cx="2500317" cy="1695269"/>
          </a:xfrm>
        </p:grpSpPr>
        <p:grpSp>
          <p:nvGrpSpPr>
            <p:cNvPr id="115" name="residuals_lines"/>
            <p:cNvGrpSpPr/>
            <p:nvPr/>
          </p:nvGrpSpPr>
          <p:grpSpPr>
            <a:xfrm>
              <a:off x="1527178" y="3138368"/>
              <a:ext cx="2500317" cy="1418392"/>
              <a:chOff x="1527178" y="3138368"/>
              <a:chExt cx="2500317" cy="1418392"/>
            </a:xfrm>
          </p:grpSpPr>
          <p:cxnSp>
            <p:nvCxnSpPr>
              <p:cNvPr id="44" name="Straight Connector 43"/>
              <p:cNvCxnSpPr>
                <a:stCxn id="35" idx="4"/>
              </p:cNvCxnSpPr>
              <p:nvPr/>
            </p:nvCxnSpPr>
            <p:spPr>
              <a:xfrm>
                <a:off x="2814905" y="3469105"/>
                <a:ext cx="0" cy="427434"/>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45" name="Straight Connector 44"/>
              <p:cNvCxnSpPr>
                <a:cxnSpLocks/>
                <a:endCxn id="36" idx="0"/>
              </p:cNvCxnSpPr>
              <p:nvPr/>
            </p:nvCxnSpPr>
            <p:spPr>
              <a:xfrm>
                <a:off x="2058294" y="4267200"/>
                <a:ext cx="0" cy="265176"/>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48" name="Straight Connector 47"/>
              <p:cNvCxnSpPr>
                <a:cxnSpLocks/>
                <a:endCxn id="39" idx="0"/>
              </p:cNvCxnSpPr>
              <p:nvPr/>
            </p:nvCxnSpPr>
            <p:spPr>
              <a:xfrm>
                <a:off x="2621104" y="3989070"/>
                <a:ext cx="0" cy="67977"/>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57" name="Straight Connector 56"/>
              <p:cNvCxnSpPr>
                <a:cxnSpLocks/>
                <a:stCxn id="37" idx="4"/>
              </p:cNvCxnSpPr>
              <p:nvPr/>
            </p:nvCxnSpPr>
            <p:spPr>
              <a:xfrm>
                <a:off x="1527178" y="4486741"/>
                <a:ext cx="0" cy="70019"/>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60" name="Straight Connector 59"/>
              <p:cNvCxnSpPr>
                <a:cxnSpLocks/>
                <a:endCxn id="34" idx="0"/>
              </p:cNvCxnSpPr>
              <p:nvPr/>
            </p:nvCxnSpPr>
            <p:spPr>
              <a:xfrm>
                <a:off x="3491200" y="3536722"/>
                <a:ext cx="0" cy="396513"/>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63" name="Straight Connector 62"/>
              <p:cNvCxnSpPr>
                <a:cxnSpLocks/>
                <a:stCxn id="33" idx="4"/>
              </p:cNvCxnSpPr>
              <p:nvPr/>
            </p:nvCxnSpPr>
            <p:spPr>
              <a:xfrm>
                <a:off x="4027495" y="3138368"/>
                <a:ext cx="0" cy="125535"/>
              </a:xfrm>
              <a:prstGeom prst="line">
                <a:avLst/>
              </a:prstGeom>
              <a:ln w="12700"/>
            </p:spPr>
            <p:style>
              <a:lnRef idx="1">
                <a:schemeClr val="accent5"/>
              </a:lnRef>
              <a:fillRef idx="0">
                <a:schemeClr val="accent5"/>
              </a:fillRef>
              <a:effectRef idx="0">
                <a:schemeClr val="accent5"/>
              </a:effectRef>
              <a:fontRef idx="minor">
                <a:schemeClr val="tx1"/>
              </a:fontRef>
            </p:style>
          </p:cxnSp>
        </p:grpSp>
        <p:grpSp>
          <p:nvGrpSpPr>
            <p:cNvPr id="118" name="residual"/>
            <p:cNvGrpSpPr/>
            <p:nvPr/>
          </p:nvGrpSpPr>
          <p:grpSpPr>
            <a:xfrm>
              <a:off x="1556521" y="2861491"/>
              <a:ext cx="1166409" cy="821331"/>
              <a:chOff x="1556521" y="2861491"/>
              <a:chExt cx="1166409" cy="821331"/>
            </a:xfrm>
          </p:grpSpPr>
          <p:sp>
            <p:nvSpPr>
              <p:cNvPr id="68" name="TextBox 67"/>
              <p:cNvSpPr txBox="1"/>
              <p:nvPr/>
            </p:nvSpPr>
            <p:spPr>
              <a:xfrm>
                <a:off x="1747363" y="2861491"/>
                <a:ext cx="975567" cy="375359"/>
              </a:xfrm>
              <a:prstGeom prst="rect">
                <a:avLst/>
              </a:prstGeom>
              <a:noFill/>
            </p:spPr>
            <p:txBody>
              <a:bodyPr wrap="square" rtlCol="0">
                <a:spAutoFit/>
              </a:bodyPr>
              <a:lstStyle/>
              <a:p>
                <a:pPr>
                  <a:lnSpc>
                    <a:spcPct val="150000"/>
                  </a:lnSpc>
                </a:pPr>
                <a:r>
                  <a:rPr lang="nl-NL" sz="1400" b="1" dirty="0"/>
                  <a:t>error</a:t>
                </a:r>
              </a:p>
            </p:txBody>
          </p:sp>
          <mc:AlternateContent xmlns:mc="http://schemas.openxmlformats.org/markup-compatibility/2006" xmlns:a14="http://schemas.microsoft.com/office/drawing/2010/main">
            <mc:Choice Requires="a14">
              <p:sp>
                <p:nvSpPr>
                  <p:cNvPr id="70" name="Rectangle 69"/>
                  <p:cNvSpPr/>
                  <p:nvPr/>
                </p:nvSpPr>
                <p:spPr>
                  <a:xfrm>
                    <a:off x="1556521" y="3127407"/>
                    <a:ext cx="9380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acc>
                            <m:accPr>
                              <m:chr m:val="̂"/>
                              <m:ctrlPr>
                                <a:rPr lang="nl-NL" i="1" dirty="0">
                                  <a:latin typeface="Cambria Math" charset="0"/>
                                </a:rPr>
                              </m:ctrlPr>
                            </m:accPr>
                            <m:e>
                              <m:r>
                                <a:rPr lang="nl-NL" i="1" dirty="0" err="1">
                                  <a:latin typeface="Cambria Math" panose="02040503050406030204" pitchFamily="18" charset="0"/>
                                </a:rPr>
                                <m:t>𝑦</m:t>
                              </m:r>
                            </m:e>
                          </m:acc>
                          <m:r>
                            <a:rPr lang="en-US" b="0" i="1" dirty="0" smtClean="0">
                              <a:latin typeface="Cambria Math" panose="02040503050406030204" pitchFamily="18" charset="0"/>
                            </a:rPr>
                            <m:t>|</m:t>
                          </m:r>
                        </m:oMath>
                      </m:oMathPara>
                    </a14:m>
                    <a:endParaRPr lang="nl-NL" dirty="0"/>
                  </a:p>
                </p:txBody>
              </p:sp>
            </mc:Choice>
            <mc:Fallback xmlns="">
              <p:sp>
                <p:nvSpPr>
                  <p:cNvPr id="70" name="Rectangle 69"/>
                  <p:cNvSpPr>
                    <a:spLocks noRot="1" noChangeAspect="1" noMove="1" noResize="1" noEditPoints="1" noAdjustHandles="1" noChangeArrowheads="1" noChangeShapeType="1" noTextEdit="1"/>
                  </p:cNvSpPr>
                  <p:nvPr/>
                </p:nvSpPr>
                <p:spPr>
                  <a:xfrm>
                    <a:off x="1556521" y="3127407"/>
                    <a:ext cx="938013" cy="369332"/>
                  </a:xfrm>
                  <a:prstGeom prst="rect">
                    <a:avLst/>
                  </a:prstGeom>
                  <a:blipFill>
                    <a:blip r:embed="rId3"/>
                    <a:stretch>
                      <a:fillRect t="-3279" r="-19481" b="-16393"/>
                    </a:stretch>
                  </a:blipFill>
                </p:spPr>
                <p:txBody>
                  <a:bodyPr/>
                  <a:lstStyle/>
                  <a:p>
                    <a:r>
                      <a:rPr lang="nl-NL">
                        <a:noFill/>
                      </a:rPr>
                      <a:t> </a:t>
                    </a:r>
                  </a:p>
                </p:txBody>
              </p:sp>
            </mc:Fallback>
          </mc:AlternateContent>
          <p:cxnSp>
            <p:nvCxnSpPr>
              <p:cNvPr id="95" name="Straight Arrow Connector 94"/>
              <p:cNvCxnSpPr/>
              <p:nvPr/>
            </p:nvCxnSpPr>
            <p:spPr>
              <a:xfrm>
                <a:off x="2205990" y="3520591"/>
                <a:ext cx="490931" cy="1622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grpSp>
        <p:nvGrpSpPr>
          <p:cNvPr id="119" name="model"/>
          <p:cNvGrpSpPr/>
          <p:nvPr/>
        </p:nvGrpSpPr>
        <p:grpSpPr>
          <a:xfrm>
            <a:off x="3010226" y="1829109"/>
            <a:ext cx="1807817" cy="1164715"/>
            <a:chOff x="3010226" y="1829109"/>
            <a:chExt cx="1807817" cy="1164715"/>
          </a:xfrm>
        </p:grpSpPr>
        <mc:AlternateContent xmlns:mc="http://schemas.openxmlformats.org/markup-compatibility/2006" xmlns:a14="http://schemas.microsoft.com/office/drawing/2010/main">
          <mc:Choice Requires="a14">
            <p:sp>
              <p:nvSpPr>
                <p:cNvPr id="71" name="Rectangle 70"/>
                <p:cNvSpPr/>
                <p:nvPr/>
              </p:nvSpPr>
              <p:spPr>
                <a:xfrm>
                  <a:off x="3010226" y="2092605"/>
                  <a:ext cx="18078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l-NL" i="1" dirty="0" smtClean="0">
                                <a:latin typeface="Cambria Math" charset="0"/>
                              </a:rPr>
                            </m:ctrlPr>
                          </m:accPr>
                          <m:e>
                            <m:r>
                              <a:rPr lang="nl-NL" i="1" dirty="0" err="1">
                                <a:latin typeface="Cambria Math" panose="02040503050406030204" pitchFamily="18" charset="0"/>
                              </a:rPr>
                              <m:t>𝑦</m:t>
                            </m:r>
                          </m:e>
                        </m:acc>
                        <m:r>
                          <a:rPr lang="en-US" b="0" i="0" dirty="0" smtClean="0">
                            <a:latin typeface="Cambria Math" panose="02040503050406030204" pitchFamily="18" charset="0"/>
                          </a:rPr>
                          <m:t>=</m:t>
                        </m:r>
                        <m:sSub>
                          <m:sSubPr>
                            <m:ctrlPr>
                              <a:rPr lang="en-US" b="0" i="1" dirty="0" smtClean="0">
                                <a:latin typeface="Cambria Math"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𝑥</m:t>
                        </m:r>
                      </m:oMath>
                    </m:oMathPara>
                  </a14:m>
                  <a:endParaRPr lang="nl-NL" dirty="0"/>
                </a:p>
              </p:txBody>
            </p:sp>
          </mc:Choice>
          <mc:Fallback xmlns="">
            <p:sp>
              <p:nvSpPr>
                <p:cNvPr id="71" name="Rectangle 70"/>
                <p:cNvSpPr>
                  <a:spLocks noRot="1" noChangeAspect="1" noMove="1" noResize="1" noEditPoints="1" noAdjustHandles="1" noChangeArrowheads="1" noChangeShapeType="1" noTextEdit="1"/>
                </p:cNvSpPr>
                <p:nvPr/>
              </p:nvSpPr>
              <p:spPr>
                <a:xfrm>
                  <a:off x="3010226" y="2092605"/>
                  <a:ext cx="1807817" cy="369332"/>
                </a:xfrm>
                <a:prstGeom prst="rect">
                  <a:avLst/>
                </a:prstGeom>
                <a:blipFill>
                  <a:blip r:embed="rId4"/>
                  <a:stretch>
                    <a:fillRect t="-3279" b="-9836"/>
                  </a:stretch>
                </a:blipFill>
              </p:spPr>
              <p:txBody>
                <a:bodyPr/>
                <a:lstStyle/>
                <a:p>
                  <a:r>
                    <a:rPr lang="nl-NL">
                      <a:noFill/>
                    </a:rPr>
                    <a:t> </a:t>
                  </a:r>
                </a:p>
              </p:txBody>
            </p:sp>
          </mc:Fallback>
        </mc:AlternateContent>
        <p:sp>
          <p:nvSpPr>
            <p:cNvPr id="72" name="TextBox 71"/>
            <p:cNvSpPr txBox="1"/>
            <p:nvPr/>
          </p:nvSpPr>
          <p:spPr>
            <a:xfrm>
              <a:off x="3550068" y="1829109"/>
              <a:ext cx="975567" cy="375359"/>
            </a:xfrm>
            <a:prstGeom prst="rect">
              <a:avLst/>
            </a:prstGeom>
            <a:noFill/>
          </p:spPr>
          <p:txBody>
            <a:bodyPr wrap="square" rtlCol="0">
              <a:spAutoFit/>
            </a:bodyPr>
            <a:lstStyle/>
            <a:p>
              <a:pPr>
                <a:lnSpc>
                  <a:spcPct val="150000"/>
                </a:lnSpc>
              </a:pPr>
              <a:r>
                <a:rPr lang="nl-NL" sz="1400" b="1" dirty="0"/>
                <a:t>model</a:t>
              </a:r>
            </a:p>
          </p:txBody>
        </p:sp>
        <p:cxnSp>
          <p:nvCxnSpPr>
            <p:cNvPr id="103" name="Straight Arrow Connector 102"/>
            <p:cNvCxnSpPr>
              <a:cxnSpLocks/>
            </p:cNvCxnSpPr>
            <p:nvPr/>
          </p:nvCxnSpPr>
          <p:spPr>
            <a:xfrm>
              <a:off x="4073204" y="2526402"/>
              <a:ext cx="293057" cy="4674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116" name="slope"/>
          <p:cNvGrpSpPr/>
          <p:nvPr/>
        </p:nvGrpSpPr>
        <p:grpSpPr>
          <a:xfrm>
            <a:off x="4870134" y="2196517"/>
            <a:ext cx="2083455" cy="2239763"/>
            <a:chOff x="4870134" y="2196517"/>
            <a:chExt cx="2083455" cy="2239763"/>
          </a:xfrm>
        </p:grpSpPr>
        <p:sp>
          <p:nvSpPr>
            <p:cNvPr id="73" name="TextBox 72"/>
            <p:cNvSpPr txBox="1"/>
            <p:nvPr/>
          </p:nvSpPr>
          <p:spPr>
            <a:xfrm>
              <a:off x="5850937" y="3427516"/>
              <a:ext cx="975567" cy="375359"/>
            </a:xfrm>
            <a:prstGeom prst="rect">
              <a:avLst/>
            </a:prstGeom>
            <a:noFill/>
          </p:spPr>
          <p:txBody>
            <a:bodyPr wrap="square" rtlCol="0">
              <a:spAutoFit/>
            </a:bodyPr>
            <a:lstStyle/>
            <a:p>
              <a:pPr>
                <a:lnSpc>
                  <a:spcPct val="150000"/>
                </a:lnSpc>
              </a:pPr>
              <a:r>
                <a:rPr lang="nl-NL" sz="1400" b="1" dirty="0" err="1"/>
                <a:t>slope</a:t>
              </a:r>
              <a:endParaRPr lang="nl-NL" sz="1400" b="1" dirty="0"/>
            </a:p>
          </p:txBody>
        </p:sp>
        <mc:AlternateContent xmlns:mc="http://schemas.openxmlformats.org/markup-compatibility/2006" xmlns:a14="http://schemas.microsoft.com/office/drawing/2010/main">
          <mc:Choice Requires="a14">
            <p:sp>
              <p:nvSpPr>
                <p:cNvPr id="75" name="Rectangle 74"/>
                <p:cNvSpPr/>
                <p:nvPr/>
              </p:nvSpPr>
              <p:spPr>
                <a:xfrm>
                  <a:off x="5145772" y="3801491"/>
                  <a:ext cx="1807817" cy="6347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f>
                          <m:fPr>
                            <m:ctrlPr>
                              <a:rPr lang="en-US" b="0" i="1" dirty="0" smtClean="0">
                                <a:latin typeface="Cambria Math" charset="0"/>
                              </a:rPr>
                            </m:ctrlPr>
                          </m:fPr>
                          <m:num>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den>
                        </m:f>
                      </m:oMath>
                    </m:oMathPara>
                  </a14:m>
                  <a:endParaRPr lang="nl-NL" dirty="0"/>
                </a:p>
              </p:txBody>
            </p:sp>
          </mc:Choice>
          <mc:Fallback xmlns="">
            <p:sp>
              <p:nvSpPr>
                <p:cNvPr id="75" name="Rectangle 74"/>
                <p:cNvSpPr>
                  <a:spLocks noRot="1" noChangeAspect="1" noMove="1" noResize="1" noEditPoints="1" noAdjustHandles="1" noChangeArrowheads="1" noChangeShapeType="1" noTextEdit="1"/>
                </p:cNvSpPr>
                <p:nvPr/>
              </p:nvSpPr>
              <p:spPr>
                <a:xfrm>
                  <a:off x="5145772" y="3801491"/>
                  <a:ext cx="1807817" cy="634789"/>
                </a:xfrm>
                <a:prstGeom prst="rect">
                  <a:avLst/>
                </a:prstGeom>
                <a:blipFill>
                  <a:blip r:embed="rId5"/>
                  <a:stretch>
                    <a:fillRect/>
                  </a:stretch>
                </a:blipFill>
              </p:spPr>
              <p:txBody>
                <a:bodyPr/>
                <a:lstStyle/>
                <a:p>
                  <a:r>
                    <a:rPr lang="nl-NL">
                      <a:noFill/>
                    </a:rPr>
                    <a:t> </a:t>
                  </a:r>
                </a:p>
              </p:txBody>
            </p:sp>
          </mc:Fallback>
        </mc:AlternateContent>
        <p:cxnSp>
          <p:nvCxnSpPr>
            <p:cNvPr id="77" name="Straight Connector 76"/>
            <p:cNvCxnSpPr>
              <a:cxnSpLocks/>
            </p:cNvCxnSpPr>
            <p:nvPr/>
          </p:nvCxnSpPr>
          <p:spPr>
            <a:xfrm>
              <a:off x="6144484" y="2196517"/>
              <a:ext cx="0" cy="659771"/>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flipV="1">
              <a:off x="4870134" y="2837496"/>
              <a:ext cx="1277209" cy="1593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Rectangle 88"/>
                <p:cNvSpPr/>
                <p:nvPr/>
              </p:nvSpPr>
              <p:spPr>
                <a:xfrm>
                  <a:off x="6091744" y="2331293"/>
                  <a:ext cx="5188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oMath>
                    </m:oMathPara>
                  </a14:m>
                  <a:endParaRPr lang="nl-NL" dirty="0"/>
                </a:p>
              </p:txBody>
            </p:sp>
          </mc:Choice>
          <mc:Fallback xmlns="">
            <p:sp>
              <p:nvSpPr>
                <p:cNvPr id="89" name="Rectangle 88"/>
                <p:cNvSpPr>
                  <a:spLocks noRot="1" noChangeAspect="1" noMove="1" noResize="1" noEditPoints="1" noAdjustHandles="1" noChangeArrowheads="1" noChangeShapeType="1" noTextEdit="1"/>
                </p:cNvSpPr>
                <p:nvPr/>
              </p:nvSpPr>
              <p:spPr>
                <a:xfrm>
                  <a:off x="6091744" y="2331293"/>
                  <a:ext cx="518860" cy="369332"/>
                </a:xfrm>
                <a:prstGeom prst="rect">
                  <a:avLst/>
                </a:prstGeom>
                <a:blipFill>
                  <a:blip r:embed="rId6"/>
                  <a:stretch>
                    <a:fillRect b="-9836"/>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5335475" y="2789255"/>
                  <a:ext cx="5154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oMath>
                    </m:oMathPara>
                  </a14:m>
                  <a:endParaRPr lang="nl-NL" dirty="0"/>
                </a:p>
              </p:txBody>
            </p:sp>
          </mc:Choice>
          <mc:Fallback xmlns="">
            <p:sp>
              <p:nvSpPr>
                <p:cNvPr id="90" name="Rectangle 89"/>
                <p:cNvSpPr>
                  <a:spLocks noRot="1" noChangeAspect="1" noMove="1" noResize="1" noEditPoints="1" noAdjustHandles="1" noChangeArrowheads="1" noChangeShapeType="1" noTextEdit="1"/>
                </p:cNvSpPr>
                <p:nvPr/>
              </p:nvSpPr>
              <p:spPr>
                <a:xfrm>
                  <a:off x="5335475" y="2789255"/>
                  <a:ext cx="515462" cy="369332"/>
                </a:xfrm>
                <a:prstGeom prst="rect">
                  <a:avLst/>
                </a:prstGeom>
                <a:blipFill>
                  <a:blip r:embed="rId7"/>
                  <a:stretch>
                    <a:fillRect/>
                  </a:stretch>
                </a:blipFill>
              </p:spPr>
              <p:txBody>
                <a:bodyPr/>
                <a:lstStyle/>
                <a:p>
                  <a:r>
                    <a:rPr lang="nl-NL">
                      <a:noFill/>
                    </a:rPr>
                    <a:t> </a:t>
                  </a:r>
                </a:p>
              </p:txBody>
            </p:sp>
          </mc:Fallback>
        </mc:AlternateContent>
        <p:cxnSp>
          <p:nvCxnSpPr>
            <p:cNvPr id="106" name="Straight Arrow Connector 105"/>
            <p:cNvCxnSpPr>
              <a:cxnSpLocks/>
            </p:cNvCxnSpPr>
            <p:nvPr/>
          </p:nvCxnSpPr>
          <p:spPr>
            <a:xfrm flipV="1">
              <a:off x="5749396" y="3174001"/>
              <a:ext cx="73648" cy="5509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13" name="model_line"/>
          <p:cNvCxnSpPr>
            <a:cxnSpLocks/>
          </p:cNvCxnSpPr>
          <p:nvPr/>
        </p:nvCxnSpPr>
        <p:spPr>
          <a:xfrm flipV="1">
            <a:off x="781146" y="2113578"/>
            <a:ext cx="5512974" cy="2814026"/>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grpSp>
        <p:nvGrpSpPr>
          <p:cNvPr id="117" name="intercept"/>
          <p:cNvGrpSpPr/>
          <p:nvPr/>
        </p:nvGrpSpPr>
        <p:grpSpPr>
          <a:xfrm>
            <a:off x="974070" y="4587725"/>
            <a:ext cx="1903585" cy="851124"/>
            <a:chOff x="974070" y="4587725"/>
            <a:chExt cx="1903585" cy="851124"/>
          </a:xfrm>
        </p:grpSpPr>
        <p:cxnSp>
          <p:nvCxnSpPr>
            <p:cNvPr id="96" name="Straight Arrow Connector 95"/>
            <p:cNvCxnSpPr>
              <a:cxnSpLocks/>
            </p:cNvCxnSpPr>
            <p:nvPr/>
          </p:nvCxnSpPr>
          <p:spPr>
            <a:xfrm flipH="1" flipV="1">
              <a:off x="1323544" y="4828864"/>
              <a:ext cx="531287" cy="2733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8" name="Rectangle 97"/>
                <p:cNvSpPr/>
                <p:nvPr/>
              </p:nvSpPr>
              <p:spPr>
                <a:xfrm>
                  <a:off x="2065394" y="5069517"/>
                  <a:ext cx="516745" cy="369332"/>
                </a:xfrm>
                <a:prstGeom prst="rect">
                  <a:avLst/>
                </a:prstGeom>
              </p:spPr>
              <p:txBody>
                <a:bodyPr wrap="none">
                  <a:spAutoFit/>
                </a:bodyPr>
                <a:lstStyle/>
                <a:p>
                  <a14:m>
                    <m:oMath xmlns:m="http://schemas.openxmlformats.org/officeDocument/2006/math">
                      <m:sSub>
                        <m:sSubPr>
                          <m:ctrlPr>
                            <a:rPr lang="en-US" i="1" dirty="0" smtClean="0">
                              <a:latin typeface="Cambria Math"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0</m:t>
                          </m:r>
                        </m:sub>
                      </m:sSub>
                    </m:oMath>
                  </a14:m>
                  <a:r>
                    <a:rPr lang="nl-NL" dirty="0"/>
                    <a:t> </a:t>
                  </a:r>
                </a:p>
              </p:txBody>
            </p:sp>
          </mc:Choice>
          <mc:Fallback xmlns="">
            <p:sp>
              <p:nvSpPr>
                <p:cNvPr id="98" name="Rectangle 97"/>
                <p:cNvSpPr>
                  <a:spLocks noRot="1" noChangeAspect="1" noMove="1" noResize="1" noEditPoints="1" noAdjustHandles="1" noChangeArrowheads="1" noChangeShapeType="1" noTextEdit="1"/>
                </p:cNvSpPr>
                <p:nvPr/>
              </p:nvSpPr>
              <p:spPr>
                <a:xfrm>
                  <a:off x="2065394" y="5069517"/>
                  <a:ext cx="516745" cy="369332"/>
                </a:xfrm>
                <a:prstGeom prst="rect">
                  <a:avLst/>
                </a:prstGeom>
                <a:blipFill>
                  <a:blip r:embed="rId8"/>
                  <a:stretch>
                    <a:fillRect b="-3333"/>
                  </a:stretch>
                </a:blipFill>
              </p:spPr>
              <p:txBody>
                <a:bodyPr/>
                <a:lstStyle/>
                <a:p>
                  <a:r>
                    <a:rPr lang="nl-NL">
                      <a:noFill/>
                    </a:rPr>
                    <a:t> </a:t>
                  </a:r>
                </a:p>
              </p:txBody>
            </p:sp>
          </mc:Fallback>
        </mc:AlternateContent>
        <p:sp>
          <p:nvSpPr>
            <p:cNvPr id="99" name="TextBox 98"/>
            <p:cNvSpPr txBox="1"/>
            <p:nvPr/>
          </p:nvSpPr>
          <p:spPr>
            <a:xfrm>
              <a:off x="1902088" y="4817421"/>
              <a:ext cx="975567" cy="375359"/>
            </a:xfrm>
            <a:prstGeom prst="rect">
              <a:avLst/>
            </a:prstGeom>
            <a:noFill/>
          </p:spPr>
          <p:txBody>
            <a:bodyPr wrap="square" rtlCol="0">
              <a:spAutoFit/>
            </a:bodyPr>
            <a:lstStyle/>
            <a:p>
              <a:pPr>
                <a:lnSpc>
                  <a:spcPct val="150000"/>
                </a:lnSpc>
              </a:pPr>
              <a:r>
                <a:rPr lang="nl-NL" sz="1400" b="1" dirty="0" err="1"/>
                <a:t>intercept</a:t>
              </a:r>
              <a:endParaRPr lang="nl-NL" sz="1400" b="1" dirty="0"/>
            </a:p>
          </p:txBody>
        </p:sp>
        <p:sp>
          <p:nvSpPr>
            <p:cNvPr id="112" name="Oval 111"/>
            <p:cNvSpPr/>
            <p:nvPr/>
          </p:nvSpPr>
          <p:spPr>
            <a:xfrm>
              <a:off x="974070" y="4587725"/>
              <a:ext cx="280293" cy="309173"/>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27" name="TextBox 126"/>
          <p:cNvSpPr txBox="1"/>
          <p:nvPr/>
        </p:nvSpPr>
        <p:spPr>
          <a:xfrm>
            <a:off x="5638034" y="2972948"/>
            <a:ext cx="65" cy="646331"/>
          </a:xfrm>
          <a:prstGeom prst="rect">
            <a:avLst/>
          </a:prstGeom>
          <a:noFill/>
        </p:spPr>
        <p:txBody>
          <a:bodyPr wrap="none" lIns="0" tIns="0" rIns="0" bIns="0" rtlCol="0">
            <a:spAutoFit/>
          </a:bodyPr>
          <a:lstStyle/>
          <a:p>
            <a:pPr>
              <a:lnSpc>
                <a:spcPct val="150000"/>
              </a:lnSpc>
            </a:pPr>
            <a:endParaRPr lang="nl-NL" sz="2800" dirty="0" err="1"/>
          </a:p>
        </p:txBody>
      </p:sp>
      <p:grpSp>
        <p:nvGrpSpPr>
          <p:cNvPr id="139" name="nieuw_obs"/>
          <p:cNvGrpSpPr/>
          <p:nvPr/>
        </p:nvGrpSpPr>
        <p:grpSpPr>
          <a:xfrm>
            <a:off x="3724107" y="4881837"/>
            <a:ext cx="1940247" cy="858180"/>
            <a:chOff x="3724107" y="4881837"/>
            <a:chExt cx="1940247" cy="858180"/>
          </a:xfrm>
        </p:grpSpPr>
        <p:sp>
          <p:nvSpPr>
            <p:cNvPr id="124" name="nieuwe_obs"/>
            <p:cNvSpPr/>
            <p:nvPr/>
          </p:nvSpPr>
          <p:spPr>
            <a:xfrm>
              <a:off x="3724107" y="5588383"/>
              <a:ext cx="151634" cy="15163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xtBox 124"/>
            <p:cNvSpPr txBox="1"/>
            <p:nvPr/>
          </p:nvSpPr>
          <p:spPr>
            <a:xfrm>
              <a:off x="3963878" y="4881837"/>
              <a:ext cx="1700476" cy="375359"/>
            </a:xfrm>
            <a:prstGeom prst="rect">
              <a:avLst/>
            </a:prstGeom>
            <a:noFill/>
          </p:spPr>
          <p:txBody>
            <a:bodyPr wrap="square" rtlCol="0">
              <a:spAutoFit/>
            </a:bodyPr>
            <a:lstStyle/>
            <a:p>
              <a:pPr>
                <a:lnSpc>
                  <a:spcPct val="150000"/>
                </a:lnSpc>
              </a:pPr>
              <a:r>
                <a:rPr lang="nl-NL" sz="1400" b="1" dirty="0"/>
                <a:t>Nieuwe observatie</a:t>
              </a:r>
            </a:p>
          </p:txBody>
        </p:sp>
        <mc:AlternateContent xmlns:mc="http://schemas.openxmlformats.org/markup-compatibility/2006" xmlns:a14="http://schemas.microsoft.com/office/drawing/2010/main">
          <mc:Choice Requires="a14">
            <p:sp>
              <p:nvSpPr>
                <p:cNvPr id="133" name="Rectangle 132"/>
                <p:cNvSpPr/>
                <p:nvPr/>
              </p:nvSpPr>
              <p:spPr>
                <a:xfrm>
                  <a:off x="4219732" y="5159879"/>
                  <a:ext cx="7673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oMath>
                    </m:oMathPara>
                  </a14:m>
                  <a:endParaRPr lang="nl-NL" dirty="0"/>
                </a:p>
              </p:txBody>
            </p:sp>
          </mc:Choice>
          <mc:Fallback xmlns="">
            <p:sp>
              <p:nvSpPr>
                <p:cNvPr id="133" name="Rectangle 132"/>
                <p:cNvSpPr>
                  <a:spLocks noRot="1" noChangeAspect="1" noMove="1" noResize="1" noEditPoints="1" noAdjustHandles="1" noChangeArrowheads="1" noChangeShapeType="1" noTextEdit="1"/>
                </p:cNvSpPr>
                <p:nvPr/>
              </p:nvSpPr>
              <p:spPr>
                <a:xfrm>
                  <a:off x="4219732" y="5159879"/>
                  <a:ext cx="767326" cy="369332"/>
                </a:xfrm>
                <a:prstGeom prst="rect">
                  <a:avLst/>
                </a:prstGeom>
                <a:blipFill>
                  <a:blip r:embed="rId9"/>
                  <a:stretch>
                    <a:fillRect b="-9836"/>
                  </a:stretch>
                </a:blipFill>
              </p:spPr>
              <p:txBody>
                <a:bodyPr/>
                <a:lstStyle/>
                <a:p>
                  <a:r>
                    <a:rPr lang="nl-NL">
                      <a:noFill/>
                    </a:rPr>
                    <a:t> </a:t>
                  </a:r>
                </a:p>
              </p:txBody>
            </p:sp>
          </mc:Fallback>
        </mc:AlternateContent>
      </p:grpSp>
      <p:grpSp>
        <p:nvGrpSpPr>
          <p:cNvPr id="140" name="y_hat"/>
          <p:cNvGrpSpPr/>
          <p:nvPr/>
        </p:nvGrpSpPr>
        <p:grpSpPr>
          <a:xfrm>
            <a:off x="3716557" y="3317471"/>
            <a:ext cx="735355" cy="1936713"/>
            <a:chOff x="3716557" y="3317471"/>
            <a:chExt cx="735355" cy="1936713"/>
          </a:xfrm>
        </p:grpSpPr>
        <p:cxnSp>
          <p:nvCxnSpPr>
            <p:cNvPr id="135" name="Straight Arrow Connector 134"/>
            <p:cNvCxnSpPr>
              <a:cxnSpLocks/>
            </p:cNvCxnSpPr>
            <p:nvPr/>
          </p:nvCxnSpPr>
          <p:spPr>
            <a:xfrm flipV="1">
              <a:off x="3799924" y="3615195"/>
              <a:ext cx="0" cy="1638989"/>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sp>
          <p:nvSpPr>
            <p:cNvPr id="137" name="Oval 136"/>
            <p:cNvSpPr/>
            <p:nvPr/>
          </p:nvSpPr>
          <p:spPr>
            <a:xfrm>
              <a:off x="3716557" y="3317471"/>
              <a:ext cx="151634" cy="15163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38" name="Rectangle 137"/>
                <p:cNvSpPr/>
                <p:nvPr/>
              </p:nvSpPr>
              <p:spPr>
                <a:xfrm>
                  <a:off x="3806415" y="4264651"/>
                  <a:ext cx="6454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acc>
                          <m:accPr>
                            <m:chr m:val="̂"/>
                            <m:ctrlPr>
                              <a:rPr lang="en-US" b="0" i="1" smtClean="0">
                                <a:latin typeface="Cambria Math" charset="0"/>
                              </a:rPr>
                            </m:ctrlPr>
                          </m:accPr>
                          <m:e>
                            <m:r>
                              <a:rPr lang="en-US" b="0" i="1" smtClean="0">
                                <a:latin typeface="Cambria Math" panose="02040503050406030204" pitchFamily="18" charset="0"/>
                              </a:rPr>
                              <m:t>𝑦</m:t>
                            </m:r>
                          </m:e>
                        </m:acc>
                      </m:oMath>
                    </m:oMathPara>
                  </a14:m>
                  <a:endParaRPr lang="nl-NL" dirty="0"/>
                </a:p>
              </p:txBody>
            </p:sp>
          </mc:Choice>
          <mc:Fallback xmlns="">
            <p:sp>
              <p:nvSpPr>
                <p:cNvPr id="138" name="Rectangle 137"/>
                <p:cNvSpPr>
                  <a:spLocks noRot="1" noChangeAspect="1" noMove="1" noResize="1" noEditPoints="1" noAdjustHandles="1" noChangeArrowheads="1" noChangeShapeType="1" noTextEdit="1"/>
                </p:cNvSpPr>
                <p:nvPr/>
              </p:nvSpPr>
              <p:spPr>
                <a:xfrm>
                  <a:off x="3806415" y="4264651"/>
                  <a:ext cx="645497" cy="369332"/>
                </a:xfrm>
                <a:prstGeom prst="rect">
                  <a:avLst/>
                </a:prstGeom>
                <a:blipFill>
                  <a:blip r:embed="rId10"/>
                  <a:stretch>
                    <a:fillRect t="-3333" r="-39623" b="-10000"/>
                  </a:stretch>
                </a:blipFill>
              </p:spPr>
              <p:txBody>
                <a:bodyPr/>
                <a:lstStyle/>
                <a:p>
                  <a:r>
                    <a:rPr lang="nl-NL">
                      <a:noFill/>
                    </a:rPr>
                    <a:t> </a:t>
                  </a:r>
                </a:p>
              </p:txBody>
            </p:sp>
          </mc:Fallback>
        </mc:AlternateContent>
      </p:grpSp>
      <mc:AlternateContent xmlns:mc="http://schemas.openxmlformats.org/markup-compatibility/2006" xmlns:a14="http://schemas.microsoft.com/office/drawing/2010/main">
        <mc:Choice Requires="a14">
          <p:sp>
            <p:nvSpPr>
              <p:cNvPr id="144" name="TextBox 143"/>
              <p:cNvSpPr txBox="1"/>
              <p:nvPr/>
            </p:nvSpPr>
            <p:spPr>
              <a:xfrm rot="16200000">
                <a:off x="604853" y="3401770"/>
                <a:ext cx="304314"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oMath>
                  </m:oMathPara>
                </a14:m>
                <a:endParaRPr lang="nl-NL" sz="2800" dirty="0" err="1"/>
              </a:p>
            </p:txBody>
          </p:sp>
        </mc:Choice>
        <mc:Fallback xmlns="">
          <p:sp>
            <p:nvSpPr>
              <p:cNvPr id="144" name="TextBox 143"/>
              <p:cNvSpPr txBox="1">
                <a:spLocks noRot="1" noChangeAspect="1" noMove="1" noResize="1" noEditPoints="1" noAdjustHandles="1" noChangeArrowheads="1" noChangeShapeType="1" noTextEdit="1"/>
              </p:cNvSpPr>
              <p:nvPr/>
            </p:nvSpPr>
            <p:spPr>
              <a:xfrm rot="16200000">
                <a:off x="604853" y="3401770"/>
                <a:ext cx="304314" cy="646331"/>
              </a:xfrm>
              <a:prstGeom prst="rect">
                <a:avLst/>
              </a:prstGeom>
              <a:blipFill>
                <a:blip r:embed="rId11"/>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3850349" y="5497513"/>
                <a:ext cx="299441"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oMath>
                  </m:oMathPara>
                </a14:m>
                <a:endParaRPr lang="nl-NL" sz="2800" dirty="0" err="1"/>
              </a:p>
            </p:txBody>
          </p:sp>
        </mc:Choice>
        <mc:Fallback xmlns="">
          <p:sp>
            <p:nvSpPr>
              <p:cNvPr id="145" name="TextBox 144"/>
              <p:cNvSpPr txBox="1">
                <a:spLocks noRot="1" noChangeAspect="1" noMove="1" noResize="1" noEditPoints="1" noAdjustHandles="1" noChangeArrowheads="1" noChangeShapeType="1" noTextEdit="1"/>
              </p:cNvSpPr>
              <p:nvPr/>
            </p:nvSpPr>
            <p:spPr>
              <a:xfrm>
                <a:off x="3850349" y="5497513"/>
                <a:ext cx="299441" cy="646331"/>
              </a:xfrm>
              <a:prstGeom prst="rect">
                <a:avLst/>
              </a:prstGeom>
              <a:blipFill>
                <a:blip r:embed="rId12"/>
                <a:stretch>
                  <a:fillRect/>
                </a:stretch>
              </a:blipFill>
            </p:spPr>
            <p:txBody>
              <a:bodyPr/>
              <a:lstStyle/>
              <a:p>
                <a:r>
                  <a:rPr lang="nl-NL">
                    <a:noFill/>
                  </a:rPr>
                  <a:t> </a:t>
                </a:r>
              </a:p>
            </p:txBody>
          </p:sp>
        </mc:Fallback>
      </mc:AlternateContent>
      <p:sp>
        <p:nvSpPr>
          <p:cNvPr id="56" name="TextBox 55"/>
          <p:cNvSpPr txBox="1"/>
          <p:nvPr/>
        </p:nvSpPr>
        <p:spPr>
          <a:xfrm>
            <a:off x="7642593" y="2122705"/>
            <a:ext cx="4267393" cy="1384995"/>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a:t>
            </a:r>
            <a:r>
              <a:rPr lang="en-US" sz="2800" dirty="0" err="1">
                <a:solidFill>
                  <a:srgbClr val="7030A0"/>
                </a:solidFill>
              </a:rPr>
              <a:t>Wanneer</a:t>
            </a:r>
            <a:r>
              <a:rPr lang="en-US" sz="2800" dirty="0">
                <a:solidFill>
                  <a:srgbClr val="7030A0"/>
                </a:solidFill>
              </a:rPr>
              <a:t> is het </a:t>
            </a:r>
            <a:r>
              <a:rPr lang="en-US" sz="2800" dirty="0" err="1">
                <a:solidFill>
                  <a:srgbClr val="7030A0"/>
                </a:solidFill>
              </a:rPr>
              <a:t>een</a:t>
            </a:r>
            <a:r>
              <a:rPr lang="en-US" sz="2800" dirty="0">
                <a:solidFill>
                  <a:srgbClr val="7030A0"/>
                </a:solidFill>
              </a:rPr>
              <a:t> </a:t>
            </a:r>
            <a:r>
              <a:rPr lang="en-US" sz="2800" dirty="0" err="1">
                <a:solidFill>
                  <a:srgbClr val="7030A0"/>
                </a:solidFill>
              </a:rPr>
              <a:t>goede</a:t>
            </a:r>
            <a:r>
              <a:rPr lang="en-US" sz="2800" dirty="0">
                <a:solidFill>
                  <a:srgbClr val="7030A0"/>
                </a:solidFill>
              </a:rPr>
              <a:t> fit? </a:t>
            </a:r>
          </a:p>
        </p:txBody>
      </p:sp>
    </p:spTree>
    <p:extLst>
      <p:ext uri="{BB962C8B-B14F-4D97-AF65-F5344CB8AC3E}">
        <p14:creationId xmlns:p14="http://schemas.microsoft.com/office/powerpoint/2010/main" val="199793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Cost</a:t>
            </a:r>
            <a:r>
              <a:rPr lang="nl-NL" dirty="0"/>
              <a:t> </a:t>
            </a:r>
            <a:r>
              <a:rPr lang="nl-NL" dirty="0" err="1"/>
              <a:t>function</a:t>
            </a:r>
            <a:endParaRPr lang="nl-NL" dirty="0"/>
          </a:p>
        </p:txBody>
      </p:sp>
      <p:sp>
        <p:nvSpPr>
          <p:cNvPr id="3" name="Subtitle 2"/>
          <p:cNvSpPr>
            <a:spLocks noGrp="1"/>
          </p:cNvSpPr>
          <p:nvPr>
            <p:ph type="subTitle" idx="1"/>
          </p:nvPr>
        </p:nvSpPr>
        <p:spPr>
          <a:xfrm>
            <a:off x="719667" y="1556792"/>
            <a:ext cx="7367490" cy="2376264"/>
          </a:xfrm>
        </p:spPr>
        <p:txBody>
          <a:bodyPr/>
          <a:lstStyle/>
          <a:p>
            <a:r>
              <a:rPr lang="en-US" dirty="0"/>
              <a:t>Cost (loss) function is de </a:t>
            </a:r>
            <a:r>
              <a:rPr lang="en-US" dirty="0" err="1"/>
              <a:t>kwantificering</a:t>
            </a:r>
            <a:r>
              <a:rPr lang="en-US" dirty="0"/>
              <a:t> van de fit van het model</a:t>
            </a:r>
          </a:p>
          <a:p>
            <a:endParaRPr lang="en-US" dirty="0"/>
          </a:p>
          <a:p>
            <a:r>
              <a:rPr lang="en-US" dirty="0" err="1"/>
              <a:t>Voor</a:t>
            </a:r>
            <a:r>
              <a:rPr lang="en-US" dirty="0"/>
              <a:t> linear regression </a:t>
            </a:r>
            <a:r>
              <a:rPr lang="en-US" dirty="0" err="1"/>
              <a:t>meestal</a:t>
            </a:r>
            <a:r>
              <a:rPr lang="en-US" dirty="0"/>
              <a:t> </a:t>
            </a:r>
            <a:br>
              <a:rPr lang="en-US" dirty="0"/>
            </a:br>
            <a:r>
              <a:rPr lang="en-US" b="1" dirty="0"/>
              <a:t>Sum of Squared Errors </a:t>
            </a:r>
            <a:r>
              <a:rPr lang="en-US" dirty="0" err="1"/>
              <a:t>gebruikt</a:t>
            </a:r>
            <a:r>
              <a:rPr lang="en-US" dirty="0"/>
              <a:t>:</a:t>
            </a:r>
          </a:p>
          <a:p>
            <a:endParaRPr lang="en-US" dirty="0"/>
          </a:p>
          <a:p>
            <a:pPr marL="0" indent="0">
              <a:buNone/>
            </a:pPr>
            <a:endParaRPr lang="en-US" dirty="0"/>
          </a:p>
          <a:p>
            <a:r>
              <a:rPr lang="en-US" dirty="0" err="1"/>
              <a:t>Optimalisatiemethode</a:t>
            </a:r>
            <a:r>
              <a:rPr lang="en-US" dirty="0"/>
              <a:t> </a:t>
            </a:r>
            <a:r>
              <a:rPr lang="en-US" dirty="0" err="1"/>
              <a:t>nodig</a:t>
            </a:r>
            <a:endParaRPr lang="en-US" dirty="0"/>
          </a:p>
          <a:p>
            <a:pPr marL="0" indent="0">
              <a:buNone/>
            </a:pPr>
            <a:r>
              <a:rPr lang="en-US" dirty="0"/>
              <a:t>	</a:t>
            </a:r>
            <a:endParaRPr lang="nl-NL" dirty="0"/>
          </a:p>
        </p:txBody>
      </p:sp>
      <mc:AlternateContent xmlns:mc="http://schemas.openxmlformats.org/markup-compatibility/2006" xmlns:a14="http://schemas.microsoft.com/office/drawing/2010/main">
        <mc:Choice Requires="a14">
          <p:sp>
            <p:nvSpPr>
              <p:cNvPr id="5" name="Rectangle 4"/>
              <p:cNvSpPr/>
              <p:nvPr/>
            </p:nvSpPr>
            <p:spPr>
              <a:xfrm>
                <a:off x="6474501" y="2832498"/>
                <a:ext cx="2980560"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l-NL" sz="2400" i="1" smtClean="0">
                          <a:latin typeface="Cambria Math" charset="0"/>
                        </a:rPr>
                        <m:t>𝐽</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nary>
                        <m:naryPr>
                          <m:chr m:val="∑"/>
                          <m:ctrlPr>
                            <a:rPr lang="is-IS" sz="2400" i="1">
                              <a:latin typeface="Cambria Math" charset="0"/>
                            </a:rPr>
                          </m:ctrlPr>
                        </m:naryPr>
                        <m:sub>
                          <m:r>
                            <m:rPr>
                              <m:brk m:alnAt="23"/>
                            </m:rPr>
                            <a:rPr lang="nl-NL" sz="2400" i="1">
                              <a:latin typeface="Cambria Math" charset="0"/>
                            </a:rPr>
                            <m:t>𝑖</m:t>
                          </m:r>
                          <m:r>
                            <a:rPr lang="nl-NL" sz="2400" i="1">
                              <a:latin typeface="Cambria Math" charset="0"/>
                            </a:rPr>
                            <m:t>=1</m:t>
                          </m:r>
                        </m:sub>
                        <m:sup>
                          <m:r>
                            <a:rPr lang="nl-NL" sz="2400" i="1">
                              <a:latin typeface="Cambria Math" charset="0"/>
                            </a:rPr>
                            <m:t>𝑛</m:t>
                          </m:r>
                        </m:sup>
                        <m:e>
                          <m:sSup>
                            <m:sSupPr>
                              <m:ctrlPr>
                                <a:rPr lang="nl-NL" sz="2400" i="1">
                                  <a:latin typeface="Cambria Math" charset="0"/>
                                </a:rPr>
                              </m:ctrlPr>
                            </m:sSupPr>
                            <m:e>
                              <m:d>
                                <m:dPr>
                                  <m:ctrlPr>
                                    <a:rPr lang="nl-NL" sz="2400" i="1">
                                      <a:latin typeface="Cambria Math" charset="0"/>
                                    </a:rPr>
                                  </m:ctrlPr>
                                </m:dPr>
                                <m:e>
                                  <m:sSub>
                                    <m:sSubPr>
                                      <m:ctrlPr>
                                        <a:rPr lang="nl-NL" sz="2400" i="1">
                                          <a:latin typeface="Cambria Math" charset="0"/>
                                        </a:rPr>
                                      </m:ctrlPr>
                                    </m:sSubPr>
                                    <m:e>
                                      <m:r>
                                        <a:rPr lang="nl-NL" sz="2400" i="1">
                                          <a:latin typeface="Cambria Math" charset="0"/>
                                        </a:rPr>
                                        <m:t>𝑦</m:t>
                                      </m:r>
                                    </m:e>
                                    <m:sub>
                                      <m:r>
                                        <a:rPr lang="nl-NL" sz="2400" i="1">
                                          <a:latin typeface="Cambria Math" charset="0"/>
                                        </a:rPr>
                                        <m:t>𝑖</m:t>
                                      </m:r>
                                    </m:sub>
                                  </m:sSub>
                                  <m:r>
                                    <a:rPr lang="en-US" sz="2400" b="0" i="1" smtClean="0">
                                      <a:latin typeface="Cambria Math" panose="02040503050406030204" pitchFamily="18" charset="0"/>
                                    </a:rPr>
                                    <m:t>−</m:t>
                                  </m:r>
                                  <m:sSub>
                                    <m:sSubPr>
                                      <m:ctrlPr>
                                        <a:rPr lang="en-US" sz="2400" b="0" i="1" dirty="0" smtClean="0">
                                          <a:latin typeface="Cambria Math" charset="0"/>
                                        </a:rPr>
                                      </m:ctrlPr>
                                    </m:sSubPr>
                                    <m:e>
                                      <m:acc>
                                        <m:accPr>
                                          <m:chr m:val="̂"/>
                                          <m:ctrlPr>
                                            <a:rPr lang="nl-NL" sz="2400" i="1" dirty="0">
                                              <a:latin typeface="Cambria Math" charset="0"/>
                                            </a:rPr>
                                          </m:ctrlPr>
                                        </m:accPr>
                                        <m:e>
                                          <m:r>
                                            <a:rPr lang="nl-NL" sz="2400" i="1" dirty="0" err="1">
                                              <a:latin typeface="Cambria Math" panose="02040503050406030204" pitchFamily="18" charset="0"/>
                                            </a:rPr>
                                            <m:t>𝑦</m:t>
                                          </m:r>
                                        </m:e>
                                      </m:acc>
                                    </m:e>
                                    <m:sub>
                                      <m:r>
                                        <a:rPr lang="en-US" sz="2400" b="0" i="1" dirty="0" smtClean="0">
                                          <a:latin typeface="Cambria Math" panose="02040503050406030204" pitchFamily="18" charset="0"/>
                                        </a:rPr>
                                        <m:t>𝑖</m:t>
                                      </m:r>
                                    </m:sub>
                                  </m:sSub>
                                </m:e>
                              </m:d>
                            </m:e>
                            <m:sup>
                              <m:r>
                                <a:rPr lang="nl-NL" sz="2400" i="1">
                                  <a:latin typeface="Cambria Math" charset="0"/>
                                </a:rPr>
                                <m:t>2</m:t>
                              </m:r>
                            </m:sup>
                          </m:sSup>
                        </m:e>
                      </m:nary>
                    </m:oMath>
                  </m:oMathPara>
                </a14:m>
                <a:endParaRPr lang="nl-NL" sz="2400" dirty="0">
                  <a:latin typeface="Segoe UI Light" panose="020B0502040204020203" pitchFamily="34" charset="0"/>
                  <a:cs typeface="Segoe UI Light" panose="020B0502040204020203"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474501" y="2832498"/>
                <a:ext cx="2980560" cy="1100558"/>
              </a:xfrm>
              <a:prstGeom prst="rect">
                <a:avLst/>
              </a:prstGeom>
              <a:blipFill>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001558" y="4038741"/>
                <a:ext cx="1258871" cy="55399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nl-NL" sz="240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sSup>
                        <m:sSupPr>
                          <m:ctrlPr>
                            <a:rPr lang="en-US" sz="2400" b="0" i="1" smtClean="0">
                              <a:latin typeface="Cambria Math" charset="0"/>
                            </a:rPr>
                          </m:ctrlPr>
                        </m:sSupPr>
                        <m:e>
                          <m:r>
                            <a:rPr lang="en-US" sz="2400" b="1" i="1" smtClean="0">
                              <a:latin typeface="Cambria Math" charset="0"/>
                            </a:rPr>
                            <m:t>𝑿</m:t>
                          </m:r>
                        </m:e>
                        <m:sup>
                          <m:r>
                            <a:rPr lang="en-US" sz="2400" b="0" i="1" smtClean="0">
                              <a:latin typeface="Cambria Math" charset="0"/>
                            </a:rPr>
                            <m:t>𝑇</m:t>
                          </m:r>
                        </m:sup>
                      </m:sSup>
                      <m:r>
                        <a:rPr lang="en-US" sz="2400" b="1" i="1" smtClean="0">
                          <a:latin typeface="Cambria Math" charset="0"/>
                        </a:rPr>
                        <m:t>𝒘</m:t>
                      </m:r>
                    </m:oMath>
                  </m:oMathPara>
                </a14:m>
                <a:endParaRPr lang="nl-NL" sz="2400" dirty="0" err="1"/>
              </a:p>
            </p:txBody>
          </p:sp>
        </mc:Choice>
        <mc:Fallback xmlns="">
          <p:sp>
            <p:nvSpPr>
              <p:cNvPr id="6" name="TextBox 5"/>
              <p:cNvSpPr txBox="1">
                <a:spLocks noRot="1" noChangeAspect="1" noMove="1" noResize="1" noEditPoints="1" noAdjustHandles="1" noChangeArrowheads="1" noChangeShapeType="1" noTextEdit="1"/>
              </p:cNvSpPr>
              <p:nvPr/>
            </p:nvSpPr>
            <p:spPr>
              <a:xfrm>
                <a:off x="7001558" y="4038741"/>
                <a:ext cx="1258871" cy="55399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19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a:cxnSpLocks/>
            <a:stCxn id="88" idx="3"/>
          </p:cNvCxnSpPr>
          <p:nvPr/>
        </p:nvCxnSpPr>
        <p:spPr>
          <a:xfrm flipV="1">
            <a:off x="2805502" y="5582894"/>
            <a:ext cx="599374" cy="70152"/>
          </a:xfrm>
          <a:prstGeom prst="line">
            <a:avLst/>
          </a:prstGeom>
          <a:ln w="19050"/>
        </p:spPr>
        <p:style>
          <a:lnRef idx="1">
            <a:schemeClr val="dk1"/>
          </a:lnRef>
          <a:fillRef idx="0">
            <a:schemeClr val="dk1"/>
          </a:fillRef>
          <a:effectRef idx="0">
            <a:schemeClr val="dk1"/>
          </a:effectRef>
          <a:fontRef idx="minor">
            <a:schemeClr val="tx1"/>
          </a:fontRef>
        </p:style>
      </p:cxnSp>
      <p:grpSp>
        <p:nvGrpSpPr>
          <p:cNvPr id="59" name="Group 58"/>
          <p:cNvGrpSpPr/>
          <p:nvPr/>
        </p:nvGrpSpPr>
        <p:grpSpPr>
          <a:xfrm>
            <a:off x="1296834" y="-1676155"/>
            <a:ext cx="5284687" cy="7202411"/>
            <a:chOff x="1741030" y="274518"/>
            <a:chExt cx="4240556" cy="5187407"/>
          </a:xfrm>
        </p:grpSpPr>
        <p:sp>
          <p:nvSpPr>
            <p:cNvPr id="54" name="Oval 53"/>
            <p:cNvSpPr/>
            <p:nvPr/>
          </p:nvSpPr>
          <p:spPr>
            <a:xfrm>
              <a:off x="1947254" y="424261"/>
              <a:ext cx="3217498" cy="503766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Rectangle 56"/>
            <p:cNvSpPr/>
            <p:nvPr/>
          </p:nvSpPr>
          <p:spPr>
            <a:xfrm>
              <a:off x="1741030" y="274518"/>
              <a:ext cx="4240556" cy="292089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2" name="Title 1"/>
          <p:cNvSpPr>
            <a:spLocks noGrp="1"/>
          </p:cNvSpPr>
          <p:nvPr>
            <p:ph type="title"/>
          </p:nvPr>
        </p:nvSpPr>
        <p:spPr/>
        <p:txBody>
          <a:bodyPr/>
          <a:lstStyle/>
          <a:p>
            <a:r>
              <a:rPr lang="nl-NL" dirty="0" err="1"/>
              <a:t>Gradient</a:t>
            </a:r>
            <a:r>
              <a:rPr lang="nl-NL" dirty="0"/>
              <a:t> </a:t>
            </a:r>
            <a:r>
              <a:rPr lang="nl-NL" dirty="0" err="1"/>
              <a:t>descent</a:t>
            </a:r>
            <a:endParaRPr lang="nl-NL" dirty="0"/>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719666" y="1556793"/>
                <a:ext cx="8144041" cy="553998"/>
              </a:xfrm>
            </p:spPr>
            <p:txBody>
              <a:bodyPr/>
              <a:lstStyle/>
              <a:p>
                <a:pPr marL="0" indent="0">
                  <a:buNone/>
                </a:pPr>
                <a:r>
                  <a:rPr lang="nl-NL" dirty="0"/>
                  <a:t>Doel: vindt de gewichten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 </m:t>
                    </m:r>
                  </m:oMath>
                </a14:m>
                <a:r>
                  <a:rPr lang="en-US" dirty="0"/>
                  <a:t>waarbij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oMath>
                </a14:m>
                <a:r>
                  <a:rPr lang="nl-NL" dirty="0"/>
                  <a:t> minimaal</a:t>
                </a: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719666" y="1556793"/>
                <a:ext cx="8144041" cy="553998"/>
              </a:xfrm>
              <a:blipFill>
                <a:blip r:embed="rId3"/>
                <a:stretch>
                  <a:fillRect l="-1497" t="-18681" b="-16484"/>
                </a:stretch>
              </a:blipFill>
            </p:spPr>
            <p:txBody>
              <a:bodyPr/>
              <a:lstStyle/>
              <a:p>
                <a:r>
                  <a:rPr lang="nl-NL">
                    <a:noFill/>
                  </a:rPr>
                  <a:t> </a:t>
                </a:r>
              </a:p>
            </p:txBody>
          </p:sp>
        </mc:Fallback>
      </mc:AlternateContent>
      <p:cxnSp>
        <p:nvCxnSpPr>
          <p:cNvPr id="22" name="Straight Connector 21"/>
          <p:cNvCxnSpPr>
            <a:cxnSpLocks/>
          </p:cNvCxnSpPr>
          <p:nvPr/>
        </p:nvCxnSpPr>
        <p:spPr>
          <a:xfrm>
            <a:off x="1160473" y="2163925"/>
            <a:ext cx="0" cy="4112375"/>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a:cxnSpLocks/>
          </p:cNvCxnSpPr>
          <p:nvPr/>
        </p:nvCxnSpPr>
        <p:spPr>
          <a:xfrm>
            <a:off x="881072" y="6022300"/>
            <a:ext cx="5318914"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493833" y="5953134"/>
                <a:ext cx="381515"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𝒘</m:t>
                      </m:r>
                    </m:oMath>
                  </m:oMathPara>
                </a14:m>
                <a:endParaRPr lang="nl-NL" sz="2800" b="1" dirty="0" err="1"/>
              </a:p>
            </p:txBody>
          </p:sp>
        </mc:Choice>
        <mc:Fallback xmlns="">
          <p:sp>
            <p:nvSpPr>
              <p:cNvPr id="61" name="TextBox 60"/>
              <p:cNvSpPr txBox="1">
                <a:spLocks noRot="1" noChangeAspect="1" noMove="1" noResize="1" noEditPoints="1" noAdjustHandles="1" noChangeArrowheads="1" noChangeShapeType="1" noTextEdit="1"/>
              </p:cNvSpPr>
              <p:nvPr/>
            </p:nvSpPr>
            <p:spPr>
              <a:xfrm>
                <a:off x="3493833" y="5953134"/>
                <a:ext cx="381515" cy="646331"/>
              </a:xfrm>
              <a:prstGeom prst="rect">
                <a:avLst/>
              </a:prstGeom>
              <a:blipFill>
                <a:blip r:embed="rId4"/>
                <a:stretch>
                  <a:fillRect/>
                </a:stretch>
              </a:blipFill>
            </p:spPr>
            <p:txBody>
              <a:bodyPr/>
              <a:lstStyle/>
              <a:p>
                <a:r>
                  <a:rPr lang="nl-NL">
                    <a:noFill/>
                  </a:rPr>
                  <a:t> </a:t>
                </a:r>
              </a:p>
            </p:txBody>
          </p:sp>
        </mc:Fallback>
      </mc:AlternateContent>
      <p:sp>
        <p:nvSpPr>
          <p:cNvPr id="62" name="TextBox 61"/>
          <p:cNvSpPr txBox="1"/>
          <p:nvPr/>
        </p:nvSpPr>
        <p:spPr>
          <a:xfrm>
            <a:off x="5680906" y="3331048"/>
            <a:ext cx="65" cy="646331"/>
          </a:xfrm>
          <a:prstGeom prst="rect">
            <a:avLst/>
          </a:prstGeom>
          <a:noFill/>
        </p:spPr>
        <p:txBody>
          <a:bodyPr wrap="none" lIns="0" tIns="0" rIns="0" bIns="0" rtlCol="0">
            <a:spAutoFit/>
          </a:bodyPr>
          <a:lstStyle/>
          <a:p>
            <a:pPr>
              <a:lnSpc>
                <a:spcPct val="150000"/>
              </a:lnSpc>
            </a:pPr>
            <a:endParaRPr lang="nl-NL" sz="2800" dirty="0" err="1"/>
          </a:p>
        </p:txBody>
      </p:sp>
      <mc:AlternateContent xmlns:mc="http://schemas.openxmlformats.org/markup-compatibility/2006" xmlns:a14="http://schemas.microsoft.com/office/drawing/2010/main">
        <mc:Choice Requires="a14">
          <p:sp>
            <p:nvSpPr>
              <p:cNvPr id="63" name="TextBox 62"/>
              <p:cNvSpPr txBox="1"/>
              <p:nvPr/>
            </p:nvSpPr>
            <p:spPr>
              <a:xfrm rot="16200000">
                <a:off x="350278" y="3967990"/>
                <a:ext cx="824520"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𝐽</m:t>
                      </m:r>
                      <m:r>
                        <a:rPr lang="en-US" sz="2800" b="0" i="1" smtClean="0">
                          <a:latin typeface="Cambria Math" panose="02040503050406030204" pitchFamily="18" charset="0"/>
                        </a:rPr>
                        <m:t>(</m:t>
                      </m:r>
                      <m:r>
                        <a:rPr lang="en-US" sz="2800" b="1" i="1" smtClean="0">
                          <a:latin typeface="Cambria Math" panose="02040503050406030204" pitchFamily="18" charset="0"/>
                        </a:rPr>
                        <m:t>𝒘</m:t>
                      </m:r>
                      <m:r>
                        <a:rPr lang="en-US" sz="2800" b="0" i="1" smtClean="0">
                          <a:latin typeface="Cambria Math" panose="02040503050406030204" pitchFamily="18" charset="0"/>
                        </a:rPr>
                        <m:t>)</m:t>
                      </m:r>
                    </m:oMath>
                  </m:oMathPara>
                </a14:m>
                <a:endParaRPr lang="nl-NL" sz="2800" dirty="0" err="1"/>
              </a:p>
            </p:txBody>
          </p:sp>
        </mc:Choice>
        <mc:Fallback xmlns="">
          <p:sp>
            <p:nvSpPr>
              <p:cNvPr id="63" name="TextBox 62"/>
              <p:cNvSpPr txBox="1">
                <a:spLocks noRot="1" noChangeAspect="1" noMove="1" noResize="1" noEditPoints="1" noAdjustHandles="1" noChangeArrowheads="1" noChangeShapeType="1" noTextEdit="1"/>
              </p:cNvSpPr>
              <p:nvPr/>
            </p:nvSpPr>
            <p:spPr>
              <a:xfrm rot="16200000">
                <a:off x="350278" y="3967990"/>
                <a:ext cx="824520" cy="646331"/>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732752" y="2520382"/>
                <a:ext cx="4768470" cy="3416320"/>
              </a:xfrm>
              <a:prstGeom prst="rect">
                <a:avLst/>
              </a:prstGeom>
              <a:noFill/>
            </p:spPr>
            <p:txBody>
              <a:bodyPr wrap="square" rtlCol="0">
                <a:spAutoFit/>
              </a:bodyPr>
              <a:lstStyle/>
              <a:p>
                <a:pPr marL="514350" indent="-514350">
                  <a:lnSpc>
                    <a:spcPct val="150000"/>
                  </a:lnSpc>
                  <a:buFont typeface="+mj-lt"/>
                  <a:buAutoNum type="arabicPeriod"/>
                </a:pPr>
                <a:r>
                  <a:rPr lang="en-US" sz="2400" dirty="0"/>
                  <a:t>Initialiseer </a:t>
                </a:r>
                <a14:m>
                  <m:oMath xmlns:m="http://schemas.openxmlformats.org/officeDocument/2006/math">
                    <m:r>
                      <a:rPr lang="en-US" sz="2400" b="1" i="1" smtClean="0">
                        <a:latin typeface="Cambria Math" panose="02040503050406030204" pitchFamily="18" charset="0"/>
                      </a:rPr>
                      <m:t>𝒘</m:t>
                    </m:r>
                  </m:oMath>
                </a14:m>
                <a:r>
                  <a:rPr lang="nl-NL" sz="2400" dirty="0"/>
                  <a:t> random</a:t>
                </a:r>
                <a:br>
                  <a:rPr lang="nl-NL" sz="2400" dirty="0"/>
                </a:br>
                <a:r>
                  <a:rPr lang="nl-NL" sz="2400" dirty="0"/>
                  <a:t>en bepaal </a:t>
                </a:r>
                <a14:m>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charset="0"/>
                          </a:rPr>
                        </m:ctrlPr>
                      </m:dPr>
                      <m:e>
                        <m:r>
                          <a:rPr lang="en-US" sz="2400" b="1" i="1" smtClean="0">
                            <a:latin typeface="Cambria Math" panose="02040503050406030204" pitchFamily="18" charset="0"/>
                          </a:rPr>
                          <m:t>𝒘</m:t>
                        </m:r>
                      </m:e>
                    </m:d>
                  </m:oMath>
                </a14:m>
                <a:endParaRPr lang="nl-NL" sz="2400" dirty="0"/>
              </a:p>
              <a:p>
                <a:pPr marL="514350" indent="-514350">
                  <a:lnSpc>
                    <a:spcPct val="150000"/>
                  </a:lnSpc>
                  <a:buFont typeface="+mj-lt"/>
                  <a:buAutoNum type="arabicPeriod"/>
                </a:pPr>
                <a:r>
                  <a:rPr lang="en-US" sz="2400" dirty="0"/>
                  <a:t>U</a:t>
                </a:r>
                <a:r>
                  <a:rPr lang="nl-NL" sz="2400" dirty="0" err="1"/>
                  <a:t>pdate</a:t>
                </a:r>
                <a:r>
                  <a:rPr lang="nl-NL" sz="2400" dirty="0"/>
                  <a:t> </a:t>
                </a:r>
                <a14:m>
                  <m:oMath xmlns:m="http://schemas.openxmlformats.org/officeDocument/2006/math">
                    <m:r>
                      <a:rPr lang="en-US" sz="2400" b="1" i="1" smtClean="0">
                        <a:latin typeface="Cambria Math" panose="02040503050406030204" pitchFamily="18" charset="0"/>
                      </a:rPr>
                      <m:t>𝒘</m:t>
                    </m:r>
                    <m:r>
                      <a:rPr lang="en-US" sz="2400" b="0" i="1" smtClean="0">
                        <a:latin typeface="Cambria Math" panose="02040503050406030204" pitchFamily="18" charset="0"/>
                      </a:rPr>
                      <m:t>=</m:t>
                    </m:r>
                    <m:r>
                      <a:rPr lang="en-US" sz="2400" b="1" i="1" smtClean="0">
                        <a:latin typeface="Cambria Math" panose="02040503050406030204" pitchFamily="18" charset="0"/>
                      </a:rPr>
                      <m:t>𝒘</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𝐽</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0" i="1" smtClean="0">
                        <a:latin typeface="Cambria Math" panose="02040503050406030204" pitchFamily="18" charset="0"/>
                        <a:ea typeface="Cambria Math" panose="02040503050406030204" pitchFamily="18" charset="0"/>
                      </a:rPr>
                      <m:t>)</m:t>
                    </m:r>
                  </m:oMath>
                </a14:m>
                <a:r>
                  <a:rPr lang="nl-NL" sz="2400" dirty="0"/>
                  <a:t> </a:t>
                </a:r>
                <a:br>
                  <a:rPr lang="nl-NL" sz="2400" dirty="0"/>
                </a:br>
                <a:r>
                  <a:rPr lang="nl-NL" sz="2400" dirty="0"/>
                  <a:t>en bepaal </a:t>
                </a:r>
                <a14:m>
                  <m:oMath xmlns:m="http://schemas.openxmlformats.org/officeDocument/2006/math">
                    <m:r>
                      <a:rPr lang="en-US" sz="2400" b="0" i="1" smtClean="0">
                        <a:latin typeface="Cambria Math" panose="02040503050406030204" pitchFamily="18" charset="0"/>
                      </a:rPr>
                      <m:t>𝐽</m:t>
                    </m:r>
                    <m:r>
                      <a:rPr lang="en-US" sz="2400" b="0" i="1" smtClean="0">
                        <a:latin typeface="Cambria Math" panose="02040503050406030204" pitchFamily="18" charset="0"/>
                      </a:rPr>
                      <m:t>(</m:t>
                    </m:r>
                    <m:r>
                      <a:rPr lang="en-US" sz="2400" b="1" i="1" smtClean="0">
                        <a:latin typeface="Cambria Math" panose="02040503050406030204" pitchFamily="18" charset="0"/>
                      </a:rPr>
                      <m:t>𝒘</m:t>
                    </m:r>
                    <m:r>
                      <a:rPr lang="en-US" sz="2400" b="0" i="1" smtClean="0">
                        <a:latin typeface="Cambria Math" panose="02040503050406030204" pitchFamily="18" charset="0"/>
                      </a:rPr>
                      <m:t>)</m:t>
                    </m:r>
                  </m:oMath>
                </a14:m>
                <a:endParaRPr lang="nl-NL" sz="2400" dirty="0"/>
              </a:p>
              <a:p>
                <a:pPr marL="514350" indent="-514350">
                  <a:lnSpc>
                    <a:spcPct val="150000"/>
                  </a:lnSpc>
                  <a:buFont typeface="+mj-lt"/>
                  <a:buAutoNum type="arabicPeriod"/>
                </a:pPr>
                <a:r>
                  <a:rPr lang="en-US" sz="2400" dirty="0" err="1"/>
                  <a:t>Herhaal</a:t>
                </a:r>
                <a:r>
                  <a:rPr lang="en-US" sz="2400" dirty="0"/>
                  <a:t> 2. tot max </a:t>
                </a:r>
                <a:r>
                  <a:rPr lang="en-US" sz="2400" dirty="0" err="1"/>
                  <a:t>iteraties</a:t>
                </a:r>
                <a:r>
                  <a:rPr lang="en-US" sz="2400" dirty="0"/>
                  <a:t> </a:t>
                </a:r>
                <a:br>
                  <a:rPr lang="en-US" sz="2400" dirty="0"/>
                </a:br>
                <a:r>
                  <a:rPr lang="en-US" sz="2400" dirty="0"/>
                  <a:t>of tot </a:t>
                </a:r>
                <a:r>
                  <a:rPr lang="en-US" sz="2400" dirty="0" err="1"/>
                  <a:t>convergentie</a:t>
                </a:r>
                <a:endParaRPr lang="nl-NL" sz="2400" dirty="0" err="1"/>
              </a:p>
            </p:txBody>
          </p:sp>
        </mc:Choice>
        <mc:Fallback xmlns="">
          <p:sp>
            <p:nvSpPr>
              <p:cNvPr id="68" name="TextBox 67"/>
              <p:cNvSpPr txBox="1">
                <a:spLocks noRot="1" noChangeAspect="1" noMove="1" noResize="1" noEditPoints="1" noAdjustHandles="1" noChangeArrowheads="1" noChangeShapeType="1" noTextEdit="1"/>
              </p:cNvSpPr>
              <p:nvPr/>
            </p:nvSpPr>
            <p:spPr>
              <a:xfrm>
                <a:off x="6732752" y="2520382"/>
                <a:ext cx="4768470" cy="3416320"/>
              </a:xfrm>
              <a:prstGeom prst="rect">
                <a:avLst/>
              </a:prstGeom>
              <a:blipFill>
                <a:blip r:embed="rId6"/>
                <a:stretch>
                  <a:fillRect l="-2427" b="-1248"/>
                </a:stretch>
              </a:blipFill>
            </p:spPr>
            <p:txBody>
              <a:bodyPr/>
              <a:lstStyle/>
              <a:p>
                <a:r>
                  <a:rPr lang="nl-NL">
                    <a:noFill/>
                  </a:rPr>
                  <a:t> </a:t>
                </a:r>
              </a:p>
            </p:txBody>
          </p:sp>
        </mc:Fallback>
      </mc:AlternateContent>
      <p:sp>
        <p:nvSpPr>
          <p:cNvPr id="77" name="Oval 76"/>
          <p:cNvSpPr/>
          <p:nvPr/>
        </p:nvSpPr>
        <p:spPr>
          <a:xfrm>
            <a:off x="4300799" y="5077973"/>
            <a:ext cx="215154" cy="2151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Oval 77"/>
          <p:cNvSpPr/>
          <p:nvPr/>
        </p:nvSpPr>
        <p:spPr>
          <a:xfrm>
            <a:off x="3494913" y="5410292"/>
            <a:ext cx="215154" cy="2151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0" name="Straight Arrow Connector 79"/>
          <p:cNvCxnSpPr>
            <a:cxnSpLocks/>
          </p:cNvCxnSpPr>
          <p:nvPr/>
        </p:nvCxnSpPr>
        <p:spPr>
          <a:xfrm flipH="1">
            <a:off x="4833620" y="3876780"/>
            <a:ext cx="291644" cy="5961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1296834" y="5445136"/>
            <a:ext cx="1508668" cy="415819"/>
          </a:xfrm>
          <a:prstGeom prst="rect">
            <a:avLst/>
          </a:prstGeom>
          <a:noFill/>
        </p:spPr>
        <p:txBody>
          <a:bodyPr wrap="square" rtlCol="0">
            <a:spAutoFit/>
          </a:bodyPr>
          <a:lstStyle/>
          <a:p>
            <a:pPr>
              <a:lnSpc>
                <a:spcPct val="150000"/>
              </a:lnSpc>
            </a:pPr>
            <a:r>
              <a:rPr lang="en-US" sz="1600" b="1" dirty="0"/>
              <a:t>Cost minimum</a:t>
            </a:r>
            <a:endParaRPr lang="nl-NL" sz="1600" b="1" dirty="0" err="1"/>
          </a:p>
        </p:txBody>
      </p:sp>
      <p:sp>
        <p:nvSpPr>
          <p:cNvPr id="92" name="Oval 91"/>
          <p:cNvSpPr/>
          <p:nvPr/>
        </p:nvSpPr>
        <p:spPr>
          <a:xfrm>
            <a:off x="3871468" y="5345212"/>
            <a:ext cx="215154" cy="2151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0" name="Straight Arrow Connector 99"/>
          <p:cNvCxnSpPr>
            <a:cxnSpLocks/>
          </p:cNvCxnSpPr>
          <p:nvPr/>
        </p:nvCxnSpPr>
        <p:spPr>
          <a:xfrm flipH="1">
            <a:off x="4439920" y="4700756"/>
            <a:ext cx="249417" cy="2776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p:cNvCxnSpPr>
            <a:cxnSpLocks/>
          </p:cNvCxnSpPr>
          <p:nvPr/>
        </p:nvCxnSpPr>
        <p:spPr>
          <a:xfrm flipH="1">
            <a:off x="3973830" y="5153660"/>
            <a:ext cx="252730" cy="13375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p:cNvCxnSpPr>
            <a:cxnSpLocks/>
          </p:cNvCxnSpPr>
          <p:nvPr/>
        </p:nvCxnSpPr>
        <p:spPr>
          <a:xfrm flipH="1">
            <a:off x="3627120" y="5315629"/>
            <a:ext cx="225426" cy="4377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Oval 66"/>
          <p:cNvSpPr/>
          <p:nvPr/>
        </p:nvSpPr>
        <p:spPr>
          <a:xfrm>
            <a:off x="5202138" y="3668101"/>
            <a:ext cx="215154" cy="2151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6" name="Oval 75"/>
          <p:cNvSpPr/>
          <p:nvPr/>
        </p:nvSpPr>
        <p:spPr>
          <a:xfrm>
            <a:off x="4765330" y="4551676"/>
            <a:ext cx="215154" cy="2151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a:extLst>
              <a:ext uri="{FF2B5EF4-FFF2-40B4-BE49-F238E27FC236}">
                <a16:creationId xmlns:a16="http://schemas.microsoft.com/office/drawing/2014/main" xmlns="" id="{DBE50E8D-9749-423D-A757-464A9011AC23}"/>
              </a:ext>
            </a:extLst>
          </p:cNvPr>
          <p:cNvGrpSpPr/>
          <p:nvPr/>
        </p:nvGrpSpPr>
        <p:grpSpPr>
          <a:xfrm>
            <a:off x="4948210" y="2657799"/>
            <a:ext cx="2377366" cy="2206714"/>
            <a:chOff x="4948210" y="2657799"/>
            <a:chExt cx="2377366" cy="2206714"/>
          </a:xfrm>
        </p:grpSpPr>
        <p:cxnSp>
          <p:nvCxnSpPr>
            <p:cNvPr id="114" name="Straight Connector 113"/>
            <p:cNvCxnSpPr>
              <a:cxnSpLocks/>
            </p:cNvCxnSpPr>
            <p:nvPr/>
          </p:nvCxnSpPr>
          <p:spPr>
            <a:xfrm flipH="1">
              <a:off x="4948210" y="2657799"/>
              <a:ext cx="732697" cy="2206714"/>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535053" y="2987866"/>
              <a:ext cx="1790523" cy="415819"/>
            </a:xfrm>
            <a:prstGeom prst="rect">
              <a:avLst/>
            </a:prstGeom>
            <a:noFill/>
          </p:spPr>
          <p:txBody>
            <a:bodyPr wrap="square" rtlCol="0">
              <a:spAutoFit/>
            </a:bodyPr>
            <a:lstStyle/>
            <a:p>
              <a:pPr>
                <a:lnSpc>
                  <a:spcPct val="150000"/>
                </a:lnSpc>
              </a:pPr>
              <a:r>
                <a:rPr lang="en-US" sz="1600" b="1" dirty="0">
                  <a:solidFill>
                    <a:srgbClr val="C00000"/>
                  </a:solidFill>
                </a:rPr>
                <a:t>gradient</a:t>
              </a:r>
              <a:endParaRPr lang="nl-NL" sz="2800" b="1" dirty="0" err="1">
                <a:solidFill>
                  <a:srgbClr val="C00000"/>
                </a:solidFill>
              </a:endParaRPr>
            </a:p>
          </p:txBody>
        </p:sp>
        <mc:AlternateContent xmlns:mc="http://schemas.openxmlformats.org/markup-compatibility/2006" xmlns:a14="http://schemas.microsoft.com/office/drawing/2010/main">
          <mc:Choice Requires="a14">
            <p:sp>
              <p:nvSpPr>
                <p:cNvPr id="124" name="Rectangle 123"/>
                <p:cNvSpPr/>
                <p:nvPr/>
              </p:nvSpPr>
              <p:spPr>
                <a:xfrm>
                  <a:off x="5564684" y="3357153"/>
                  <a:ext cx="8511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0"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𝐽</m:t>
                        </m:r>
                        <m:r>
                          <a:rPr lang="en-US" b="0"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𝒘</m:t>
                        </m:r>
                        <m:r>
                          <a:rPr lang="en-US" b="0" i="1" smtClean="0">
                            <a:solidFill>
                              <a:srgbClr val="C00000"/>
                            </a:solidFill>
                            <a:latin typeface="Cambria Math" panose="02040503050406030204" pitchFamily="18" charset="0"/>
                            <a:ea typeface="Cambria Math" panose="02040503050406030204" pitchFamily="18" charset="0"/>
                          </a:rPr>
                          <m:t>)</m:t>
                        </m:r>
                      </m:oMath>
                    </m:oMathPara>
                  </a14:m>
                  <a:endParaRPr lang="nl-NL" dirty="0"/>
                </a:p>
              </p:txBody>
            </p:sp>
          </mc:Choice>
          <mc:Fallback xmlns="">
            <p:sp>
              <p:nvSpPr>
                <p:cNvPr id="124" name="Rectangle 123"/>
                <p:cNvSpPr>
                  <a:spLocks noRot="1" noChangeAspect="1" noMove="1" noResize="1" noEditPoints="1" noAdjustHandles="1" noChangeArrowheads="1" noChangeShapeType="1" noTextEdit="1"/>
                </p:cNvSpPr>
                <p:nvPr/>
              </p:nvSpPr>
              <p:spPr>
                <a:xfrm>
                  <a:off x="5564684" y="3357153"/>
                  <a:ext cx="851194" cy="369332"/>
                </a:xfrm>
                <a:prstGeom prst="rect">
                  <a:avLst/>
                </a:prstGeom>
                <a:blipFill>
                  <a:blip r:embed="rId7"/>
                  <a:stretch>
                    <a:fillRect b="-16667"/>
                  </a:stretch>
                </a:blipFill>
              </p:spPr>
              <p:txBody>
                <a:bodyPr/>
                <a:lstStyle/>
                <a:p>
                  <a:r>
                    <a:rPr lang="nl-NL">
                      <a:noFill/>
                    </a:rPr>
                    <a:t> </a:t>
                  </a:r>
                </a:p>
              </p:txBody>
            </p:sp>
          </mc:Fallback>
        </mc:AlternateContent>
      </p:grpSp>
      <mc:AlternateContent xmlns:mc="http://schemas.openxmlformats.org/markup-compatibility/2006" xmlns:a14="http://schemas.microsoft.com/office/drawing/2010/main">
        <mc:Choice Requires="a14">
          <p:sp>
            <p:nvSpPr>
              <p:cNvPr id="125" name="TextBox 124"/>
              <p:cNvSpPr txBox="1"/>
              <p:nvPr/>
            </p:nvSpPr>
            <p:spPr>
              <a:xfrm>
                <a:off x="3225810" y="3419982"/>
                <a:ext cx="1865093" cy="830997"/>
              </a:xfrm>
              <a:prstGeom prst="rect">
                <a:avLst/>
              </a:prstGeom>
              <a:noFill/>
            </p:spPr>
            <p:txBody>
              <a:bodyPr wrap="square" rtlCol="0">
                <a:spAutoFit/>
              </a:bodyPr>
              <a:lstStyle/>
              <a:p>
                <a:pPr>
                  <a:lnSpc>
                    <a:spcPct val="150000"/>
                  </a:lnSpc>
                </a:pPr>
                <a:r>
                  <a:rPr lang="en-US" sz="1600" b="1" dirty="0"/>
                  <a:t>step size door</a:t>
                </a:r>
              </a:p>
              <a:p>
                <a:pPr>
                  <a:lnSpc>
                    <a:spcPct val="150000"/>
                  </a:lnSpc>
                </a:pPr>
                <a:r>
                  <a:rPr lang="en-US" sz="1600" b="1" dirty="0"/>
                  <a:t>learning rate </a:t>
                </a:r>
                <a14:m>
                  <m:oMath xmlns:m="http://schemas.openxmlformats.org/officeDocument/2006/math">
                    <m:r>
                      <a:rPr lang="en-US" sz="1600" b="0" i="1" smtClean="0">
                        <a:latin typeface="Cambria Math" panose="02040503050406030204" pitchFamily="18" charset="0"/>
                        <a:ea typeface="Cambria Math" panose="02040503050406030204" pitchFamily="18" charset="0"/>
                      </a:rPr>
                      <m:t>𝜂</m:t>
                    </m:r>
                  </m:oMath>
                </a14:m>
                <a:endParaRPr lang="en-US" sz="1600" dirty="0"/>
              </a:p>
            </p:txBody>
          </p:sp>
        </mc:Choice>
        <mc:Fallback xmlns="">
          <p:sp>
            <p:nvSpPr>
              <p:cNvPr id="125" name="TextBox 124"/>
              <p:cNvSpPr txBox="1">
                <a:spLocks noRot="1" noChangeAspect="1" noMove="1" noResize="1" noEditPoints="1" noAdjustHandles="1" noChangeArrowheads="1" noChangeShapeType="1" noTextEdit="1"/>
              </p:cNvSpPr>
              <p:nvPr/>
            </p:nvSpPr>
            <p:spPr>
              <a:xfrm>
                <a:off x="3225810" y="3419982"/>
                <a:ext cx="1865093" cy="830997"/>
              </a:xfrm>
              <a:prstGeom prst="rect">
                <a:avLst/>
              </a:prstGeom>
              <a:blipFill>
                <a:blip r:embed="rId8"/>
                <a:stretch>
                  <a:fillRect l="-1634" b="-2941"/>
                </a:stretch>
              </a:blipFill>
            </p:spPr>
            <p:txBody>
              <a:bodyPr/>
              <a:lstStyle/>
              <a:p>
                <a:r>
                  <a:rPr lang="nl-NL">
                    <a:noFill/>
                  </a:rPr>
                  <a:t> </a:t>
                </a:r>
              </a:p>
            </p:txBody>
          </p:sp>
        </mc:Fallback>
      </mc:AlternateContent>
    </p:spTree>
    <p:extLst>
      <p:ext uri="{BB962C8B-B14F-4D97-AF65-F5344CB8AC3E}">
        <p14:creationId xmlns:p14="http://schemas.microsoft.com/office/powerpoint/2010/main" val="160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77" grpId="0" animBg="1"/>
      <p:bldP spid="78" grpId="0" animBg="1"/>
      <p:bldP spid="88" grpId="0"/>
      <p:bldP spid="92" grpId="0" animBg="1"/>
      <p:bldP spid="67" grpId="0" animBg="1"/>
      <p:bldP spid="76" grpId="0" animBg="1"/>
      <p:bldP spid="1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Equation </a:t>
            </a:r>
            <a:r>
              <a:rPr lang="en-US" dirty="0" smtClean="0"/>
              <a:t>(ORDINARY LEAST squares</a:t>
            </a:r>
            <a:r>
              <a:rPr lang="en-US" dirty="0"/>
              <a:t>)</a:t>
            </a:r>
          </a:p>
        </p:txBody>
      </p:sp>
      <mc:AlternateContent xmlns:mc="http://schemas.openxmlformats.org/markup-compatibility/2006" xmlns:a14="http://schemas.microsoft.com/office/drawing/2010/main">
        <mc:Choice Requires="a14">
          <p:sp>
            <p:nvSpPr>
              <p:cNvPr id="4" name="Subtitle 3"/>
              <p:cNvSpPr>
                <a:spLocks noGrp="1"/>
              </p:cNvSpPr>
              <p:nvPr>
                <p:ph type="subTitle" idx="1"/>
              </p:nvPr>
            </p:nvSpPr>
            <p:spPr>
              <a:xfrm>
                <a:off x="719667" y="1225487"/>
                <a:ext cx="10519719" cy="3964162"/>
              </a:xfrm>
              <a:prstGeom prst="rect">
                <a:avLst/>
              </a:prstGeom>
            </p:spPr>
            <p:txBody>
              <a:bodyPr wrap="square">
                <a:spAutoFit/>
              </a:bodyPr>
              <a:lstStyle/>
              <a:p>
                <a:r>
                  <a:rPr lang="nl-NL" dirty="0">
                    <a:latin typeface="+mj-lt"/>
                  </a:rPr>
                  <a:t>De coëfficiënten kunnen ook analytisch worden gevonden, door de </a:t>
                </a:r>
                <a:r>
                  <a:rPr lang="nl-NL" dirty="0" err="1">
                    <a:latin typeface="+mj-lt"/>
                  </a:rPr>
                  <a:t>cost</a:t>
                </a:r>
                <a:r>
                  <a:rPr lang="nl-NL" dirty="0">
                    <a:latin typeface="+mj-lt"/>
                  </a:rPr>
                  <a:t> </a:t>
                </a:r>
                <a:r>
                  <a:rPr lang="nl-NL" dirty="0" err="1">
                    <a:latin typeface="+mj-lt"/>
                  </a:rPr>
                  <a:t>function</a:t>
                </a:r>
                <a:r>
                  <a:rPr lang="nl-NL" dirty="0">
                    <a:latin typeface="+mj-lt"/>
                  </a:rPr>
                  <a:t> te minimaliseren:</a:t>
                </a:r>
                <a:endParaRPr lang="nl-NL" i="1" dirty="0">
                  <a:latin typeface="+mj-lt"/>
                </a:endParaRPr>
              </a:p>
              <a:p>
                <a:pPr marL="0" indent="0">
                  <a:buNone/>
                </a:pPr>
                <a:endParaRPr lang="nl-NL" dirty="0">
                  <a:latin typeface="Segoe UI Light" panose="020B0502040204020203" pitchFamily="34" charset="0"/>
                  <a:cs typeface="Segoe UI Light" panose="020B0502040204020203" pitchFamily="34" charset="0"/>
                </a:endParaRPr>
              </a:p>
              <a:p>
                <a:pPr marL="0" indent="0">
                  <a:buNone/>
                </a:pPr>
                <a:endParaRPr lang="en-US" sz="2800" dirty="0"/>
              </a:p>
              <a:p>
                <a:r>
                  <a:rPr lang="nl-NL" dirty="0"/>
                  <a:t>Door naar </a:t>
                </a:r>
                <a14:m>
                  <m:oMath xmlns:m="http://schemas.openxmlformats.org/officeDocument/2006/math">
                    <m:r>
                      <a:rPr lang="nl-NL" b="1" i="1" smtClean="0">
                        <a:latin typeface="Cambria Math" panose="02040503050406030204" pitchFamily="18" charset="0"/>
                      </a:rPr>
                      <m:t>𝒘</m:t>
                    </m:r>
                  </m:oMath>
                </a14:m>
                <a:r>
                  <a:rPr lang="nl-NL" dirty="0"/>
                  <a:t> te differentiëren vinden we </a:t>
                </a:r>
                <a:r>
                  <a:rPr lang="en-US" dirty="0"/>
                  <a:t>de normal equations</a:t>
                </a:r>
                <a:endParaRPr lang="en-US" b="1" i="1" dirty="0">
                  <a:latin typeface="Cambria Math" charset="0"/>
                </a:endParaRPr>
              </a:p>
              <a:p>
                <a:pPr marL="0" indent="0">
                  <a:buNone/>
                </a:pPr>
                <a:endParaRPr lang="nl-NL" dirty="0">
                  <a:latin typeface="Segoe UI Light" panose="020B0502040204020203" pitchFamily="34" charset="0"/>
                  <a:cs typeface="Segoe UI Light" panose="020B0502040204020203" pitchFamily="34" charset="0"/>
                </a:endParaRPr>
              </a:p>
              <a:p>
                <a:endParaRPr lang="nl-NL" dirty="0">
                  <a:latin typeface="Segoe UI Light" panose="020B0502040204020203" pitchFamily="34" charset="0"/>
                  <a:cs typeface="Segoe UI Light" panose="020B0502040204020203" pitchFamily="34" charset="0"/>
                </a:endParaRPr>
              </a:p>
              <a:p>
                <a:r>
                  <a:rPr lang="nl-NL" dirty="0">
                    <a:latin typeface="Segoe UI Light" panose="020B0502040204020203" pitchFamily="34" charset="0"/>
                    <a:cs typeface="Segoe UI Light" panose="020B0502040204020203" pitchFamily="34" charset="0"/>
                  </a:rPr>
                  <a:t>De unieke set coëfficiënten is dan:</a:t>
                </a:r>
              </a:p>
            </p:txBody>
          </p:sp>
        </mc:Choice>
        <mc:Fallback xmlns="">
          <p:sp>
            <p:nvSpPr>
              <p:cNvPr id="4" name="Subtitle 3"/>
              <p:cNvSpPr>
                <a:spLocks noGrp="1" noRot="1" noChangeAspect="1" noMove="1" noResize="1" noEditPoints="1" noAdjustHandles="1" noChangeArrowheads="1" noChangeShapeType="1" noTextEdit="1"/>
              </p:cNvSpPr>
              <p:nvPr>
                <p:ph type="subTitle" idx="1"/>
              </p:nvPr>
            </p:nvSpPr>
            <p:spPr>
              <a:xfrm>
                <a:off x="719667" y="1225487"/>
                <a:ext cx="10519719" cy="3964162"/>
              </a:xfrm>
              <a:prstGeom prst="rect">
                <a:avLst/>
              </a:prstGeom>
              <a:blipFill>
                <a:blip r:embed="rId3"/>
                <a:stretch>
                  <a:fillRect l="-1043" t="-2615" r="-1854" b="-3385"/>
                </a:stretch>
              </a:blipFill>
            </p:spPr>
            <p:txBody>
              <a:bodyPr/>
              <a:lstStyle/>
              <a:p>
                <a:r>
                  <a:rPr lang="nl-NL">
                    <a:noFill/>
                  </a:rPr>
                  <a:t> </a:t>
                </a:r>
              </a:p>
            </p:txBody>
          </p:sp>
        </mc:Fallback>
      </mc:AlternateContent>
      <p:sp>
        <p:nvSpPr>
          <p:cNvPr id="6" name="Rectangle 5"/>
          <p:cNvSpPr/>
          <p:nvPr/>
        </p:nvSpPr>
        <p:spPr>
          <a:xfrm>
            <a:off x="1031125" y="2527698"/>
            <a:ext cx="4640805" cy="830997"/>
          </a:xfrm>
          <a:prstGeom prst="rect">
            <a:avLst/>
          </a:prstGeom>
        </p:spPr>
        <p:txBody>
          <a:bodyPr wrap="square">
            <a:spAutoFit/>
          </a:bodyPr>
          <a:lstStyle/>
          <a:p>
            <a:endParaRPr lang="nl-NL" sz="2400" dirty="0">
              <a:latin typeface="Segoe UI Light" panose="020B0502040204020203" pitchFamily="34" charset="0"/>
              <a:cs typeface="Segoe UI Light" panose="020B0502040204020203" pitchFamily="34" charset="0"/>
            </a:endParaRPr>
          </a:p>
          <a:p>
            <a:endParaRPr lang="nl-NL" sz="2400" dirty="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71BF5D29-6EF0-4518-B614-99EA66B0FA71}"/>
                  </a:ext>
                </a:extLst>
              </p:cNvPr>
              <p:cNvSpPr txBox="1"/>
              <p:nvPr/>
            </p:nvSpPr>
            <p:spPr>
              <a:xfrm>
                <a:off x="1523999" y="3669323"/>
                <a:ext cx="3032690" cy="129561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en-US" sz="2800" i="1">
                              <a:latin typeface="Cambria Math" charset="0"/>
                            </a:rPr>
                          </m:ctrlPr>
                        </m:sSupPr>
                        <m:e>
                          <m:r>
                            <a:rPr lang="en-US" sz="2800" b="1" i="1">
                              <a:latin typeface="Cambria Math" charset="0"/>
                            </a:rPr>
                            <m:t>𝑿</m:t>
                          </m:r>
                        </m:e>
                        <m:sup>
                          <m:r>
                            <a:rPr lang="en-US" sz="2800" i="1">
                              <a:latin typeface="Cambria Math" charset="0"/>
                            </a:rPr>
                            <m:t>𝑇</m:t>
                          </m:r>
                        </m:sup>
                      </m:sSup>
                      <m:d>
                        <m:dPr>
                          <m:ctrlPr>
                            <a:rPr lang="en-US" sz="2800" b="1" i="1">
                              <a:latin typeface="Cambria Math" charset="0"/>
                            </a:rPr>
                          </m:ctrlPr>
                        </m:dPr>
                        <m:e>
                          <m:r>
                            <a:rPr lang="en-US" sz="2800" b="1" i="1">
                              <a:latin typeface="Cambria Math" charset="0"/>
                            </a:rPr>
                            <m:t>𝒚</m:t>
                          </m:r>
                          <m:r>
                            <a:rPr lang="en-US" sz="2800" i="1">
                              <a:latin typeface="Cambria Math" charset="0"/>
                            </a:rPr>
                            <m:t> −</m:t>
                          </m:r>
                          <m:sSup>
                            <m:sSupPr>
                              <m:ctrlPr>
                                <a:rPr lang="en-US" sz="2800" i="1">
                                  <a:latin typeface="Cambria Math" charset="0"/>
                                </a:rPr>
                              </m:ctrlPr>
                            </m:sSupPr>
                            <m:e>
                              <m:r>
                                <a:rPr lang="en-US" sz="2800" b="1" i="1">
                                  <a:latin typeface="Cambria Math" charset="0"/>
                                </a:rPr>
                                <m:t>𝑿</m:t>
                              </m:r>
                            </m:e>
                            <m:sup>
                              <m:r>
                                <a:rPr lang="en-US" sz="2800" i="1">
                                  <a:latin typeface="Cambria Math" charset="0"/>
                                </a:rPr>
                                <m:t>𝑇</m:t>
                              </m:r>
                            </m:sup>
                          </m:sSup>
                          <m:r>
                            <a:rPr lang="en-US" sz="2800" b="1" i="1">
                              <a:latin typeface="Cambria Math" charset="0"/>
                            </a:rPr>
                            <m:t>𝒘</m:t>
                          </m:r>
                        </m:e>
                      </m:d>
                      <m:r>
                        <a:rPr lang="en-US" sz="2800" b="1" i="1">
                          <a:latin typeface="Cambria Math" panose="02040503050406030204" pitchFamily="18" charset="0"/>
                        </a:rPr>
                        <m:t>=</m:t>
                      </m:r>
                      <m:r>
                        <a:rPr lang="en-US" sz="2800" b="1" i="1">
                          <a:latin typeface="Cambria Math" panose="02040503050406030204" pitchFamily="18" charset="0"/>
                        </a:rPr>
                        <m:t>𝟎</m:t>
                      </m:r>
                    </m:oMath>
                  </m:oMathPara>
                </a14:m>
                <a:endParaRPr lang="nl-NL" sz="2800" dirty="0">
                  <a:latin typeface="Segoe UI Light" panose="020B0502040204020203" pitchFamily="34" charset="0"/>
                  <a:cs typeface="Segoe UI Light" panose="020B0502040204020203" pitchFamily="34" charset="0"/>
                </a:endParaRPr>
              </a:p>
              <a:p>
                <a:pPr>
                  <a:lnSpc>
                    <a:spcPct val="150000"/>
                  </a:lnSpc>
                </a:pPr>
                <a:endParaRPr lang="nl-NL" sz="2800" dirty="0" err="1"/>
              </a:p>
            </p:txBody>
          </p:sp>
        </mc:Choice>
        <mc:Fallback xmlns="">
          <p:sp>
            <p:nvSpPr>
              <p:cNvPr id="5" name="TextBox 4">
                <a:extLst>
                  <a:ext uri="{FF2B5EF4-FFF2-40B4-BE49-F238E27FC236}">
                    <a16:creationId xmlns:a16="http://schemas.microsoft.com/office/drawing/2014/main" id="{71BF5D29-6EF0-4518-B614-99EA66B0FA71}"/>
                  </a:ext>
                </a:extLst>
              </p:cNvPr>
              <p:cNvSpPr txBox="1">
                <a:spLocks noRot="1" noChangeAspect="1" noMove="1" noResize="1" noEditPoints="1" noAdjustHandles="1" noChangeArrowheads="1" noChangeShapeType="1" noTextEdit="1"/>
              </p:cNvSpPr>
              <p:nvPr/>
            </p:nvSpPr>
            <p:spPr>
              <a:xfrm>
                <a:off x="1523999" y="3669323"/>
                <a:ext cx="3032690" cy="1295611"/>
              </a:xfrm>
              <a:prstGeom prst="rect">
                <a:avLst/>
              </a:prstGeom>
              <a:blipFill>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DC0526E1-06A8-4DB7-B4B3-782D02343975}"/>
                  </a:ext>
                </a:extLst>
              </p:cNvPr>
              <p:cNvSpPr txBox="1"/>
              <p:nvPr/>
            </p:nvSpPr>
            <p:spPr>
              <a:xfrm>
                <a:off x="1565030" y="2288931"/>
                <a:ext cx="4973349"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nl-NL" sz="2800" i="1" smtClean="0">
                          <a:latin typeface="Cambria Math" charset="0"/>
                        </a:rPr>
                        <m:t>𝐽</m:t>
                      </m:r>
                      <m:d>
                        <m:dPr>
                          <m:ctrlPr>
                            <a:rPr lang="en-US" sz="2800" i="1">
                              <a:latin typeface="Cambria Math" charset="0"/>
                            </a:rPr>
                          </m:ctrlPr>
                        </m:dPr>
                        <m:e>
                          <m:r>
                            <a:rPr lang="en-US" sz="2800" b="1" i="1">
                              <a:latin typeface="Cambria Math" panose="02040503050406030204" pitchFamily="18" charset="0"/>
                            </a:rPr>
                            <m:t>𝒘</m:t>
                          </m:r>
                        </m:e>
                      </m:d>
                      <m:r>
                        <a:rPr lang="en-US" sz="2800" i="1">
                          <a:latin typeface="Cambria Math" charset="0"/>
                        </a:rPr>
                        <m:t>=(</m:t>
                      </m:r>
                      <m:r>
                        <a:rPr lang="en-US" sz="2800" b="1" i="1">
                          <a:latin typeface="Cambria Math" charset="0"/>
                        </a:rPr>
                        <m:t>𝒚</m:t>
                      </m:r>
                      <m:r>
                        <a:rPr lang="en-US" sz="2800" i="1">
                          <a:latin typeface="Cambria Math" charset="0"/>
                        </a:rPr>
                        <m:t> − </m:t>
                      </m:r>
                      <m:sSup>
                        <m:sSupPr>
                          <m:ctrlPr>
                            <a:rPr lang="en-US" sz="2800" i="1">
                              <a:latin typeface="Cambria Math" charset="0"/>
                            </a:rPr>
                          </m:ctrlPr>
                        </m:sSupPr>
                        <m:e>
                          <m:r>
                            <a:rPr lang="en-US" sz="2800" b="1" i="1">
                              <a:latin typeface="Cambria Math" charset="0"/>
                            </a:rPr>
                            <m:t>𝑿</m:t>
                          </m:r>
                        </m:e>
                        <m:sup>
                          <m:r>
                            <a:rPr lang="en-US" sz="2800" i="1">
                              <a:latin typeface="Cambria Math" charset="0"/>
                            </a:rPr>
                            <m:t>𝑇</m:t>
                          </m:r>
                        </m:sup>
                      </m:sSup>
                      <m:r>
                        <a:rPr lang="en-US" sz="2800" b="1" i="1">
                          <a:latin typeface="Cambria Math" charset="0"/>
                        </a:rPr>
                        <m:t>𝒘</m:t>
                      </m:r>
                      <m:sSup>
                        <m:sSupPr>
                          <m:ctrlPr>
                            <a:rPr lang="en-US" sz="2800" i="1">
                              <a:latin typeface="Cambria Math" charset="0"/>
                            </a:rPr>
                          </m:ctrlPr>
                        </m:sSupPr>
                        <m:e>
                          <m:r>
                            <a:rPr lang="en-US" sz="2800" i="1">
                              <a:latin typeface="Cambria Math" charset="0"/>
                            </a:rPr>
                            <m:t>)</m:t>
                          </m:r>
                        </m:e>
                        <m:sup>
                          <m:r>
                            <a:rPr lang="en-US" sz="2800" b="0" i="1" smtClean="0">
                              <a:latin typeface="Cambria Math" panose="02040503050406030204" pitchFamily="18" charset="0"/>
                            </a:rPr>
                            <m:t>𝑇</m:t>
                          </m:r>
                        </m:sup>
                      </m:sSup>
                      <m:r>
                        <a:rPr lang="en-US" sz="2800" i="1">
                          <a:latin typeface="Cambria Math" charset="0"/>
                        </a:rPr>
                        <m:t>(</m:t>
                      </m:r>
                      <m:r>
                        <a:rPr lang="en-US" sz="2800" b="1" i="1">
                          <a:latin typeface="Cambria Math" charset="0"/>
                        </a:rPr>
                        <m:t>𝒚</m:t>
                      </m:r>
                      <m:r>
                        <a:rPr lang="en-US" sz="2800" i="1">
                          <a:latin typeface="Cambria Math" charset="0"/>
                        </a:rPr>
                        <m:t> −</m:t>
                      </m:r>
                      <m:sSup>
                        <m:sSupPr>
                          <m:ctrlPr>
                            <a:rPr lang="en-US" sz="2800" i="1">
                              <a:latin typeface="Cambria Math" charset="0"/>
                            </a:rPr>
                          </m:ctrlPr>
                        </m:sSupPr>
                        <m:e>
                          <m:r>
                            <a:rPr lang="en-US" sz="2800" b="1" i="1">
                              <a:latin typeface="Cambria Math" charset="0"/>
                            </a:rPr>
                            <m:t>𝑿</m:t>
                          </m:r>
                        </m:e>
                        <m:sup>
                          <m:r>
                            <a:rPr lang="en-US" sz="2800" i="1">
                              <a:latin typeface="Cambria Math" charset="0"/>
                            </a:rPr>
                            <m:t>𝑇</m:t>
                          </m:r>
                        </m:sup>
                      </m:sSup>
                      <m:r>
                        <a:rPr lang="en-US" sz="2800" b="1" i="1">
                          <a:latin typeface="Cambria Math" charset="0"/>
                        </a:rPr>
                        <m:t>𝒘</m:t>
                      </m:r>
                      <m:r>
                        <m:rPr>
                          <m:nor/>
                        </m:rPr>
                        <a:rPr lang="nl-NL" sz="2800" dirty="0">
                          <a:latin typeface="Segoe UI Light" panose="020B0502040204020203" pitchFamily="34" charset="0"/>
                          <a:cs typeface="Segoe UI Light" panose="020B0502040204020203" pitchFamily="34" charset="0"/>
                        </a:rPr>
                        <m:t>)</m:t>
                      </m:r>
                    </m:oMath>
                  </m:oMathPara>
                </a14:m>
                <a:endParaRPr lang="nl-NL" sz="2800" dirty="0" err="1"/>
              </a:p>
            </p:txBody>
          </p:sp>
        </mc:Choice>
        <mc:Fallback xmlns="">
          <p:sp>
            <p:nvSpPr>
              <p:cNvPr id="7" name="TextBox 6">
                <a:extLst>
                  <a:ext uri="{FF2B5EF4-FFF2-40B4-BE49-F238E27FC236}">
                    <a16:creationId xmlns:a16="http://schemas.microsoft.com/office/drawing/2014/main" id="{DC0526E1-06A8-4DB7-B4B3-782D02343975}"/>
                  </a:ext>
                </a:extLst>
              </p:cNvPr>
              <p:cNvSpPr txBox="1">
                <a:spLocks noRot="1" noChangeAspect="1" noMove="1" noResize="1" noEditPoints="1" noAdjustHandles="1" noChangeArrowheads="1" noChangeShapeType="1" noTextEdit="1"/>
              </p:cNvSpPr>
              <p:nvPr/>
            </p:nvSpPr>
            <p:spPr>
              <a:xfrm>
                <a:off x="1565030" y="2288931"/>
                <a:ext cx="4973349" cy="646331"/>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F544751C-93C2-45E0-86C9-98F46F2C36FE}"/>
                  </a:ext>
                </a:extLst>
              </p:cNvPr>
              <p:cNvSpPr txBox="1"/>
              <p:nvPr/>
            </p:nvSpPr>
            <p:spPr>
              <a:xfrm>
                <a:off x="1529862" y="5234354"/>
                <a:ext cx="2968185" cy="122700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𝒘</m:t>
                      </m:r>
                      <m:r>
                        <a:rPr lang="en-US" sz="2800" b="1" i="1">
                          <a:latin typeface="Cambria Math" panose="02040503050406030204" pitchFamily="18" charset="0"/>
                        </a:rPr>
                        <m:t> </m:t>
                      </m:r>
                      <m:r>
                        <a:rPr lang="en-US" sz="2800" i="1">
                          <a:latin typeface="Cambria Math" panose="02040503050406030204" pitchFamily="18" charset="0"/>
                        </a:rPr>
                        <m:t>=</m:t>
                      </m:r>
                      <m:sSup>
                        <m:sSupPr>
                          <m:ctrlPr>
                            <a:rPr lang="en-US" sz="2800" b="1" i="1">
                              <a:latin typeface="Cambria Math" charset="0"/>
                            </a:rPr>
                          </m:ctrlPr>
                        </m:sSupPr>
                        <m:e>
                          <m:r>
                            <a:rPr lang="en-US" sz="2800" b="1" i="1">
                              <a:latin typeface="Cambria Math" charset="0"/>
                            </a:rPr>
                            <m:t>(</m:t>
                          </m:r>
                          <m:r>
                            <a:rPr lang="en-US" sz="2800" b="1" i="1">
                              <a:latin typeface="Cambria Math" charset="0"/>
                            </a:rPr>
                            <m:t>𝑿</m:t>
                          </m:r>
                        </m:e>
                        <m:sup>
                          <m:r>
                            <a:rPr lang="en-US" sz="2800" b="1" i="1">
                              <a:latin typeface="Cambria Math" charset="0"/>
                            </a:rPr>
                            <m:t>𝑻</m:t>
                          </m:r>
                        </m:sup>
                      </m:sSup>
                      <m:r>
                        <a:rPr lang="en-US" sz="2800" b="1" i="1">
                          <a:latin typeface="Cambria Math" charset="0"/>
                        </a:rPr>
                        <m:t>𝑿</m:t>
                      </m:r>
                      <m:sSup>
                        <m:sSupPr>
                          <m:ctrlPr>
                            <a:rPr lang="en-US" sz="2800" b="1" i="1">
                              <a:latin typeface="Cambria Math" charset="0"/>
                            </a:rPr>
                          </m:ctrlPr>
                        </m:sSupPr>
                        <m:e>
                          <m:r>
                            <a:rPr lang="en-US" sz="2800" b="1" i="1">
                              <a:latin typeface="Cambria Math" charset="0"/>
                            </a:rPr>
                            <m:t>)</m:t>
                          </m:r>
                        </m:e>
                        <m:sup>
                          <m:r>
                            <a:rPr lang="en-US" sz="2800" b="1" i="1">
                              <a:latin typeface="Cambria Math" charset="0"/>
                            </a:rPr>
                            <m:t>−</m:t>
                          </m:r>
                          <m:r>
                            <a:rPr lang="en-US" sz="2800" b="1" i="1">
                              <a:latin typeface="Cambria Math" charset="0"/>
                            </a:rPr>
                            <m:t>𝟏</m:t>
                          </m:r>
                        </m:sup>
                      </m:sSup>
                      <m:sSup>
                        <m:sSupPr>
                          <m:ctrlPr>
                            <a:rPr lang="en-US" sz="2800" b="1" i="1">
                              <a:latin typeface="Cambria Math" charset="0"/>
                            </a:rPr>
                          </m:ctrlPr>
                        </m:sSupPr>
                        <m:e>
                          <m:r>
                            <a:rPr lang="en-US" sz="2800" b="1" i="1">
                              <a:latin typeface="Cambria Math" charset="0"/>
                            </a:rPr>
                            <m:t>𝑿</m:t>
                          </m:r>
                        </m:e>
                        <m:sup>
                          <m:r>
                            <a:rPr lang="en-US" sz="2800" b="1" i="1">
                              <a:latin typeface="Cambria Math" charset="0"/>
                            </a:rPr>
                            <m:t>𝑻</m:t>
                          </m:r>
                        </m:sup>
                      </m:sSup>
                      <m:r>
                        <a:rPr lang="en-US" sz="2800" b="1" i="1">
                          <a:latin typeface="Cambria Math" charset="0"/>
                        </a:rPr>
                        <m:t>𝒚</m:t>
                      </m:r>
                    </m:oMath>
                  </m:oMathPara>
                </a14:m>
                <a:endParaRPr lang="nl-NL" sz="2800" dirty="0"/>
              </a:p>
              <a:p>
                <a:pPr>
                  <a:lnSpc>
                    <a:spcPct val="150000"/>
                  </a:lnSpc>
                </a:pPr>
                <a:endParaRPr lang="nl-NL" sz="2800" dirty="0" err="1"/>
              </a:p>
            </p:txBody>
          </p:sp>
        </mc:Choice>
        <mc:Fallback xmlns="">
          <p:sp>
            <p:nvSpPr>
              <p:cNvPr id="8" name="TextBox 7">
                <a:extLst>
                  <a:ext uri="{FF2B5EF4-FFF2-40B4-BE49-F238E27FC236}">
                    <a16:creationId xmlns:a16="http://schemas.microsoft.com/office/drawing/2014/main" id="{F544751C-93C2-45E0-86C9-98F46F2C36FE}"/>
                  </a:ext>
                </a:extLst>
              </p:cNvPr>
              <p:cNvSpPr txBox="1">
                <a:spLocks noRot="1" noChangeAspect="1" noMove="1" noResize="1" noEditPoints="1" noAdjustHandles="1" noChangeArrowheads="1" noChangeShapeType="1" noTextEdit="1"/>
              </p:cNvSpPr>
              <p:nvPr/>
            </p:nvSpPr>
            <p:spPr>
              <a:xfrm>
                <a:off x="1529862" y="5234354"/>
                <a:ext cx="2968185" cy="1227003"/>
              </a:xfrm>
              <a:prstGeom prst="rect">
                <a:avLst/>
              </a:prstGeom>
              <a:blipFill>
                <a:blip r:embed="rId6"/>
                <a:stretch>
                  <a:fillRect/>
                </a:stretch>
              </a:blipFill>
            </p:spPr>
            <p:txBody>
              <a:bodyPr/>
              <a:lstStyle/>
              <a:p>
                <a:r>
                  <a:rPr lang="nl-NL">
                    <a:noFill/>
                  </a:rPr>
                  <a:t> </a:t>
                </a:r>
              </a:p>
            </p:txBody>
          </p:sp>
        </mc:Fallback>
      </mc:AlternateContent>
      <p:sp>
        <p:nvSpPr>
          <p:cNvPr id="9" name="TextBox 8">
            <a:extLst>
              <a:ext uri="{FF2B5EF4-FFF2-40B4-BE49-F238E27FC236}">
                <a16:creationId xmlns:a16="http://schemas.microsoft.com/office/drawing/2014/main" xmlns="" id="{47A3ED4E-F486-4357-9302-C1FCD9A879A9}"/>
              </a:ext>
            </a:extLst>
          </p:cNvPr>
          <p:cNvSpPr txBox="1"/>
          <p:nvPr/>
        </p:nvSpPr>
        <p:spPr>
          <a:xfrm>
            <a:off x="6991963" y="4652390"/>
            <a:ext cx="4836622" cy="1384995"/>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a:t>
            </a:r>
            <a:r>
              <a:rPr lang="en-US" sz="2800" dirty="0" err="1">
                <a:solidFill>
                  <a:srgbClr val="7030A0"/>
                </a:solidFill>
              </a:rPr>
              <a:t>Waarom</a:t>
            </a:r>
            <a:r>
              <a:rPr lang="en-US" sz="2800" dirty="0">
                <a:solidFill>
                  <a:srgbClr val="7030A0"/>
                </a:solidFill>
              </a:rPr>
              <a:t> </a:t>
            </a:r>
            <a:r>
              <a:rPr lang="en-US" sz="2800" dirty="0" err="1">
                <a:solidFill>
                  <a:srgbClr val="7030A0"/>
                </a:solidFill>
              </a:rPr>
              <a:t>wordt</a:t>
            </a:r>
            <a:r>
              <a:rPr lang="en-US" sz="2800" dirty="0">
                <a:solidFill>
                  <a:srgbClr val="7030A0"/>
                </a:solidFill>
              </a:rPr>
              <a:t> gradient descent </a:t>
            </a:r>
            <a:r>
              <a:rPr lang="en-US" sz="2800" dirty="0" err="1">
                <a:solidFill>
                  <a:srgbClr val="7030A0"/>
                </a:solidFill>
              </a:rPr>
              <a:t>meer</a:t>
            </a:r>
            <a:r>
              <a:rPr lang="en-US" sz="2800" dirty="0">
                <a:solidFill>
                  <a:srgbClr val="7030A0"/>
                </a:solidFill>
              </a:rPr>
              <a:t> </a:t>
            </a:r>
            <a:r>
              <a:rPr lang="en-US" sz="2800" dirty="0" err="1">
                <a:solidFill>
                  <a:srgbClr val="7030A0"/>
                </a:solidFill>
              </a:rPr>
              <a:t>gebruikt</a:t>
            </a:r>
            <a:r>
              <a:rPr lang="en-US" sz="2800" dirty="0">
                <a:solidFill>
                  <a:srgbClr val="7030A0"/>
                </a:solidFill>
              </a:rPr>
              <a:t>?</a:t>
            </a:r>
          </a:p>
        </p:txBody>
      </p:sp>
    </p:spTree>
    <p:extLst>
      <p:ext uri="{BB962C8B-B14F-4D97-AF65-F5344CB8AC3E}">
        <p14:creationId xmlns:p14="http://schemas.microsoft.com/office/powerpoint/2010/main" val="8133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Trade-off</a:t>
            </a:r>
          </a:p>
        </p:txBody>
      </p:sp>
      <p:sp>
        <p:nvSpPr>
          <p:cNvPr id="3" name="Subtitle 2"/>
          <p:cNvSpPr>
            <a:spLocks noGrp="1"/>
          </p:cNvSpPr>
          <p:nvPr>
            <p:ph type="subTitle" idx="1"/>
          </p:nvPr>
        </p:nvSpPr>
        <p:spPr>
          <a:xfrm>
            <a:off x="719667" y="1556791"/>
            <a:ext cx="4700472" cy="2670651"/>
          </a:xfrm>
        </p:spPr>
        <p:txBody>
          <a:bodyPr/>
          <a:lstStyle/>
          <a:p>
            <a:pPr marL="0" marR="0" lvl="0" indent="0" defTabSz="914400" eaLnBrk="1" fontAlgn="auto" latinLnBrk="0" hangingPunct="1">
              <a:lnSpc>
                <a:spcPct val="150000"/>
              </a:lnSpc>
              <a:spcBef>
                <a:spcPts val="0"/>
              </a:spcBef>
              <a:spcAft>
                <a:spcPts val="0"/>
              </a:spcAft>
              <a:buClrTx/>
              <a:buSzTx/>
              <a:buFontTx/>
              <a:buNone/>
              <a:tabLst/>
              <a:defRPr/>
            </a:pPr>
            <a:r>
              <a:rPr lang="nl-NL" b="1" dirty="0" err="1"/>
              <a:t>Gradient</a:t>
            </a:r>
            <a:r>
              <a:rPr lang="nl-NL" b="1" dirty="0"/>
              <a:t> </a:t>
            </a:r>
            <a:r>
              <a:rPr lang="nl-NL" b="1" dirty="0" err="1"/>
              <a:t>descent</a:t>
            </a:r>
            <a:r>
              <a:rPr lang="nl-NL" b="1" dirty="0"/>
              <a:t>:</a:t>
            </a:r>
          </a:p>
          <a:p>
            <a:pPr marR="0" lvl="0" defTabSz="914400" eaLnBrk="1" fontAlgn="auto" latinLnBrk="0" hangingPunct="1">
              <a:lnSpc>
                <a:spcPct val="150000"/>
              </a:lnSpc>
              <a:spcBef>
                <a:spcPts val="0"/>
              </a:spcBef>
              <a:spcAft>
                <a:spcPts val="0"/>
              </a:spcAft>
              <a:buClrTx/>
              <a:buSzTx/>
              <a:buFontTx/>
              <a:buChar char="-"/>
              <a:tabLst/>
              <a:defRPr/>
            </a:pPr>
            <a:r>
              <a:rPr lang="nl-NL" dirty="0"/>
              <a:t>Moet </a:t>
            </a:r>
            <a:r>
              <a:rPr lang="nl-NL" dirty="0" err="1"/>
              <a:t>learning</a:t>
            </a:r>
            <a:r>
              <a:rPr lang="nl-NL" dirty="0"/>
              <a:t> </a:t>
            </a:r>
            <a:r>
              <a:rPr lang="nl-NL" dirty="0" err="1"/>
              <a:t>rate</a:t>
            </a:r>
            <a:r>
              <a:rPr lang="nl-NL" dirty="0"/>
              <a:t> kiezen</a:t>
            </a:r>
          </a:p>
          <a:p>
            <a:pPr marR="0" lvl="0" defTabSz="914400" eaLnBrk="1" fontAlgn="auto" latinLnBrk="0" hangingPunct="1">
              <a:lnSpc>
                <a:spcPct val="150000"/>
              </a:lnSpc>
              <a:spcBef>
                <a:spcPts val="0"/>
              </a:spcBef>
              <a:spcAft>
                <a:spcPts val="0"/>
              </a:spcAft>
              <a:buClrTx/>
              <a:buSzTx/>
              <a:buFontTx/>
              <a:buChar char="-"/>
              <a:tabLst/>
              <a:defRPr/>
            </a:pPr>
            <a:r>
              <a:rPr lang="nl-NL" dirty="0"/>
              <a:t>Veel iteraties nodig</a:t>
            </a:r>
          </a:p>
          <a:p>
            <a:pPr marR="0" lvl="0" defTabSz="914400" eaLnBrk="1" fontAlgn="auto" latinLnBrk="0" hangingPunct="1">
              <a:lnSpc>
                <a:spcPct val="150000"/>
              </a:lnSpc>
              <a:spcBef>
                <a:spcPts val="0"/>
              </a:spcBef>
              <a:spcAft>
                <a:spcPts val="0"/>
              </a:spcAft>
              <a:buClrTx/>
              <a:buSzTx/>
              <a:buFontTx/>
              <a:buChar char="-"/>
              <a:tabLst/>
              <a:defRPr/>
            </a:pPr>
            <a:r>
              <a:rPr lang="nl-NL" dirty="0"/>
              <a:t>Werkt ook met veel features</a:t>
            </a:r>
          </a:p>
          <a:p>
            <a:pPr marL="0" marR="0" lvl="0" indent="0" defTabSz="914400" eaLnBrk="1" fontAlgn="auto" latinLnBrk="0" hangingPunct="1">
              <a:lnSpc>
                <a:spcPct val="100000"/>
              </a:lnSpc>
              <a:spcBef>
                <a:spcPts val="0"/>
              </a:spcBef>
              <a:spcAft>
                <a:spcPts val="0"/>
              </a:spcAft>
              <a:buClrTx/>
              <a:buSzTx/>
              <a:buFontTx/>
              <a:buNone/>
              <a:tabLst/>
              <a:defRPr/>
            </a:pPr>
            <a:endParaRPr lang="nl-NL" dirty="0"/>
          </a:p>
          <a:p>
            <a:pPr marL="0" marR="0" lvl="0" indent="0" defTabSz="914400" eaLnBrk="1" fontAlgn="auto" latinLnBrk="0" hangingPunct="1">
              <a:lnSpc>
                <a:spcPct val="100000"/>
              </a:lnSpc>
              <a:spcBef>
                <a:spcPts val="0"/>
              </a:spcBef>
              <a:spcAft>
                <a:spcPts val="0"/>
              </a:spcAft>
              <a:buClrTx/>
              <a:buSzTx/>
              <a:buFontTx/>
              <a:buNone/>
              <a:tabLst/>
              <a:defRPr/>
            </a:pPr>
            <a:endParaRPr lang="nl-NL" dirty="0"/>
          </a:p>
        </p:txBody>
      </p:sp>
      <mc:AlternateContent xmlns:mc="http://schemas.openxmlformats.org/markup-compatibility/2006" xmlns:a14="http://schemas.microsoft.com/office/drawing/2010/main">
        <mc:Choice Requires="a14">
          <p:sp>
            <p:nvSpPr>
              <p:cNvPr id="5" name="TextBox 4"/>
              <p:cNvSpPr txBox="1"/>
              <p:nvPr/>
            </p:nvSpPr>
            <p:spPr>
              <a:xfrm>
                <a:off x="5883965" y="1556792"/>
                <a:ext cx="6384235" cy="3338606"/>
              </a:xfrm>
              <a:prstGeom prst="rect">
                <a:avLst/>
              </a:prstGeom>
              <a:noFill/>
            </p:spPr>
            <p:txBody>
              <a:bodyPr wrap="square" rtlCol="0">
                <a:spAutoFit/>
              </a:bodyPr>
              <a:lstStyle/>
              <a:p>
                <a:pPr lvl="0">
                  <a:lnSpc>
                    <a:spcPct val="150000"/>
                  </a:lnSpc>
                  <a:defRPr/>
                </a:pPr>
                <a:r>
                  <a:rPr lang="nl-NL" sz="2800" b="1" dirty="0" err="1"/>
                  <a:t>Normal</a:t>
                </a:r>
                <a:r>
                  <a:rPr lang="nl-NL" sz="2800" b="1" dirty="0"/>
                  <a:t> </a:t>
                </a:r>
                <a:r>
                  <a:rPr lang="nl-NL" sz="2800" b="1" dirty="0" err="1"/>
                  <a:t>equation</a:t>
                </a:r>
                <a:r>
                  <a:rPr lang="nl-NL" sz="2800" b="1" dirty="0"/>
                  <a:t>:</a:t>
                </a:r>
              </a:p>
              <a:p>
                <a:pPr marL="457200" lvl="0" indent="-457200">
                  <a:lnSpc>
                    <a:spcPct val="150000"/>
                  </a:lnSpc>
                  <a:buFontTx/>
                  <a:buChar char="-"/>
                  <a:defRPr/>
                </a:pPr>
                <a:r>
                  <a:rPr lang="nl-NL" sz="2800" dirty="0"/>
                  <a:t>Geen hyper parameters mogelijk</a:t>
                </a:r>
              </a:p>
              <a:p>
                <a:pPr marL="457200" lvl="0" indent="-457200">
                  <a:lnSpc>
                    <a:spcPct val="150000"/>
                  </a:lnSpc>
                  <a:buFontTx/>
                  <a:buChar char="-"/>
                  <a:defRPr/>
                </a:pPr>
                <a:r>
                  <a:rPr lang="nl-NL" sz="2800" dirty="0"/>
                  <a:t>Geen iteraties</a:t>
                </a:r>
              </a:p>
              <a:p>
                <a:pPr marL="457200" lvl="0" indent="-457200">
                  <a:lnSpc>
                    <a:spcPct val="150000"/>
                  </a:lnSpc>
                  <a:buFontTx/>
                  <a:buChar char="-"/>
                  <a:defRPr/>
                </a:pPr>
                <a:r>
                  <a:rPr lang="nl-NL" sz="2800" dirty="0"/>
                  <a:t>Moet </a:t>
                </a:r>
                <a14:m>
                  <m:oMath xmlns:m="http://schemas.openxmlformats.org/officeDocument/2006/math">
                    <m:sSup>
                      <m:sSupPr>
                        <m:ctrlPr>
                          <a:rPr lang="en-US" sz="2800" b="1" i="1">
                            <a:latin typeface="Cambria Math" charset="0"/>
                          </a:rPr>
                        </m:ctrlPr>
                      </m:sSupPr>
                      <m:e>
                        <m:r>
                          <a:rPr lang="en-US" sz="2800" b="1" i="1">
                            <a:latin typeface="Cambria Math" charset="0"/>
                          </a:rPr>
                          <m:t>(</m:t>
                        </m:r>
                        <m:r>
                          <a:rPr lang="en-US" sz="2800" b="1" i="1">
                            <a:latin typeface="Cambria Math" charset="0"/>
                          </a:rPr>
                          <m:t>𝑿</m:t>
                        </m:r>
                      </m:e>
                      <m:sup>
                        <m:r>
                          <a:rPr lang="en-US" sz="2800" b="1" i="1">
                            <a:latin typeface="Cambria Math" charset="0"/>
                          </a:rPr>
                          <m:t>𝑻</m:t>
                        </m:r>
                      </m:sup>
                    </m:sSup>
                    <m:r>
                      <a:rPr lang="en-US" sz="2800" b="1" i="1">
                        <a:latin typeface="Cambria Math" charset="0"/>
                      </a:rPr>
                      <m:t>𝑿</m:t>
                    </m:r>
                    <m:sSup>
                      <m:sSupPr>
                        <m:ctrlPr>
                          <a:rPr lang="en-US" sz="2800" b="1" i="1">
                            <a:latin typeface="Cambria Math" charset="0"/>
                          </a:rPr>
                        </m:ctrlPr>
                      </m:sSupPr>
                      <m:e>
                        <m:r>
                          <a:rPr lang="en-US" sz="2800" b="1" i="1">
                            <a:latin typeface="Cambria Math" charset="0"/>
                          </a:rPr>
                          <m:t>)</m:t>
                        </m:r>
                      </m:e>
                      <m:sup>
                        <m:r>
                          <a:rPr lang="en-US" sz="2800" b="1" i="1">
                            <a:latin typeface="Cambria Math" charset="0"/>
                          </a:rPr>
                          <m:t>−</m:t>
                        </m:r>
                        <m:r>
                          <a:rPr lang="en-US" sz="2800" b="1" i="1">
                            <a:latin typeface="Cambria Math" charset="0"/>
                          </a:rPr>
                          <m:t>𝟏</m:t>
                        </m:r>
                      </m:sup>
                    </m:sSup>
                    <m:r>
                      <a:rPr lang="en-US" sz="2800" b="1" i="1">
                        <a:latin typeface="Cambria Math" panose="02040503050406030204" pitchFamily="18" charset="0"/>
                      </a:rPr>
                      <m:t> </m:t>
                    </m:r>
                  </m:oMath>
                </a14:m>
                <a:r>
                  <a:rPr lang="nl-NL" sz="2800" dirty="0"/>
                  <a:t>berekenen, schaalt </a:t>
                </a:r>
                <a14:m>
                  <m:oMath xmlns:m="http://schemas.openxmlformats.org/officeDocument/2006/math">
                    <m:r>
                      <a:rPr lang="en-US" sz="2800" b="0" i="1" smtClean="0">
                        <a:latin typeface="Cambria Math" panose="02040503050406030204" pitchFamily="18" charset="0"/>
                      </a:rPr>
                      <m:t>𝑂</m:t>
                    </m:r>
                    <m:r>
                      <a:rPr lang="en-US" sz="2800" b="0" i="1" smtClean="0">
                        <a:latin typeface="Cambria Math" panose="02040503050406030204" pitchFamily="18" charset="0"/>
                      </a:rPr>
                      <m:t>(</m:t>
                    </m:r>
                    <m:sSup>
                      <m:sSupPr>
                        <m:ctrlPr>
                          <a:rPr lang="en-US" sz="2800" b="0" i="1" smtClean="0">
                            <a:latin typeface="Cambria Math" charset="0"/>
                          </a:rPr>
                        </m:ctrlPr>
                      </m:sSupPr>
                      <m:e>
                        <m:r>
                          <a:rPr lang="en-US" sz="2800" b="0" i="1" smtClean="0">
                            <a:latin typeface="Cambria Math" panose="02040503050406030204" pitchFamily="18" charset="0"/>
                          </a:rPr>
                          <m:t>𝑁</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m:t>
                    </m:r>
                  </m:oMath>
                </a14:m>
                <a:r>
                  <a:rPr lang="nl-NL" sz="2800" dirty="0"/>
                  <a:t> met veel features (</a:t>
                </a:r>
                <a14:m>
                  <m:oMath xmlns:m="http://schemas.openxmlformats.org/officeDocument/2006/math">
                    <m:r>
                      <a:rPr lang="en-US" sz="2800" b="0" i="1" smtClean="0">
                        <a:latin typeface="Cambria Math" panose="02040503050406030204" pitchFamily="18" charset="0"/>
                      </a:rPr>
                      <m:t>𝑁</m:t>
                    </m:r>
                  </m:oMath>
                </a14:m>
                <a:r>
                  <a:rPr lang="nl-NL" sz="2800" dirty="0"/>
                  <a:t>)</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5883965" y="1556792"/>
                <a:ext cx="6384235" cy="3338606"/>
              </a:xfrm>
              <a:prstGeom prst="rect">
                <a:avLst/>
              </a:prstGeom>
              <a:blipFill>
                <a:blip r:embed="rId2"/>
                <a:stretch>
                  <a:fillRect l="-2290" b="-1642"/>
                </a:stretch>
              </a:blipFill>
            </p:spPr>
            <p:txBody>
              <a:bodyPr/>
              <a:lstStyle/>
              <a:p>
                <a:r>
                  <a:rPr lang="nl-NL">
                    <a:noFill/>
                  </a:rPr>
                  <a:t> </a:t>
                </a:r>
              </a:p>
            </p:txBody>
          </p:sp>
        </mc:Fallback>
      </mc:AlternateContent>
      <p:cxnSp>
        <p:nvCxnSpPr>
          <p:cNvPr id="7" name="Straight Connector 6"/>
          <p:cNvCxnSpPr>
            <a:cxnSpLocks/>
          </p:cNvCxnSpPr>
          <p:nvPr/>
        </p:nvCxnSpPr>
        <p:spPr>
          <a:xfrm>
            <a:off x="5526157" y="1881809"/>
            <a:ext cx="0" cy="35694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5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Subtitle 2"/>
          <p:cNvSpPr>
            <a:spLocks noGrp="1"/>
          </p:cNvSpPr>
          <p:nvPr>
            <p:ph type="subTitle" idx="1"/>
          </p:nvPr>
        </p:nvSpPr>
        <p:spPr>
          <a:xfrm>
            <a:off x="709835" y="1576456"/>
            <a:ext cx="7632848" cy="2376264"/>
          </a:xfrm>
        </p:spPr>
        <p:txBody>
          <a:bodyPr/>
          <a:lstStyle/>
          <a:p>
            <a:r>
              <a:rPr lang="en-US" sz="2400" dirty="0"/>
              <a:t>Mean Absolute Error:</a:t>
            </a:r>
          </a:p>
          <a:p>
            <a:endParaRPr lang="en-US" sz="2400" dirty="0"/>
          </a:p>
          <a:p>
            <a:pPr marL="0" indent="0">
              <a:buNone/>
            </a:pPr>
            <a:endParaRPr lang="en-US" sz="2400" dirty="0"/>
          </a:p>
          <a:p>
            <a:endParaRPr lang="en-US" sz="2400" dirty="0"/>
          </a:p>
          <a:p>
            <a:r>
              <a:rPr lang="en-US" sz="2400" dirty="0"/>
              <a:t>Root Mean Squared Error:</a:t>
            </a:r>
          </a:p>
          <a:p>
            <a:pPr marL="0" indent="0">
              <a:buNone/>
            </a:pPr>
            <a:endParaRPr lang="en-US" sz="2400" dirty="0"/>
          </a:p>
          <a:p>
            <a:endParaRPr lang="en-US" sz="2400" dirty="0"/>
          </a:p>
          <a:p>
            <a:endParaRPr lang="en-US" sz="2400" dirty="0"/>
          </a:p>
        </p:txBody>
      </p:sp>
      <mc:AlternateContent xmlns:mc="http://schemas.openxmlformats.org/markup-compatibility/2006">
        <mc:Choice xmlns:a14="http://schemas.microsoft.com/office/drawing/2010/main" Requires="a14">
          <p:sp>
            <p:nvSpPr>
              <p:cNvPr id="5" name="Rectangle 4"/>
              <p:cNvSpPr/>
              <p:nvPr/>
            </p:nvSpPr>
            <p:spPr>
              <a:xfrm>
                <a:off x="1129988" y="4131020"/>
                <a:ext cx="4850672"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RMSE</m:t>
                      </m:r>
                      <m:r>
                        <a:rPr lang="en-US" sz="2800" b="0" i="0" smtClean="0">
                          <a:latin typeface="Cambria Math" panose="02040503050406030204" pitchFamily="18" charset="0"/>
                        </a:rPr>
                        <m:t>=</m:t>
                      </m:r>
                      <m:rad>
                        <m:radPr>
                          <m:degHide m:val="on"/>
                          <m:ctrlPr>
                            <a:rPr lang="en-US" sz="2800" b="0" i="1" smtClean="0">
                              <a:latin typeface="Cambria Math" charset="0"/>
                            </a:rPr>
                          </m:ctrlPr>
                        </m:radPr>
                        <m:deg/>
                        <m:e>
                          <m:f>
                            <m:fPr>
                              <m:ctrlPr>
                                <a:rPr lang="mr-IN" sz="2800" i="1">
                                  <a:latin typeface="Cambria Math" charset="0"/>
                                </a:rPr>
                              </m:ctrlPr>
                            </m:fPr>
                            <m:num>
                              <m:nary>
                                <m:naryPr>
                                  <m:chr m:val="∑"/>
                                  <m:ctrlPr>
                                    <a:rPr lang="is-IS" sz="2800" i="1">
                                      <a:latin typeface="Cambria Math" charset="0"/>
                                    </a:rPr>
                                  </m:ctrlPr>
                                </m:naryPr>
                                <m:sub>
                                  <m:r>
                                    <m:rPr>
                                      <m:brk m:alnAt="23"/>
                                    </m:rPr>
                                    <a:rPr lang="nl-NL" sz="2800" i="1">
                                      <a:latin typeface="Cambria Math" charset="0"/>
                                    </a:rPr>
                                    <m:t>𝑖</m:t>
                                  </m:r>
                                  <m:r>
                                    <a:rPr lang="nl-NL" sz="2800" i="1">
                                      <a:latin typeface="Cambria Math" charset="0"/>
                                    </a:rPr>
                                    <m:t>=1</m:t>
                                  </m:r>
                                </m:sub>
                                <m:sup>
                                  <m:r>
                                    <a:rPr lang="nl-NL" sz="2800" i="1">
                                      <a:latin typeface="Cambria Math" charset="0"/>
                                    </a:rPr>
                                    <m:t>𝑛</m:t>
                                  </m:r>
                                </m:sup>
                                <m:e>
                                  <m:sSup>
                                    <m:sSupPr>
                                      <m:ctrlPr>
                                        <a:rPr lang="nl-NL" sz="2800" i="1">
                                          <a:latin typeface="Cambria Math" charset="0"/>
                                        </a:rPr>
                                      </m:ctrlPr>
                                    </m:sSupPr>
                                    <m:e>
                                      <m:d>
                                        <m:dPr>
                                          <m:ctrlPr>
                                            <a:rPr lang="nl-NL" sz="2800" i="1">
                                              <a:latin typeface="Cambria Math" charset="0"/>
                                            </a:rPr>
                                          </m:ctrlPr>
                                        </m:dPr>
                                        <m:e>
                                          <m:sSub>
                                            <m:sSubPr>
                                              <m:ctrlPr>
                                                <a:rPr lang="nl-NL" sz="2800" i="1">
                                                  <a:latin typeface="Cambria Math" charset="0"/>
                                                </a:rPr>
                                              </m:ctrlPr>
                                            </m:sSubPr>
                                            <m:e>
                                              <m:r>
                                                <a:rPr lang="nl-NL" sz="2800" i="1">
                                                  <a:latin typeface="Cambria Math" charset="0"/>
                                                </a:rPr>
                                                <m:t>𝑦</m:t>
                                              </m:r>
                                            </m:e>
                                            <m:sub>
                                              <m:r>
                                                <a:rPr lang="nl-NL" sz="2800" i="1">
                                                  <a:latin typeface="Cambria Math" charset="0"/>
                                                </a:rPr>
                                                <m:t>𝑖</m:t>
                                              </m:r>
                                            </m:sub>
                                          </m:sSub>
                                          <m:r>
                                            <a:rPr lang="en-US" sz="2800" i="1">
                                              <a:latin typeface="Cambria Math" panose="02040503050406030204" pitchFamily="18" charset="0"/>
                                            </a:rPr>
                                            <m:t>−</m:t>
                                          </m:r>
                                          <m:sSub>
                                            <m:sSubPr>
                                              <m:ctrlPr>
                                                <a:rPr lang="en-US" sz="2800" i="1" dirty="0">
                                                  <a:latin typeface="Cambria Math" charset="0"/>
                                                </a:rPr>
                                              </m:ctrlPr>
                                            </m:sSubPr>
                                            <m:e>
                                              <m:acc>
                                                <m:accPr>
                                                  <m:chr m:val="̂"/>
                                                  <m:ctrlPr>
                                                    <a:rPr lang="nl-NL" sz="2800" i="1" dirty="0">
                                                      <a:latin typeface="Cambria Math" charset="0"/>
                                                    </a:rPr>
                                                  </m:ctrlPr>
                                                </m:accPr>
                                                <m:e>
                                                  <m:r>
                                                    <a:rPr lang="nl-NL" sz="2800" i="1" dirty="0" err="1">
                                                      <a:latin typeface="Cambria Math" panose="02040503050406030204" pitchFamily="18" charset="0"/>
                                                    </a:rPr>
                                                    <m:t>𝑦</m:t>
                                                  </m:r>
                                                </m:e>
                                              </m:acc>
                                            </m:e>
                                            <m:sub>
                                              <m:r>
                                                <a:rPr lang="en-US" sz="2800" i="1" dirty="0">
                                                  <a:latin typeface="Cambria Math" panose="02040503050406030204" pitchFamily="18" charset="0"/>
                                                </a:rPr>
                                                <m:t>𝑖</m:t>
                                              </m:r>
                                            </m:sub>
                                          </m:sSub>
                                        </m:e>
                                      </m:d>
                                    </m:e>
                                    <m:sup>
                                      <m:r>
                                        <a:rPr lang="nl-NL" sz="2800" i="1">
                                          <a:latin typeface="Cambria Math" charset="0"/>
                                        </a:rPr>
                                        <m:t>2</m:t>
                                      </m:r>
                                    </m:sup>
                                  </m:sSup>
                                </m:e>
                              </m:nary>
                            </m:num>
                            <m:den>
                              <m:r>
                                <a:rPr lang="en-US" sz="2800" i="1">
                                  <a:latin typeface="Cambria Math" charset="0"/>
                                </a:rPr>
                                <m:t>𝑛</m:t>
                              </m:r>
                            </m:den>
                          </m:f>
                        </m:e>
                      </m:rad>
                    </m:oMath>
                  </m:oMathPara>
                </a14:m>
                <a:endParaRPr lang="nl-NL" sz="2800" dirty="0">
                  <a:latin typeface="Segoe UI Light" panose="020B0502040204020203" pitchFamily="34" charset="0"/>
                  <a:cs typeface="Segoe UI Light" panose="020B0502040204020203"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1129988" y="4131020"/>
                <a:ext cx="4850672" cy="1365374"/>
              </a:xfrm>
              <a:prstGeom prst="rect">
                <a:avLst/>
              </a:prstGeom>
              <a:blipFill rotWithShape="0">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09366645-3A08-4931-82C1-40844BC18A45}"/>
                  </a:ext>
                </a:extLst>
              </p:cNvPr>
              <p:cNvSpPr/>
              <p:nvPr/>
            </p:nvSpPr>
            <p:spPr>
              <a:xfrm>
                <a:off x="1097683" y="2280139"/>
                <a:ext cx="4675931" cy="10581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MAE</m:t>
                      </m:r>
                      <m:r>
                        <a:rPr lang="en-US" sz="3200">
                          <a:latin typeface="Cambria Math" panose="02040503050406030204" pitchFamily="18" charset="0"/>
                        </a:rPr>
                        <m:t>= </m:t>
                      </m:r>
                      <m:f>
                        <m:fPr>
                          <m:ctrlPr>
                            <a:rPr lang="en-US" sz="3200" i="1">
                              <a:latin typeface="Cambria Math" charset="0"/>
                            </a:rPr>
                          </m:ctrlPr>
                        </m:fPr>
                        <m:num>
                          <m:nary>
                            <m:naryPr>
                              <m:chr m:val="∑"/>
                              <m:ctrlPr>
                                <a:rPr lang="is-IS" sz="3200" i="1">
                                  <a:latin typeface="Cambria Math" charset="0"/>
                                </a:rPr>
                              </m:ctrlPr>
                            </m:naryPr>
                            <m:sub>
                              <m:r>
                                <m:rPr>
                                  <m:brk m:alnAt="23"/>
                                </m:rPr>
                                <a:rPr lang="nl-NL" sz="3200" i="1">
                                  <a:latin typeface="Cambria Math" charset="0"/>
                                </a:rPr>
                                <m:t>𝑖</m:t>
                              </m:r>
                              <m:r>
                                <a:rPr lang="nl-NL" sz="3200" i="1">
                                  <a:latin typeface="Cambria Math" charset="0"/>
                                </a:rPr>
                                <m:t>=1</m:t>
                              </m:r>
                            </m:sub>
                            <m:sup>
                              <m:r>
                                <a:rPr lang="nl-NL" sz="3200" i="1">
                                  <a:latin typeface="Cambria Math" charset="0"/>
                                </a:rPr>
                                <m:t>𝑛</m:t>
                              </m:r>
                            </m:sup>
                            <m:e>
                              <m:d>
                                <m:dPr>
                                  <m:begChr m:val="|"/>
                                  <m:endChr m:val="|"/>
                                  <m:ctrlPr>
                                    <a:rPr lang="en-US" sz="3200" i="1" dirty="0">
                                      <a:latin typeface="Cambria Math" charset="0"/>
                                    </a:rPr>
                                  </m:ctrlPr>
                                </m:dPr>
                                <m:e>
                                  <m:sSub>
                                    <m:sSubPr>
                                      <m:ctrlPr>
                                        <a:rPr lang="nl-NL" sz="3200" i="1">
                                          <a:latin typeface="Cambria Math" charset="0"/>
                                        </a:rPr>
                                      </m:ctrlPr>
                                    </m:sSubPr>
                                    <m:e>
                                      <m:r>
                                        <a:rPr lang="nl-NL" sz="3200" i="1">
                                          <a:latin typeface="Cambria Math" charset="0"/>
                                        </a:rPr>
                                        <m:t>𝑦</m:t>
                                      </m:r>
                                    </m:e>
                                    <m:sub>
                                      <m:r>
                                        <a:rPr lang="nl-NL" sz="3200" i="1">
                                          <a:latin typeface="Cambria Math" charset="0"/>
                                        </a:rPr>
                                        <m:t>𝑖</m:t>
                                      </m:r>
                                    </m:sub>
                                  </m:sSub>
                                  <m:r>
                                    <a:rPr lang="en-US" sz="3200" i="1">
                                      <a:latin typeface="Cambria Math" panose="02040503050406030204" pitchFamily="18" charset="0"/>
                                    </a:rPr>
                                    <m:t>−</m:t>
                                  </m:r>
                                  <m:sSub>
                                    <m:sSubPr>
                                      <m:ctrlPr>
                                        <a:rPr lang="en-US" sz="3200" i="1" dirty="0">
                                          <a:latin typeface="Cambria Math" charset="0"/>
                                        </a:rPr>
                                      </m:ctrlPr>
                                    </m:sSubPr>
                                    <m:e>
                                      <m:acc>
                                        <m:accPr>
                                          <m:chr m:val="̂"/>
                                          <m:ctrlPr>
                                            <a:rPr lang="nl-NL" sz="3200" i="1" dirty="0">
                                              <a:latin typeface="Cambria Math" charset="0"/>
                                            </a:rPr>
                                          </m:ctrlPr>
                                        </m:accPr>
                                        <m:e>
                                          <m:r>
                                            <a:rPr lang="nl-NL" sz="3200" i="1" dirty="0" err="1">
                                              <a:latin typeface="Cambria Math" panose="02040503050406030204" pitchFamily="18" charset="0"/>
                                            </a:rPr>
                                            <m:t>𝑦</m:t>
                                          </m:r>
                                        </m:e>
                                      </m:acc>
                                    </m:e>
                                    <m:sub>
                                      <m:r>
                                        <a:rPr lang="en-US" sz="3200" i="1" dirty="0">
                                          <a:latin typeface="Cambria Math" panose="02040503050406030204" pitchFamily="18" charset="0"/>
                                        </a:rPr>
                                        <m:t>𝑖</m:t>
                                      </m:r>
                                    </m:sub>
                                  </m:sSub>
                                </m:e>
                              </m:d>
                            </m:e>
                          </m:nary>
                        </m:num>
                        <m:den>
                          <m:r>
                            <a:rPr lang="en-US" sz="3200" i="1">
                              <a:latin typeface="Cambria Math" panose="02040503050406030204" pitchFamily="18" charset="0"/>
                            </a:rPr>
                            <m:t>𝑛</m:t>
                          </m:r>
                        </m:den>
                      </m:f>
                    </m:oMath>
                  </m:oMathPara>
                </a14:m>
                <a:endParaRPr lang="nl-NL" sz="3200" dirty="0"/>
              </a:p>
            </p:txBody>
          </p:sp>
        </mc:Choice>
        <mc:Fallback xmlns="">
          <p:sp>
            <p:nvSpPr>
              <p:cNvPr id="6" name="Rectangle 5">
                <a:extLst>
                  <a:ext uri="{FF2B5EF4-FFF2-40B4-BE49-F238E27FC236}">
                    <a16:creationId xmlns:a16="http://schemas.microsoft.com/office/drawing/2014/main" id="{09366645-3A08-4931-82C1-40844BC18A45}"/>
                  </a:ext>
                </a:extLst>
              </p:cNvPr>
              <p:cNvSpPr>
                <a:spLocks noRot="1" noChangeAspect="1" noMove="1" noResize="1" noEditPoints="1" noAdjustHandles="1" noChangeArrowheads="1" noChangeShapeType="1" noTextEdit="1"/>
              </p:cNvSpPr>
              <p:nvPr/>
            </p:nvSpPr>
            <p:spPr>
              <a:xfrm>
                <a:off x="1097683" y="2280139"/>
                <a:ext cx="4675931" cy="1058175"/>
              </a:xfrm>
              <a:prstGeom prst="rect">
                <a:avLst/>
              </a:prstGeom>
              <a:blipFill>
                <a:blip r:embed="rId4"/>
                <a:stretch>
                  <a:fillRect/>
                </a:stretch>
              </a:blipFill>
            </p:spPr>
            <p:txBody>
              <a:bodyPr/>
              <a:lstStyle/>
              <a:p>
                <a:r>
                  <a:rPr lang="nl-NL">
                    <a:noFill/>
                  </a:rPr>
                  <a:t> </a:t>
                </a:r>
              </a:p>
            </p:txBody>
          </p:sp>
        </mc:Fallback>
      </mc:AlternateContent>
      <p:sp>
        <p:nvSpPr>
          <p:cNvPr id="7" name="TextBox 6">
            <a:extLst>
              <a:ext uri="{FF2B5EF4-FFF2-40B4-BE49-F238E27FC236}">
                <a16:creationId xmlns:a16="http://schemas.microsoft.com/office/drawing/2014/main" xmlns="" id="{9065E120-4B22-41BA-9CA6-2F4A28B4CE55}"/>
              </a:ext>
            </a:extLst>
          </p:cNvPr>
          <p:cNvSpPr txBox="1"/>
          <p:nvPr/>
        </p:nvSpPr>
        <p:spPr>
          <a:xfrm>
            <a:off x="1139820" y="6102474"/>
            <a:ext cx="9471994" cy="506292"/>
          </a:xfrm>
          <a:prstGeom prst="rect">
            <a:avLst/>
          </a:prstGeom>
          <a:noFill/>
        </p:spPr>
        <p:txBody>
          <a:bodyPr wrap="square" rtlCol="0">
            <a:spAutoFit/>
          </a:bodyPr>
          <a:lstStyle/>
          <a:p>
            <a:pPr>
              <a:lnSpc>
                <a:spcPct val="150000"/>
              </a:lnSpc>
            </a:pPr>
            <a:r>
              <a:rPr lang="nl-NL" sz="2000" b="1" dirty="0"/>
              <a:t>In praktijk altijd visualisaties maken van die iets zeggen over de kwaliteit van je model!</a:t>
            </a:r>
          </a:p>
        </p:txBody>
      </p:sp>
      <p:grpSp>
        <p:nvGrpSpPr>
          <p:cNvPr id="4" name="Group 3"/>
          <p:cNvGrpSpPr/>
          <p:nvPr/>
        </p:nvGrpSpPr>
        <p:grpSpPr>
          <a:xfrm>
            <a:off x="6777262" y="1582170"/>
            <a:ext cx="4578997" cy="3685871"/>
            <a:chOff x="6777262" y="1582170"/>
            <a:chExt cx="4578997" cy="3685871"/>
          </a:xfrm>
        </p:grpSpPr>
        <mc:AlternateContent xmlns:mc="http://schemas.openxmlformats.org/markup-compatibility/2006">
          <mc:Choice xmlns:a14="http://schemas.microsoft.com/office/drawing/2010/main" Requires="a14">
            <p:sp>
              <p:nvSpPr>
                <p:cNvPr id="8" name="Subtitle 2"/>
                <p:cNvSpPr txBox="1">
                  <a:spLocks/>
                </p:cNvSpPr>
                <p:nvPr/>
              </p:nvSpPr>
              <p:spPr>
                <a:xfrm>
                  <a:off x="6777262" y="1582170"/>
                  <a:ext cx="4342286" cy="1227056"/>
                </a:xfrm>
                <a:prstGeom prst="rect">
                  <a:avLst/>
                </a:prstGeom>
              </p:spPr>
              <p:txBody>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Bias:</a:t>
                  </a:r>
                </a:p>
                <a:p>
                  <a:pPr marL="0" indent="0">
                    <a:buNone/>
                  </a:pPr>
                  <a:r>
                    <a:rPr lang="en-US" sz="2400" dirty="0" smtClean="0"/>
                    <a:t>     b</a:t>
                  </a:r>
                  <a14:m>
                    <m:oMath xmlns:m="http://schemas.openxmlformats.org/officeDocument/2006/math">
                      <m:r>
                        <m:rPr>
                          <m:sty m:val="p"/>
                        </m:rPr>
                        <a:rPr lang="en-US" sz="2400" smtClean="0">
                          <a:latin typeface="Cambria Math" charset="0"/>
                        </a:rPr>
                        <m:t>ias</m:t>
                      </m:r>
                      <m:r>
                        <a:rPr lang="en-US" sz="2400" i="1">
                          <a:latin typeface="Cambria Math" panose="02040503050406030204" pitchFamily="18" charset="0"/>
                        </a:rPr>
                        <m:t>=</m:t>
                      </m:r>
                      <m:f>
                        <m:fPr>
                          <m:ctrlPr>
                            <a:rPr lang="mr-IN" sz="2400" i="1" smtClean="0">
                              <a:latin typeface="Cambria Math" charset="0"/>
                            </a:rPr>
                          </m:ctrlPr>
                        </m:fPr>
                        <m:num>
                          <m:nary>
                            <m:naryPr>
                              <m:chr m:val="∑"/>
                              <m:ctrlPr>
                                <a:rPr lang="is-IS" sz="2400" i="1">
                                  <a:latin typeface="Cambria Math" charset="0"/>
                                </a:rPr>
                              </m:ctrlPr>
                            </m:naryPr>
                            <m:sub>
                              <m:r>
                                <m:rPr>
                                  <m:brk m:alnAt="23"/>
                                </m:rPr>
                                <a:rPr lang="nl-NL" sz="2400" i="1">
                                  <a:latin typeface="Cambria Math" charset="0"/>
                                </a:rPr>
                                <m:t>𝑖</m:t>
                              </m:r>
                              <m:r>
                                <a:rPr lang="nl-NL" sz="2400" i="1">
                                  <a:latin typeface="Cambria Math" charset="0"/>
                                </a:rPr>
                                <m:t>=1</m:t>
                              </m:r>
                            </m:sub>
                            <m:sup>
                              <m:r>
                                <a:rPr lang="nl-NL" sz="2400" i="1">
                                  <a:latin typeface="Cambria Math" charset="0"/>
                                </a:rPr>
                                <m:t>𝑛</m:t>
                              </m:r>
                            </m:sup>
                            <m:e>
                              <m:sSup>
                                <m:sSupPr>
                                  <m:ctrlPr>
                                    <a:rPr lang="nl-NL" sz="2400" i="1">
                                      <a:latin typeface="Cambria Math" charset="0"/>
                                    </a:rPr>
                                  </m:ctrlPr>
                                </m:sSupPr>
                                <m:e>
                                  <m:d>
                                    <m:dPr>
                                      <m:ctrlPr>
                                        <a:rPr lang="nl-NL" sz="2400" i="1">
                                          <a:latin typeface="Cambria Math" charset="0"/>
                                        </a:rPr>
                                      </m:ctrlPr>
                                    </m:dPr>
                                    <m:e>
                                      <m:sSub>
                                        <m:sSubPr>
                                          <m:ctrlPr>
                                            <a:rPr lang="nl-NL" sz="2400" i="1">
                                              <a:latin typeface="Cambria Math" charset="0"/>
                                            </a:rPr>
                                          </m:ctrlPr>
                                        </m:sSubPr>
                                        <m:e>
                                          <m:r>
                                            <a:rPr lang="nl-NL" sz="2400" i="1">
                                              <a:latin typeface="Cambria Math" charset="0"/>
                                            </a:rPr>
                                            <m:t>𝑦</m:t>
                                          </m:r>
                                        </m:e>
                                        <m:sub>
                                          <m:r>
                                            <a:rPr lang="nl-NL" sz="2400" i="1">
                                              <a:latin typeface="Cambria Math" charset="0"/>
                                            </a:rPr>
                                            <m:t>𝑖</m:t>
                                          </m:r>
                                        </m:sub>
                                      </m:sSub>
                                      <m:r>
                                        <a:rPr lang="en-US" sz="2400" i="1">
                                          <a:latin typeface="Cambria Math" panose="02040503050406030204" pitchFamily="18" charset="0"/>
                                        </a:rPr>
                                        <m:t>−</m:t>
                                      </m:r>
                                      <m:sSub>
                                        <m:sSubPr>
                                          <m:ctrlPr>
                                            <a:rPr lang="en-US" sz="2400" i="1" dirty="0">
                                              <a:latin typeface="Cambria Math" charset="0"/>
                                            </a:rPr>
                                          </m:ctrlPr>
                                        </m:sSubPr>
                                        <m:e>
                                          <m:acc>
                                            <m:accPr>
                                              <m:chr m:val="̂"/>
                                              <m:ctrlPr>
                                                <a:rPr lang="nl-NL" sz="2400" i="1" dirty="0">
                                                  <a:latin typeface="Cambria Math" charset="0"/>
                                                </a:rPr>
                                              </m:ctrlPr>
                                            </m:accPr>
                                            <m:e>
                                              <m:r>
                                                <a:rPr lang="nl-NL" sz="2400" i="1" dirty="0" err="1">
                                                  <a:latin typeface="Cambria Math" panose="02040503050406030204" pitchFamily="18" charset="0"/>
                                                </a:rPr>
                                                <m:t>𝑦</m:t>
                                              </m:r>
                                            </m:e>
                                          </m:acc>
                                        </m:e>
                                        <m:sub>
                                          <m:r>
                                            <a:rPr lang="en-US" sz="2400" i="1" dirty="0">
                                              <a:latin typeface="Cambria Math" panose="02040503050406030204" pitchFamily="18" charset="0"/>
                                            </a:rPr>
                                            <m:t>𝑖</m:t>
                                          </m:r>
                                        </m:sub>
                                      </m:sSub>
                                    </m:e>
                                  </m:d>
                                </m:e>
                                <m:sup/>
                              </m:sSup>
                            </m:e>
                          </m:nary>
                        </m:num>
                        <m:den>
                          <m:r>
                            <a:rPr lang="nl-NL" sz="2400" b="0" i="1" smtClean="0">
                              <a:latin typeface="Cambria Math" charset="0"/>
                            </a:rPr>
                            <m:t>𝑛</m:t>
                          </m:r>
                        </m:den>
                      </m:f>
                    </m:oMath>
                  </a14:m>
                  <a:endParaRPr lang="en-US" sz="2400" dirty="0"/>
                </a:p>
              </p:txBody>
            </p:sp>
          </mc:Choice>
          <mc:Fallback>
            <p:sp>
              <p:nvSpPr>
                <p:cNvPr id="8" name="Subtitle 2"/>
                <p:cNvSpPr txBox="1">
                  <a:spLocks noRot="1" noChangeAspect="1" noMove="1" noResize="1" noEditPoints="1" noAdjustHandles="1" noChangeArrowheads="1" noChangeShapeType="1" noTextEdit="1"/>
                </p:cNvSpPr>
                <p:nvPr/>
              </p:nvSpPr>
              <p:spPr>
                <a:xfrm>
                  <a:off x="6777262" y="1582170"/>
                  <a:ext cx="4342286" cy="1227056"/>
                </a:xfrm>
                <a:prstGeom prst="rect">
                  <a:avLst/>
                </a:prstGeom>
                <a:blipFill rotWithShape="0">
                  <a:blip r:embed="rId5"/>
                  <a:stretch>
                    <a:fillRect l="-1966" t="-6965"/>
                  </a:stretch>
                </a:blipFill>
              </p:spPr>
              <p:txBody>
                <a:bodyPr/>
                <a:lstStyle/>
                <a:p>
                  <a:r>
                    <a:rPr lang="nl-NL">
                      <a:noFill/>
                    </a:rPr>
                    <a:t> </a:t>
                  </a:r>
                </a:p>
              </p:txBody>
            </p:sp>
          </mc:Fallback>
        </mc:AlternateContent>
        <p:pic>
          <p:nvPicPr>
            <p:cNvPr id="9" name="Picture 8"/>
            <p:cNvPicPr>
              <a:picLocks noChangeAspect="1"/>
            </p:cNvPicPr>
            <p:nvPr/>
          </p:nvPicPr>
          <p:blipFill>
            <a:blip r:embed="rId6"/>
            <a:stretch>
              <a:fillRect/>
            </a:stretch>
          </p:blipFill>
          <p:spPr>
            <a:xfrm>
              <a:off x="7131961" y="3155892"/>
              <a:ext cx="4224298" cy="2112149"/>
            </a:xfrm>
            <a:prstGeom prst="rect">
              <a:avLst/>
            </a:prstGeom>
          </p:spPr>
        </p:pic>
      </p:grpSp>
    </p:spTree>
    <p:extLst>
      <p:ext uri="{BB962C8B-B14F-4D97-AF65-F5344CB8AC3E}">
        <p14:creationId xmlns:p14="http://schemas.microsoft.com/office/powerpoint/2010/main" val="200220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Text Placeholder 2"/>
          <p:cNvSpPr>
            <a:spLocks noGrp="1"/>
          </p:cNvSpPr>
          <p:nvPr>
            <p:ph type="body" sz="quarter" idx="10"/>
          </p:nvPr>
        </p:nvSpPr>
        <p:spPr/>
        <p:txBody>
          <a:bodyPr/>
          <a:lstStyle/>
          <a:p>
            <a:r>
              <a:rPr lang="en-US" dirty="0" err="1" smtClean="0"/>
              <a:t>Regressie</a:t>
            </a:r>
            <a:endParaRPr lang="en-US" dirty="0"/>
          </a:p>
        </p:txBody>
      </p:sp>
    </p:spTree>
    <p:extLst>
      <p:ext uri="{BB962C8B-B14F-4D97-AF65-F5344CB8AC3E}">
        <p14:creationId xmlns:p14="http://schemas.microsoft.com/office/powerpoint/2010/main" val="1775519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956391" y="247484"/>
            <a:ext cx="8601230" cy="6610515"/>
          </a:xfrm>
          <a:prstGeom prst="rect">
            <a:avLst/>
          </a:prstGeom>
        </p:spPr>
      </p:pic>
    </p:spTree>
    <p:extLst>
      <p:ext uri="{BB962C8B-B14F-4D97-AF65-F5344CB8AC3E}">
        <p14:creationId xmlns:p14="http://schemas.microsoft.com/office/powerpoint/2010/main" val="3999173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8512557"/>
              </p:ext>
            </p:extLst>
          </p:nvPr>
        </p:nvGraphicFramePr>
        <p:xfrm>
          <a:off x="2259762" y="372538"/>
          <a:ext cx="8043959" cy="6385492"/>
        </p:xfrm>
        <a:graphic>
          <a:graphicData uri="http://schemas.openxmlformats.org/drawingml/2006/table">
            <a:tbl>
              <a:tblPr firstRow="1" bandRow="1">
                <a:tableStyleId>{5C22544A-7EE6-4342-B048-85BDC9FD1C3A}</a:tableStyleId>
              </a:tblPr>
              <a:tblGrid>
                <a:gridCol w="1996335">
                  <a:extLst>
                    <a:ext uri="{9D8B030D-6E8A-4147-A177-3AD203B41FA5}">
                      <a16:colId xmlns="" xmlns:a16="http://schemas.microsoft.com/office/drawing/2014/main" val="662676639"/>
                    </a:ext>
                  </a:extLst>
                </a:gridCol>
                <a:gridCol w="369048">
                  <a:extLst>
                    <a:ext uri="{9D8B030D-6E8A-4147-A177-3AD203B41FA5}">
                      <a16:colId xmlns="" xmlns:a16="http://schemas.microsoft.com/office/drawing/2014/main" val="3756346716"/>
                    </a:ext>
                  </a:extLst>
                </a:gridCol>
                <a:gridCol w="5678576">
                  <a:extLst>
                    <a:ext uri="{9D8B030D-6E8A-4147-A177-3AD203B41FA5}">
                      <a16:colId xmlns="" xmlns:a16="http://schemas.microsoft.com/office/drawing/2014/main" val="1870441063"/>
                    </a:ext>
                  </a:extLst>
                </a:gridCol>
              </a:tblGrid>
              <a:tr h="0">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364036110"/>
                  </a:ext>
                </a:extLst>
              </a:tr>
              <a:tr h="897020">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9:30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10:00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solidFill>
                            <a:schemeClr val="bg2">
                              <a:lumMod val="50000"/>
                            </a:schemeClr>
                          </a:solidFill>
                        </a:rPr>
                        <a:t>Wat is machine </a:t>
                      </a:r>
                      <a:r>
                        <a:rPr lang="nl-NL" sz="2400" baseline="0" noProof="0" dirty="0" err="1" smtClean="0">
                          <a:solidFill>
                            <a:schemeClr val="bg2">
                              <a:lumMod val="50000"/>
                            </a:schemeClr>
                          </a:solidFill>
                        </a:rPr>
                        <a:t>learning</a:t>
                      </a:r>
                      <a:r>
                        <a:rPr lang="nl-NL" sz="2400" baseline="0" noProof="0" dirty="0" smtClean="0">
                          <a:solidFill>
                            <a:schemeClr val="bg2">
                              <a:lumMod val="50000"/>
                            </a:schemeClr>
                          </a:solidFill>
                        </a:rPr>
                        <a:t>?</a:t>
                      </a:r>
                    </a:p>
                    <a:p>
                      <a:r>
                        <a:rPr lang="nl-NL" sz="2400" baseline="0" noProof="0" dirty="0" smtClean="0">
                          <a:solidFill>
                            <a:schemeClr val="bg2">
                              <a:lumMod val="50000"/>
                            </a:schemeClr>
                          </a:solidFill>
                        </a:rPr>
                        <a:t>Kennismaking</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42112463"/>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10:00– 11:00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Regressie + HANDS-ON</a:t>
                      </a:r>
                      <a:endParaRPr lang="nl-NL" sz="2400" b="0" i="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39792162"/>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11:00– 11:15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1" noProof="0" dirty="0">
                          <a:solidFill>
                            <a:schemeClr val="bg2">
                              <a:lumMod val="50000"/>
                            </a:schemeClr>
                          </a:solidFill>
                        </a:rPr>
                        <a:t>Koffiepauze</a:t>
                      </a:r>
                      <a:endParaRPr lang="nl-NL" sz="2400" b="1"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8591364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11:15– 12:30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800" b="1" noProof="0" dirty="0" smtClean="0"/>
                        <a:t>Data </a:t>
                      </a:r>
                      <a:r>
                        <a:rPr lang="nl-NL" sz="2800" b="1" noProof="0" dirty="0" err="1" smtClean="0"/>
                        <a:t>science</a:t>
                      </a:r>
                      <a:r>
                        <a:rPr lang="nl-NL" sz="2800" b="1" noProof="0" dirty="0" smtClean="0"/>
                        <a:t> pipeline + HANDS-ON</a:t>
                      </a:r>
                      <a:endParaRPr lang="nl-NL" sz="2800" b="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0629687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12:30</a:t>
                      </a:r>
                      <a:r>
                        <a:rPr lang="nl-NL" sz="2400" baseline="0" noProof="0" dirty="0" smtClean="0">
                          <a:solidFill>
                            <a:schemeClr val="tx1"/>
                          </a:solidFill>
                          <a:latin typeface="Segoe UI" panose="020B0502040204020203" pitchFamily="34" charset="0"/>
                          <a:cs typeface="Segoe UI" panose="020B0502040204020203" pitchFamily="34" charset="0"/>
                        </a:rPr>
                        <a:t> </a:t>
                      </a:r>
                      <a:r>
                        <a:rPr lang="nl-NL" sz="2400" baseline="0" noProof="0" dirty="0">
                          <a:solidFill>
                            <a:schemeClr val="tx1"/>
                          </a:solidFill>
                          <a:latin typeface="Segoe UI" panose="020B0502040204020203" pitchFamily="34" charset="0"/>
                          <a:cs typeface="Segoe UI" panose="020B0502040204020203" pitchFamily="34" charset="0"/>
                        </a:rPr>
                        <a:t>– </a:t>
                      </a:r>
                      <a:r>
                        <a:rPr lang="nl-NL" sz="2400" baseline="0" noProof="0" dirty="0" smtClean="0">
                          <a:solidFill>
                            <a:schemeClr val="tx1"/>
                          </a:solidFill>
                          <a:latin typeface="Segoe UI" panose="020B0502040204020203" pitchFamily="34" charset="0"/>
                          <a:cs typeface="Segoe UI" panose="020B0502040204020203" pitchFamily="34" charset="0"/>
                        </a:rPr>
                        <a:t>13:15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400" noProof="0" dirty="0" smtClean="0"/>
                        <a:t>Lunch</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90030646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13:15– 14:30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i="1"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Classificatie + HANDS-ON</a:t>
                      </a:r>
                      <a:endParaRPr lang="nl-NL" sz="2400" b="0" i="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439675251"/>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14:45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t>Koffiepauze</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58237845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14:45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400" noProof="0" dirty="0" err="1" smtClean="0"/>
                        <a:t>Dimensionality</a:t>
                      </a:r>
                      <a:r>
                        <a:rPr lang="nl-NL" sz="2400" noProof="0" dirty="0" smtClean="0"/>
                        <a:t> </a:t>
                      </a:r>
                      <a:r>
                        <a:rPr lang="nl-NL" sz="2400" noProof="0" dirty="0" err="1" smtClean="0"/>
                        <a:t>Reduction</a:t>
                      </a:r>
                      <a:endParaRPr lang="nl-NL" sz="2400" b="0" i="0" noProof="0" dirty="0" smtClean="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56976559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15:00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Clustering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079579213"/>
                  </a:ext>
                </a:extLst>
              </a:tr>
              <a:tr h="5638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16:00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2400" baseline="0" noProof="0" dirty="0" smtClean="0"/>
                        <a:t>HANDS-ON </a:t>
                      </a:r>
                      <a:r>
                        <a:rPr lang="nl-NL" sz="2400" baseline="0" noProof="0" dirty="0" err="1" smtClean="0"/>
                        <a:t>unsupervised</a:t>
                      </a:r>
                      <a:r>
                        <a:rPr lang="nl-NL" sz="2400" baseline="0" noProof="0" dirty="0" smtClean="0"/>
                        <a:t> </a:t>
                      </a:r>
                      <a:r>
                        <a:rPr lang="nl-NL" sz="2400" baseline="0" noProof="0" dirty="0" err="1" smtClean="0"/>
                        <a:t>learning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664332131"/>
                  </a:ext>
                </a:extLst>
              </a:tr>
            </a:tbl>
          </a:graphicData>
        </a:graphic>
      </p:graphicFrame>
    </p:spTree>
    <p:extLst>
      <p:ext uri="{BB962C8B-B14F-4D97-AF65-F5344CB8AC3E}">
        <p14:creationId xmlns:p14="http://schemas.microsoft.com/office/powerpoint/2010/main" val="517667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5400" dirty="0" smtClean="0"/>
              <a:t>Data </a:t>
            </a:r>
            <a:r>
              <a:rPr lang="nl-NL" sz="5400" dirty="0" err="1" smtClean="0"/>
              <a:t>science</a:t>
            </a:r>
            <a:r>
              <a:rPr lang="nl-NL" sz="5400" dirty="0" smtClean="0"/>
              <a:t> Workflow</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860235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science workflow</a:t>
            </a:r>
            <a:endParaRPr lang="en-US" dirty="0"/>
          </a:p>
        </p:txBody>
      </p:sp>
      <p:sp>
        <p:nvSpPr>
          <p:cNvPr id="4" name="Can 3"/>
          <p:cNvSpPr/>
          <p:nvPr/>
        </p:nvSpPr>
        <p:spPr>
          <a:xfrm>
            <a:off x="596351" y="3008238"/>
            <a:ext cx="927652" cy="116619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 data</a:t>
            </a:r>
            <a:endParaRPr lang="en-US" dirty="0"/>
          </a:p>
        </p:txBody>
      </p:sp>
      <p:sp>
        <p:nvSpPr>
          <p:cNvPr id="5" name="Rounded Rectangle 4"/>
          <p:cNvSpPr/>
          <p:nvPr/>
        </p:nvSpPr>
        <p:spPr>
          <a:xfrm>
            <a:off x="4465985" y="3008238"/>
            <a:ext cx="1391478"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exploration &amp; cleaning</a:t>
            </a:r>
            <a:endParaRPr lang="en-US" dirty="0"/>
          </a:p>
        </p:txBody>
      </p:sp>
      <p:sp>
        <p:nvSpPr>
          <p:cNvPr id="6" name="Rounded Rectangle 5"/>
          <p:cNvSpPr/>
          <p:nvPr/>
        </p:nvSpPr>
        <p:spPr>
          <a:xfrm>
            <a:off x="6506818" y="2040316"/>
            <a:ext cx="1411357"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engineering</a:t>
            </a:r>
            <a:endParaRPr lang="en-US" dirty="0"/>
          </a:p>
        </p:txBody>
      </p:sp>
      <p:sp>
        <p:nvSpPr>
          <p:cNvPr id="11" name="Rounded Rectangle 10"/>
          <p:cNvSpPr/>
          <p:nvPr/>
        </p:nvSpPr>
        <p:spPr>
          <a:xfrm>
            <a:off x="6564797" y="3843126"/>
            <a:ext cx="1369668"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a:t>
            </a:r>
          </a:p>
          <a:p>
            <a:pPr algn="ctr"/>
            <a:r>
              <a:rPr lang="en-US" sz="1000" dirty="0" smtClean="0"/>
              <a:t>(different  models, parameter tuning,</a:t>
            </a:r>
          </a:p>
          <a:p>
            <a:pPr algn="ctr"/>
            <a:r>
              <a:rPr lang="en-US" sz="1000" dirty="0" smtClean="0"/>
              <a:t>Etc.)</a:t>
            </a:r>
            <a:endParaRPr lang="en-US" sz="1000" dirty="0"/>
          </a:p>
        </p:txBody>
      </p:sp>
      <p:sp>
        <p:nvSpPr>
          <p:cNvPr id="12" name="Rounded Rectangle 11"/>
          <p:cNvSpPr/>
          <p:nvPr/>
        </p:nvSpPr>
        <p:spPr>
          <a:xfrm>
            <a:off x="2173358" y="3008238"/>
            <a:ext cx="1643271"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understanding</a:t>
            </a:r>
            <a:endParaRPr lang="en-US" dirty="0"/>
          </a:p>
        </p:txBody>
      </p:sp>
      <p:sp>
        <p:nvSpPr>
          <p:cNvPr id="13" name="Rounded Rectangle 12"/>
          <p:cNvSpPr/>
          <p:nvPr/>
        </p:nvSpPr>
        <p:spPr>
          <a:xfrm>
            <a:off x="8567532" y="3008238"/>
            <a:ext cx="1278837" cy="116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Evaluation</a:t>
            </a:r>
            <a:endParaRPr lang="en-US" dirty="0"/>
          </a:p>
        </p:txBody>
      </p:sp>
      <p:sp>
        <p:nvSpPr>
          <p:cNvPr id="16" name="Rounded Rectangle 15"/>
          <p:cNvSpPr/>
          <p:nvPr/>
        </p:nvSpPr>
        <p:spPr>
          <a:xfrm>
            <a:off x="10488825" y="3014864"/>
            <a:ext cx="1447802" cy="11661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Deployment</a:t>
            </a:r>
            <a:endParaRPr lang="en-US" dirty="0"/>
          </a:p>
        </p:txBody>
      </p:sp>
      <p:cxnSp>
        <p:nvCxnSpPr>
          <p:cNvPr id="20" name="Straight Arrow Connector 19"/>
          <p:cNvCxnSpPr>
            <a:stCxn id="4" idx="4"/>
            <a:endCxn id="12" idx="1"/>
          </p:cNvCxnSpPr>
          <p:nvPr/>
        </p:nvCxnSpPr>
        <p:spPr>
          <a:xfrm>
            <a:off x="1524003" y="3591334"/>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16630" y="3452188"/>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843055" y="3597960"/>
            <a:ext cx="649355" cy="0"/>
          </a:xfrm>
          <a:prstGeom prst="straightConnector1">
            <a:avLst/>
          </a:prstGeom>
          <a:ln w="508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023651" y="3206509"/>
            <a:ext cx="0" cy="636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94713" y="3206508"/>
            <a:ext cx="1" cy="636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857463" y="3591334"/>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829878" y="3776865"/>
            <a:ext cx="63610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918177" y="3597960"/>
            <a:ext cx="64935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3" idx="2"/>
            <a:endCxn id="5" idx="2"/>
          </p:cNvCxnSpPr>
          <p:nvPr/>
        </p:nvCxnSpPr>
        <p:spPr>
          <a:xfrm rot="5400000">
            <a:off x="7184338" y="2151817"/>
            <a:ext cx="12700" cy="4045227"/>
          </a:xfrm>
          <a:prstGeom prst="curvedConnector3">
            <a:avLst>
              <a:gd name="adj1" fmla="val 11504346"/>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13" idx="0"/>
            <a:endCxn id="12" idx="0"/>
          </p:cNvCxnSpPr>
          <p:nvPr/>
        </p:nvCxnSpPr>
        <p:spPr>
          <a:xfrm rot="16200000" flipV="1">
            <a:off x="6100973" y="-97741"/>
            <a:ext cx="12700" cy="6211957"/>
          </a:xfrm>
          <a:prstGeom prst="curvedConnector3">
            <a:avLst>
              <a:gd name="adj1" fmla="val 11504346"/>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22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Feature Engineering</a:t>
            </a:r>
            <a:endParaRPr lang="nl-NL" dirty="0"/>
          </a:p>
        </p:txBody>
      </p:sp>
      <p:sp>
        <p:nvSpPr>
          <p:cNvPr id="3" name="Subtitle 2"/>
          <p:cNvSpPr>
            <a:spLocks noGrp="1"/>
          </p:cNvSpPr>
          <p:nvPr>
            <p:ph type="subTitle" idx="1"/>
          </p:nvPr>
        </p:nvSpPr>
        <p:spPr>
          <a:xfrm>
            <a:off x="719666" y="1556791"/>
            <a:ext cx="10519719" cy="5095799"/>
          </a:xfrm>
        </p:spPr>
        <p:txBody>
          <a:bodyPr/>
          <a:lstStyle/>
          <a:p>
            <a:r>
              <a:rPr lang="nl-NL" dirty="0" smtClean="0"/>
              <a:t>Het creëren van nieuwe features op basis van business kennis.</a:t>
            </a:r>
            <a:endParaRPr lang="nl-NL" dirty="0"/>
          </a:p>
          <a:p>
            <a:endParaRPr lang="nl-NL" dirty="0" smtClean="0"/>
          </a:p>
          <a:p>
            <a:pPr marL="0" indent="0">
              <a:buNone/>
            </a:pPr>
            <a:r>
              <a:rPr lang="nl-NL" sz="2400" dirty="0" smtClean="0">
                <a:solidFill>
                  <a:schemeClr val="tx2"/>
                </a:solidFill>
              </a:rPr>
              <a:t>The </a:t>
            </a:r>
            <a:r>
              <a:rPr lang="nl-NL" sz="2400" dirty="0" err="1">
                <a:solidFill>
                  <a:schemeClr val="tx2"/>
                </a:solidFill>
              </a:rPr>
              <a:t>algorithms</a:t>
            </a:r>
            <a:r>
              <a:rPr lang="nl-NL" sz="2400" dirty="0">
                <a:solidFill>
                  <a:schemeClr val="tx2"/>
                </a:solidFill>
              </a:rPr>
              <a:t> we </a:t>
            </a:r>
            <a:r>
              <a:rPr lang="nl-NL" sz="2400" dirty="0" err="1">
                <a:solidFill>
                  <a:schemeClr val="tx2"/>
                </a:solidFill>
              </a:rPr>
              <a:t>used</a:t>
            </a:r>
            <a:r>
              <a:rPr lang="nl-NL" sz="2400" dirty="0">
                <a:solidFill>
                  <a:schemeClr val="tx2"/>
                </a:solidFill>
              </a:rPr>
              <a:t> are </a:t>
            </a:r>
            <a:r>
              <a:rPr lang="nl-NL" sz="2400" dirty="0" err="1">
                <a:solidFill>
                  <a:schemeClr val="tx2"/>
                </a:solidFill>
              </a:rPr>
              <a:t>very</a:t>
            </a:r>
            <a:r>
              <a:rPr lang="nl-NL" sz="2400" dirty="0">
                <a:solidFill>
                  <a:schemeClr val="tx2"/>
                </a:solidFill>
              </a:rPr>
              <a:t> standard </a:t>
            </a:r>
            <a:r>
              <a:rPr lang="nl-NL" sz="2400" dirty="0" err="1" smtClean="0">
                <a:solidFill>
                  <a:schemeClr val="tx2"/>
                </a:solidFill>
              </a:rPr>
              <a:t>for</a:t>
            </a:r>
            <a:r>
              <a:rPr lang="nl-NL" sz="2400" dirty="0" smtClean="0">
                <a:solidFill>
                  <a:schemeClr val="tx2"/>
                </a:solidFill>
              </a:rPr>
              <a:t> </a:t>
            </a:r>
            <a:r>
              <a:rPr lang="nl-NL" sz="2400" dirty="0" err="1" smtClean="0">
                <a:solidFill>
                  <a:schemeClr val="tx2"/>
                </a:solidFill>
              </a:rPr>
              <a:t>Kagglers</a:t>
            </a:r>
            <a:r>
              <a:rPr lang="nl-NL" sz="2400" dirty="0" smtClean="0">
                <a:solidFill>
                  <a:schemeClr val="tx2"/>
                </a:solidFill>
              </a:rPr>
              <a:t>. </a:t>
            </a:r>
            <a:r>
              <a:rPr lang="nl-NL" sz="2400" dirty="0">
                <a:solidFill>
                  <a:schemeClr val="tx2"/>
                </a:solidFill>
              </a:rPr>
              <a:t>[…] We </a:t>
            </a:r>
            <a:r>
              <a:rPr lang="nl-NL" sz="2400" dirty="0" err="1">
                <a:solidFill>
                  <a:schemeClr val="tx2"/>
                </a:solidFill>
              </a:rPr>
              <a:t>spent</a:t>
            </a:r>
            <a:r>
              <a:rPr lang="nl-NL" sz="2400" dirty="0">
                <a:solidFill>
                  <a:schemeClr val="tx2"/>
                </a:solidFill>
              </a:rPr>
              <a:t> most of </a:t>
            </a:r>
            <a:r>
              <a:rPr lang="nl-NL" sz="2400" dirty="0" err="1">
                <a:solidFill>
                  <a:schemeClr val="tx2"/>
                </a:solidFill>
              </a:rPr>
              <a:t>our</a:t>
            </a:r>
            <a:r>
              <a:rPr lang="nl-NL" sz="2400" dirty="0">
                <a:solidFill>
                  <a:schemeClr val="tx2"/>
                </a:solidFill>
              </a:rPr>
              <a:t> </a:t>
            </a:r>
            <a:r>
              <a:rPr lang="nl-NL" sz="2400" dirty="0" err="1">
                <a:solidFill>
                  <a:schemeClr val="tx2"/>
                </a:solidFill>
              </a:rPr>
              <a:t>efforts</a:t>
            </a:r>
            <a:r>
              <a:rPr lang="nl-NL" sz="2400" dirty="0">
                <a:solidFill>
                  <a:schemeClr val="tx2"/>
                </a:solidFill>
              </a:rPr>
              <a:t> in feature engineering. [...] We </a:t>
            </a:r>
            <a:r>
              <a:rPr lang="nl-NL" sz="2400" dirty="0" err="1">
                <a:solidFill>
                  <a:schemeClr val="tx2"/>
                </a:solidFill>
              </a:rPr>
              <a:t>were</a:t>
            </a:r>
            <a:r>
              <a:rPr lang="nl-NL" sz="2400" dirty="0">
                <a:solidFill>
                  <a:schemeClr val="tx2"/>
                </a:solidFill>
              </a:rPr>
              <a:t> </a:t>
            </a:r>
            <a:r>
              <a:rPr lang="nl-NL" sz="2400" dirty="0" err="1">
                <a:solidFill>
                  <a:schemeClr val="tx2"/>
                </a:solidFill>
              </a:rPr>
              <a:t>also</a:t>
            </a:r>
            <a:r>
              <a:rPr lang="nl-NL" sz="2400" dirty="0">
                <a:solidFill>
                  <a:schemeClr val="tx2"/>
                </a:solidFill>
              </a:rPr>
              <a:t> </a:t>
            </a:r>
            <a:r>
              <a:rPr lang="nl-NL" sz="2400" dirty="0" err="1">
                <a:solidFill>
                  <a:schemeClr val="tx2"/>
                </a:solidFill>
              </a:rPr>
              <a:t>very</a:t>
            </a:r>
            <a:r>
              <a:rPr lang="nl-NL" sz="2400" dirty="0">
                <a:solidFill>
                  <a:schemeClr val="tx2"/>
                </a:solidFill>
              </a:rPr>
              <a:t> </a:t>
            </a:r>
            <a:r>
              <a:rPr lang="nl-NL" sz="2400" dirty="0" err="1">
                <a:solidFill>
                  <a:schemeClr val="tx2"/>
                </a:solidFill>
              </a:rPr>
              <a:t>careful</a:t>
            </a:r>
            <a:r>
              <a:rPr lang="nl-NL" sz="2400" dirty="0">
                <a:solidFill>
                  <a:schemeClr val="tx2"/>
                </a:solidFill>
              </a:rPr>
              <a:t> </a:t>
            </a:r>
            <a:r>
              <a:rPr lang="nl-NL" sz="2400" dirty="0" err="1">
                <a:solidFill>
                  <a:schemeClr val="tx2"/>
                </a:solidFill>
              </a:rPr>
              <a:t>to</a:t>
            </a:r>
            <a:r>
              <a:rPr lang="nl-NL" sz="2400" dirty="0">
                <a:solidFill>
                  <a:schemeClr val="tx2"/>
                </a:solidFill>
              </a:rPr>
              <a:t> </a:t>
            </a:r>
            <a:r>
              <a:rPr lang="nl-NL" sz="2400" dirty="0" err="1">
                <a:solidFill>
                  <a:schemeClr val="tx2"/>
                </a:solidFill>
              </a:rPr>
              <a:t>discard</a:t>
            </a:r>
            <a:r>
              <a:rPr lang="nl-NL" sz="2400" dirty="0">
                <a:solidFill>
                  <a:schemeClr val="tx2"/>
                </a:solidFill>
              </a:rPr>
              <a:t> features </a:t>
            </a:r>
            <a:r>
              <a:rPr lang="nl-NL" sz="2400" dirty="0" err="1">
                <a:solidFill>
                  <a:schemeClr val="tx2"/>
                </a:solidFill>
              </a:rPr>
              <a:t>likely</a:t>
            </a:r>
            <a:r>
              <a:rPr lang="nl-NL" sz="2400" dirty="0">
                <a:solidFill>
                  <a:schemeClr val="tx2"/>
                </a:solidFill>
              </a:rPr>
              <a:t> </a:t>
            </a:r>
            <a:r>
              <a:rPr lang="nl-NL" sz="2400" dirty="0" err="1">
                <a:solidFill>
                  <a:schemeClr val="tx2"/>
                </a:solidFill>
              </a:rPr>
              <a:t>to</a:t>
            </a:r>
            <a:r>
              <a:rPr lang="nl-NL" sz="2400" dirty="0">
                <a:solidFill>
                  <a:schemeClr val="tx2"/>
                </a:solidFill>
              </a:rPr>
              <a:t> </a:t>
            </a:r>
            <a:r>
              <a:rPr lang="nl-NL" sz="2400" dirty="0" err="1">
                <a:solidFill>
                  <a:schemeClr val="tx2"/>
                </a:solidFill>
              </a:rPr>
              <a:t>expose</a:t>
            </a:r>
            <a:r>
              <a:rPr lang="nl-NL" sz="2400" dirty="0">
                <a:solidFill>
                  <a:schemeClr val="tx2"/>
                </a:solidFill>
              </a:rPr>
              <a:t> </a:t>
            </a:r>
            <a:r>
              <a:rPr lang="nl-NL" sz="2400" dirty="0" err="1">
                <a:solidFill>
                  <a:schemeClr val="tx2"/>
                </a:solidFill>
              </a:rPr>
              <a:t>us</a:t>
            </a:r>
            <a:r>
              <a:rPr lang="nl-NL" sz="2400" dirty="0">
                <a:solidFill>
                  <a:schemeClr val="tx2"/>
                </a:solidFill>
              </a:rPr>
              <a:t> </a:t>
            </a:r>
            <a:r>
              <a:rPr lang="nl-NL" sz="2400" dirty="0" err="1">
                <a:solidFill>
                  <a:schemeClr val="tx2"/>
                </a:solidFill>
              </a:rPr>
              <a:t>to</a:t>
            </a:r>
            <a:r>
              <a:rPr lang="nl-NL" sz="2400" dirty="0">
                <a:solidFill>
                  <a:schemeClr val="tx2"/>
                </a:solidFill>
              </a:rPr>
              <a:t> </a:t>
            </a:r>
            <a:r>
              <a:rPr lang="nl-NL" sz="2400" dirty="0" err="1">
                <a:solidFill>
                  <a:schemeClr val="tx2"/>
                </a:solidFill>
              </a:rPr>
              <a:t>the</a:t>
            </a:r>
            <a:r>
              <a:rPr lang="nl-NL" sz="2400" dirty="0">
                <a:solidFill>
                  <a:schemeClr val="tx2"/>
                </a:solidFill>
              </a:rPr>
              <a:t> risk of </a:t>
            </a:r>
            <a:r>
              <a:rPr lang="nl-NL" sz="2400" dirty="0" smtClean="0">
                <a:solidFill>
                  <a:schemeClr val="tx2"/>
                </a:solidFill>
              </a:rPr>
              <a:t>over-fitting</a:t>
            </a:r>
            <a:r>
              <a:rPr lang="nl-NL" sz="2400" dirty="0">
                <a:solidFill>
                  <a:schemeClr val="tx2"/>
                </a:solidFill>
              </a:rPr>
              <a:t> </a:t>
            </a:r>
            <a:r>
              <a:rPr lang="nl-NL" sz="2400" dirty="0" err="1">
                <a:solidFill>
                  <a:schemeClr val="tx2"/>
                </a:solidFill>
              </a:rPr>
              <a:t>our</a:t>
            </a:r>
            <a:r>
              <a:rPr lang="nl-NL" sz="2400" dirty="0">
                <a:solidFill>
                  <a:schemeClr val="tx2"/>
                </a:solidFill>
              </a:rPr>
              <a:t> model.</a:t>
            </a:r>
          </a:p>
          <a:p>
            <a:pPr marL="0" indent="0">
              <a:buNone/>
            </a:pPr>
            <a:r>
              <a:rPr lang="nl-NL" sz="2400" i="1" dirty="0"/>
              <a:t>— Xavier </a:t>
            </a:r>
            <a:r>
              <a:rPr lang="nl-NL" sz="2400" i="1" dirty="0" err="1" smtClean="0"/>
              <a:t>Conort</a:t>
            </a:r>
            <a:r>
              <a:rPr lang="nl-NL" sz="2400" i="1" dirty="0" smtClean="0"/>
              <a:t> (</a:t>
            </a:r>
            <a:r>
              <a:rPr lang="nl-NL" sz="2400" i="1" dirty="0" err="1" smtClean="0"/>
              <a:t>Kaggle</a:t>
            </a:r>
            <a:r>
              <a:rPr lang="nl-NL" sz="2400" i="1" dirty="0" smtClean="0"/>
              <a:t> King), </a:t>
            </a:r>
            <a:r>
              <a:rPr lang="nl-NL" sz="2400" i="1" dirty="0"/>
              <a:t>"</a:t>
            </a:r>
            <a:r>
              <a:rPr lang="nl-NL" sz="2400" i="1" dirty="0">
                <a:hlinkClick r:id="rId3"/>
              </a:rPr>
              <a:t>Q&amp;A</a:t>
            </a:r>
            <a:r>
              <a:rPr lang="nl-NL" sz="2400" i="1" dirty="0"/>
              <a:t> </a:t>
            </a:r>
            <a:r>
              <a:rPr lang="nl-NL" sz="2400" i="1" dirty="0" err="1"/>
              <a:t>with</a:t>
            </a:r>
            <a:r>
              <a:rPr lang="nl-NL" sz="2400" i="1" dirty="0"/>
              <a:t> </a:t>
            </a:r>
            <a:r>
              <a:rPr lang="nl-NL" sz="2400" i="1" dirty="0">
                <a:hlinkClick r:id="rId4"/>
              </a:rPr>
              <a:t>Xavier Conort</a:t>
            </a:r>
            <a:r>
              <a:rPr lang="nl-NL" sz="2400" i="1" dirty="0" smtClean="0"/>
              <a:t>"</a:t>
            </a:r>
            <a:r>
              <a:rPr lang="nl-NL" sz="2400" baseline="30000" dirty="0" smtClean="0">
                <a:hlinkClick r:id="rId5"/>
              </a:rPr>
              <a:t>[</a:t>
            </a:r>
            <a:endParaRPr lang="nl-NL" sz="2400" baseline="30000" dirty="0"/>
          </a:p>
          <a:p>
            <a:pPr marL="0" indent="0">
              <a:buNone/>
            </a:pPr>
            <a:endParaRPr lang="nl-NL" dirty="0"/>
          </a:p>
          <a:p>
            <a:pPr marL="0" indent="0">
              <a:buNone/>
            </a:pPr>
            <a:r>
              <a:rPr lang="nl-NL" sz="2400" dirty="0"/>
              <a:t>…</a:t>
            </a:r>
            <a:r>
              <a:rPr lang="nl-NL" sz="2400" dirty="0" err="1"/>
              <a:t>some</a:t>
            </a:r>
            <a:r>
              <a:rPr lang="nl-NL" sz="2400" dirty="0"/>
              <a:t> machine </a:t>
            </a:r>
            <a:r>
              <a:rPr lang="nl-NL" sz="2400" dirty="0" err="1"/>
              <a:t>learning</a:t>
            </a:r>
            <a:r>
              <a:rPr lang="nl-NL" sz="2400" dirty="0"/>
              <a:t> </a:t>
            </a:r>
            <a:r>
              <a:rPr lang="nl-NL" sz="2400" dirty="0" err="1"/>
              <a:t>projects</a:t>
            </a:r>
            <a:r>
              <a:rPr lang="nl-NL" sz="2400" dirty="0"/>
              <a:t> </a:t>
            </a:r>
            <a:r>
              <a:rPr lang="nl-NL" sz="2400" dirty="0" err="1"/>
              <a:t>succeed</a:t>
            </a:r>
            <a:r>
              <a:rPr lang="nl-NL" sz="2400" dirty="0"/>
              <a:t> </a:t>
            </a:r>
            <a:r>
              <a:rPr lang="nl-NL" sz="2400" dirty="0" err="1"/>
              <a:t>and</a:t>
            </a:r>
            <a:r>
              <a:rPr lang="nl-NL" sz="2400" dirty="0"/>
              <a:t> </a:t>
            </a:r>
            <a:r>
              <a:rPr lang="nl-NL" sz="2400" dirty="0" err="1"/>
              <a:t>some</a:t>
            </a:r>
            <a:r>
              <a:rPr lang="nl-NL" sz="2400" dirty="0"/>
              <a:t> </a:t>
            </a:r>
            <a:r>
              <a:rPr lang="nl-NL" sz="2400" dirty="0" err="1"/>
              <a:t>fail</a:t>
            </a:r>
            <a:r>
              <a:rPr lang="nl-NL" sz="2400" dirty="0"/>
              <a:t>. </a:t>
            </a:r>
            <a:r>
              <a:rPr lang="nl-NL" sz="2400" dirty="0" err="1"/>
              <a:t>What</a:t>
            </a:r>
            <a:r>
              <a:rPr lang="nl-NL" sz="2400" dirty="0"/>
              <a:t> </a:t>
            </a:r>
            <a:r>
              <a:rPr lang="nl-NL" sz="2400" dirty="0" err="1"/>
              <a:t>makes</a:t>
            </a:r>
            <a:r>
              <a:rPr lang="nl-NL" sz="2400" dirty="0"/>
              <a:t> </a:t>
            </a:r>
            <a:r>
              <a:rPr lang="nl-NL" sz="2400" dirty="0" err="1"/>
              <a:t>the</a:t>
            </a:r>
            <a:r>
              <a:rPr lang="nl-NL" sz="2400" dirty="0"/>
              <a:t> </a:t>
            </a:r>
            <a:r>
              <a:rPr lang="nl-NL" sz="2400" dirty="0" err="1"/>
              <a:t>difference</a:t>
            </a:r>
            <a:r>
              <a:rPr lang="nl-NL" sz="2400" dirty="0"/>
              <a:t>? </a:t>
            </a:r>
            <a:r>
              <a:rPr lang="nl-NL" sz="2400" dirty="0" err="1"/>
              <a:t>Easily</a:t>
            </a:r>
            <a:r>
              <a:rPr lang="nl-NL" sz="2400" dirty="0"/>
              <a:t> </a:t>
            </a:r>
            <a:r>
              <a:rPr lang="nl-NL" sz="2400" dirty="0" err="1"/>
              <a:t>the</a:t>
            </a:r>
            <a:r>
              <a:rPr lang="nl-NL" sz="2400" dirty="0"/>
              <a:t> most important factor is </a:t>
            </a:r>
            <a:r>
              <a:rPr lang="nl-NL" sz="2400" dirty="0" err="1"/>
              <a:t>the</a:t>
            </a:r>
            <a:r>
              <a:rPr lang="nl-NL" sz="2400" dirty="0"/>
              <a:t> features </a:t>
            </a:r>
            <a:r>
              <a:rPr lang="nl-NL" sz="2400" dirty="0" err="1"/>
              <a:t>used</a:t>
            </a:r>
            <a:r>
              <a:rPr lang="nl-NL" sz="2400" dirty="0"/>
              <a:t>.</a:t>
            </a:r>
          </a:p>
          <a:p>
            <a:pPr marL="0" indent="0">
              <a:buNone/>
            </a:pPr>
            <a:r>
              <a:rPr lang="nl-NL" sz="2400" i="1" dirty="0"/>
              <a:t>— Pedro </a:t>
            </a:r>
            <a:r>
              <a:rPr lang="nl-NL" sz="2400" i="1" dirty="0" err="1"/>
              <a:t>Domingos</a:t>
            </a:r>
            <a:r>
              <a:rPr lang="nl-NL" sz="2400" i="1" dirty="0"/>
              <a:t>, "</a:t>
            </a:r>
            <a:r>
              <a:rPr lang="nl-NL" sz="2400" i="1" dirty="0">
                <a:hlinkClick r:id="rId6"/>
              </a:rPr>
              <a:t>A Few </a:t>
            </a:r>
            <a:r>
              <a:rPr lang="nl-NL" sz="2400" i="1" dirty="0" err="1">
                <a:hlinkClick r:id="rId6"/>
              </a:rPr>
              <a:t>Useful</a:t>
            </a:r>
            <a:r>
              <a:rPr lang="nl-NL" sz="2400" i="1" dirty="0">
                <a:hlinkClick r:id="rId6"/>
              </a:rPr>
              <a:t> </a:t>
            </a:r>
            <a:r>
              <a:rPr lang="nl-NL" sz="2400" i="1" dirty="0" err="1">
                <a:hlinkClick r:id="rId6"/>
              </a:rPr>
              <a:t>Things</a:t>
            </a:r>
            <a:r>
              <a:rPr lang="nl-NL" sz="2400" i="1" dirty="0">
                <a:hlinkClick r:id="rId6"/>
              </a:rPr>
              <a:t> </a:t>
            </a:r>
            <a:r>
              <a:rPr lang="nl-NL" sz="2400" i="1" dirty="0" err="1">
                <a:hlinkClick r:id="rId6"/>
              </a:rPr>
              <a:t>to</a:t>
            </a:r>
            <a:r>
              <a:rPr lang="nl-NL" sz="2400" i="1" dirty="0">
                <a:hlinkClick r:id="rId6"/>
              </a:rPr>
              <a:t> </a:t>
            </a:r>
            <a:r>
              <a:rPr lang="nl-NL" sz="2400" i="1" dirty="0" err="1">
                <a:hlinkClick r:id="rId6"/>
              </a:rPr>
              <a:t>Know</a:t>
            </a:r>
            <a:r>
              <a:rPr lang="nl-NL" sz="2400" i="1" dirty="0">
                <a:hlinkClick r:id="rId6"/>
              </a:rPr>
              <a:t> </a:t>
            </a:r>
            <a:r>
              <a:rPr lang="nl-NL" sz="2400" i="1" dirty="0" err="1">
                <a:hlinkClick r:id="rId6"/>
              </a:rPr>
              <a:t>about</a:t>
            </a:r>
            <a:r>
              <a:rPr lang="nl-NL" sz="2400" i="1" dirty="0">
                <a:hlinkClick r:id="rId6"/>
              </a:rPr>
              <a:t> Machine Learning</a:t>
            </a:r>
            <a:r>
              <a:rPr lang="nl-NL" sz="2400" i="1" dirty="0" smtClean="0"/>
              <a:t>"</a:t>
            </a:r>
            <a:endParaRPr lang="nl-NL" sz="2400" dirty="0"/>
          </a:p>
          <a:p>
            <a:endParaRPr lang="nl-NL" dirty="0"/>
          </a:p>
        </p:txBody>
      </p:sp>
      <p:sp>
        <p:nvSpPr>
          <p:cNvPr id="4" name="TextBox 3"/>
          <p:cNvSpPr txBox="1"/>
          <p:nvPr/>
        </p:nvSpPr>
        <p:spPr>
          <a:xfrm>
            <a:off x="719666" y="5913926"/>
            <a:ext cx="9736300" cy="738664"/>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a:t>
            </a:r>
            <a:r>
              <a:rPr lang="en-US" sz="2800" dirty="0" err="1" smtClean="0">
                <a:solidFill>
                  <a:srgbClr val="7030A0"/>
                </a:solidFill>
              </a:rPr>
              <a:t>Welke</a:t>
            </a:r>
            <a:r>
              <a:rPr lang="en-US" sz="2800" dirty="0" smtClean="0">
                <a:solidFill>
                  <a:srgbClr val="7030A0"/>
                </a:solidFill>
              </a:rPr>
              <a:t> features kun je </a:t>
            </a:r>
            <a:r>
              <a:rPr lang="en-US" sz="2800" dirty="0" err="1" smtClean="0">
                <a:solidFill>
                  <a:srgbClr val="7030A0"/>
                </a:solidFill>
              </a:rPr>
              <a:t>maken</a:t>
            </a:r>
            <a:r>
              <a:rPr lang="en-US" sz="2800" dirty="0" smtClean="0">
                <a:solidFill>
                  <a:srgbClr val="7030A0"/>
                </a:solidFill>
              </a:rPr>
              <a:t> </a:t>
            </a:r>
            <a:r>
              <a:rPr lang="en-US" sz="2800" dirty="0" err="1" smtClean="0">
                <a:solidFill>
                  <a:srgbClr val="7030A0"/>
                </a:solidFill>
              </a:rPr>
              <a:t>voor</a:t>
            </a:r>
            <a:r>
              <a:rPr lang="en-US" sz="2800" dirty="0" smtClean="0">
                <a:solidFill>
                  <a:srgbClr val="7030A0"/>
                </a:solidFill>
              </a:rPr>
              <a:t> </a:t>
            </a:r>
            <a:r>
              <a:rPr lang="en-US" sz="2800" dirty="0" err="1" smtClean="0">
                <a:solidFill>
                  <a:srgbClr val="7030A0"/>
                </a:solidFill>
              </a:rPr>
              <a:t>een</a:t>
            </a:r>
            <a:r>
              <a:rPr lang="en-US" sz="2800" dirty="0" smtClean="0">
                <a:solidFill>
                  <a:srgbClr val="7030A0"/>
                </a:solidFill>
              </a:rPr>
              <a:t> </a:t>
            </a:r>
            <a:r>
              <a:rPr lang="en-US" sz="2800" dirty="0" err="1" smtClean="0">
                <a:solidFill>
                  <a:srgbClr val="7030A0"/>
                </a:solidFill>
              </a:rPr>
              <a:t>spamfilter</a:t>
            </a:r>
            <a:r>
              <a:rPr lang="en-US" sz="2800" dirty="0" smtClean="0">
                <a:solidFill>
                  <a:srgbClr val="7030A0"/>
                </a:solidFill>
              </a:rPr>
              <a:t>? </a:t>
            </a:r>
            <a:endParaRPr lang="en-US" sz="2800" dirty="0">
              <a:solidFill>
                <a:srgbClr val="7030A0"/>
              </a:solidFill>
            </a:endParaRPr>
          </a:p>
        </p:txBody>
      </p:sp>
    </p:spTree>
    <p:extLst>
      <p:ext uri="{BB962C8B-B14F-4D97-AF65-F5344CB8AC3E}">
        <p14:creationId xmlns:p14="http://schemas.microsoft.com/office/powerpoint/2010/main" val="6689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Features</a:t>
            </a:r>
            <a:endParaRPr lang="nl-NL" dirty="0"/>
          </a:p>
        </p:txBody>
      </p:sp>
      <p:sp>
        <p:nvSpPr>
          <p:cNvPr id="3" name="Subtitle 2"/>
          <p:cNvSpPr>
            <a:spLocks noGrp="1"/>
          </p:cNvSpPr>
          <p:nvPr>
            <p:ph type="subTitle" idx="1"/>
          </p:nvPr>
        </p:nvSpPr>
        <p:spPr>
          <a:xfrm>
            <a:off x="719666" y="1556792"/>
            <a:ext cx="10519719" cy="2376264"/>
          </a:xfrm>
        </p:spPr>
        <p:txBody>
          <a:bodyPr/>
          <a:lstStyle/>
          <a:p>
            <a:endParaRPr lang="en-US" dirty="0" smtClean="0"/>
          </a:p>
          <a:p>
            <a:endParaRPr lang="en-US" dirty="0"/>
          </a:p>
        </p:txBody>
      </p:sp>
      <p:sp>
        <p:nvSpPr>
          <p:cNvPr id="4" name="TextBox 3"/>
          <p:cNvSpPr txBox="1"/>
          <p:nvPr/>
        </p:nvSpPr>
        <p:spPr>
          <a:xfrm>
            <a:off x="719666" y="2375592"/>
            <a:ext cx="9736300" cy="738664"/>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a:t>
            </a:r>
            <a:r>
              <a:rPr lang="en-US" sz="2800" dirty="0" smtClean="0">
                <a:solidFill>
                  <a:srgbClr val="7030A0"/>
                </a:solidFill>
              </a:rPr>
              <a:t>Hoe kun je </a:t>
            </a:r>
            <a:r>
              <a:rPr lang="en-US" sz="2800" dirty="0" err="1" smtClean="0">
                <a:solidFill>
                  <a:srgbClr val="7030A0"/>
                </a:solidFill>
              </a:rPr>
              <a:t>categorische</a:t>
            </a:r>
            <a:r>
              <a:rPr lang="en-US" sz="2800" dirty="0" smtClean="0">
                <a:solidFill>
                  <a:srgbClr val="7030A0"/>
                </a:solidFill>
              </a:rPr>
              <a:t> features </a:t>
            </a:r>
            <a:r>
              <a:rPr lang="en-US" sz="2800" dirty="0" err="1" smtClean="0">
                <a:solidFill>
                  <a:srgbClr val="7030A0"/>
                </a:solidFill>
              </a:rPr>
              <a:t>gebruiken</a:t>
            </a:r>
            <a:r>
              <a:rPr lang="en-US" sz="2800" dirty="0" smtClean="0">
                <a:solidFill>
                  <a:srgbClr val="7030A0"/>
                </a:solidFill>
              </a:rPr>
              <a:t> in </a:t>
            </a:r>
            <a:r>
              <a:rPr lang="en-US" sz="2800" dirty="0" err="1" smtClean="0">
                <a:solidFill>
                  <a:srgbClr val="7030A0"/>
                </a:solidFill>
              </a:rPr>
              <a:t>een</a:t>
            </a:r>
            <a:r>
              <a:rPr lang="en-US" sz="2800" dirty="0" smtClean="0">
                <a:solidFill>
                  <a:srgbClr val="7030A0"/>
                </a:solidFill>
              </a:rPr>
              <a:t> </a:t>
            </a:r>
            <a:r>
              <a:rPr lang="en-US" sz="2800" dirty="0" err="1" smtClean="0">
                <a:solidFill>
                  <a:srgbClr val="7030A0"/>
                </a:solidFill>
              </a:rPr>
              <a:t>algoritme</a:t>
            </a:r>
            <a:r>
              <a:rPr lang="en-US" sz="2800" dirty="0" smtClean="0">
                <a:solidFill>
                  <a:srgbClr val="7030A0"/>
                </a:solidFill>
              </a:rPr>
              <a:t>? </a:t>
            </a:r>
            <a:endParaRPr lang="en-US" sz="2800" dirty="0">
              <a:solidFill>
                <a:srgbClr val="7030A0"/>
              </a:solidFill>
            </a:endParaRPr>
          </a:p>
        </p:txBody>
      </p:sp>
      <p:sp>
        <p:nvSpPr>
          <p:cNvPr id="5" name="TextBox 4"/>
          <p:cNvSpPr txBox="1"/>
          <p:nvPr/>
        </p:nvSpPr>
        <p:spPr>
          <a:xfrm>
            <a:off x="719666" y="1455606"/>
            <a:ext cx="9736300" cy="738664"/>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a:t>
            </a:r>
            <a:r>
              <a:rPr lang="en-US" sz="2800" dirty="0" smtClean="0">
                <a:solidFill>
                  <a:srgbClr val="7030A0"/>
                </a:solidFill>
              </a:rPr>
              <a:t>Hoe kun je man/</a:t>
            </a:r>
            <a:r>
              <a:rPr lang="en-US" sz="2800" dirty="0" err="1" smtClean="0">
                <a:solidFill>
                  <a:srgbClr val="7030A0"/>
                </a:solidFill>
              </a:rPr>
              <a:t>vrouw</a:t>
            </a:r>
            <a:r>
              <a:rPr lang="en-US" sz="2800" dirty="0" smtClean="0">
                <a:solidFill>
                  <a:srgbClr val="7030A0"/>
                </a:solidFill>
              </a:rPr>
              <a:t> </a:t>
            </a:r>
            <a:r>
              <a:rPr lang="en-US" sz="2800" dirty="0" err="1" smtClean="0">
                <a:solidFill>
                  <a:srgbClr val="7030A0"/>
                </a:solidFill>
              </a:rPr>
              <a:t>als</a:t>
            </a:r>
            <a:r>
              <a:rPr lang="en-US" sz="2800" dirty="0" smtClean="0">
                <a:solidFill>
                  <a:srgbClr val="7030A0"/>
                </a:solidFill>
              </a:rPr>
              <a:t> feature </a:t>
            </a:r>
            <a:r>
              <a:rPr lang="en-US" sz="2800" dirty="0" err="1" smtClean="0">
                <a:solidFill>
                  <a:srgbClr val="7030A0"/>
                </a:solidFill>
              </a:rPr>
              <a:t>gebruiken</a:t>
            </a:r>
            <a:r>
              <a:rPr lang="en-US" sz="2800" dirty="0" smtClean="0">
                <a:solidFill>
                  <a:srgbClr val="7030A0"/>
                </a:solidFill>
              </a:rPr>
              <a:t>? </a:t>
            </a:r>
            <a:endParaRPr lang="en-US" sz="2800" dirty="0">
              <a:solidFill>
                <a:srgbClr val="7030A0"/>
              </a:solidFill>
            </a:endParaRPr>
          </a:p>
        </p:txBody>
      </p:sp>
    </p:spTree>
    <p:extLst>
      <p:ext uri="{BB962C8B-B14F-4D97-AF65-F5344CB8AC3E}">
        <p14:creationId xmlns:p14="http://schemas.microsoft.com/office/powerpoint/2010/main" val="22431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endParaRPr lang="en-US" dirty="0"/>
          </a:p>
        </p:txBody>
      </p:sp>
      <p:sp>
        <p:nvSpPr>
          <p:cNvPr id="3" name="Subtitle 2"/>
          <p:cNvSpPr>
            <a:spLocks noGrp="1"/>
          </p:cNvSpPr>
          <p:nvPr>
            <p:ph type="subTitle" idx="1"/>
          </p:nvPr>
        </p:nvSpPr>
        <p:spPr/>
        <p:txBody>
          <a:bodyPr/>
          <a:lstStyle/>
          <a:p>
            <a:r>
              <a:rPr lang="en-US" dirty="0" smtClean="0"/>
              <a:t>One-hot encoding: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25495937"/>
              </p:ext>
            </p:extLst>
          </p:nvPr>
        </p:nvGraphicFramePr>
        <p:xfrm>
          <a:off x="719667" y="2264060"/>
          <a:ext cx="4647096" cy="2956560"/>
        </p:xfrm>
        <a:graphic>
          <a:graphicData uri="http://schemas.openxmlformats.org/drawingml/2006/table">
            <a:tbl>
              <a:tblPr firstRow="1" bandRow="1">
                <a:tableStyleId>{5C22544A-7EE6-4342-B048-85BDC9FD1C3A}</a:tableStyleId>
              </a:tblPr>
              <a:tblGrid>
                <a:gridCol w="1549032"/>
                <a:gridCol w="1549032"/>
                <a:gridCol w="1549032"/>
              </a:tblGrid>
              <a:tr h="370840">
                <a:tc>
                  <a:txBody>
                    <a:bodyPr/>
                    <a:lstStyle/>
                    <a:p>
                      <a:r>
                        <a:rPr lang="en-US" dirty="0" smtClean="0"/>
                        <a:t>#</a:t>
                      </a:r>
                      <a:endParaRPr lang="en-US" dirty="0"/>
                    </a:p>
                  </a:txBody>
                  <a:tcPr/>
                </a:tc>
                <a:tc>
                  <a:txBody>
                    <a:bodyPr/>
                    <a:lstStyle/>
                    <a:p>
                      <a:r>
                        <a:rPr lang="en-US" dirty="0" err="1" smtClean="0"/>
                        <a:t>Weekdag</a:t>
                      </a:r>
                      <a:endParaRPr lang="en-US" dirty="0"/>
                    </a:p>
                  </a:txBody>
                  <a:tcPr/>
                </a:tc>
                <a:tc>
                  <a:txBody>
                    <a:bodyPr/>
                    <a:lstStyle/>
                    <a:p>
                      <a:r>
                        <a:rPr lang="en-US" dirty="0" smtClean="0"/>
                        <a:t>Numerical</a:t>
                      </a:r>
                      <a:endParaRPr lang="en-US" dirty="0"/>
                    </a:p>
                  </a:txBody>
                  <a:tcPr/>
                </a:tc>
              </a:tr>
              <a:tr h="370840">
                <a:tc>
                  <a:txBody>
                    <a:bodyPr/>
                    <a:lstStyle/>
                    <a:p>
                      <a:r>
                        <a:rPr lang="en-US" dirty="0" smtClean="0"/>
                        <a:t>1</a:t>
                      </a:r>
                      <a:endParaRPr lang="en-US" dirty="0"/>
                    </a:p>
                  </a:txBody>
                  <a:tcPr/>
                </a:tc>
                <a:tc>
                  <a:txBody>
                    <a:bodyPr/>
                    <a:lstStyle/>
                    <a:p>
                      <a:r>
                        <a:rPr lang="en-US" dirty="0" smtClean="0"/>
                        <a:t>ma</a:t>
                      </a:r>
                      <a:endParaRPr lang="en-US" dirty="0"/>
                    </a:p>
                  </a:txBody>
                  <a:tcPr/>
                </a:tc>
                <a:tc>
                  <a:txBody>
                    <a:bodyPr/>
                    <a:lstStyle/>
                    <a:p>
                      <a:r>
                        <a:rPr lang="en-US" dirty="0" smtClean="0"/>
                        <a:t>1</a:t>
                      </a:r>
                      <a:endParaRPr lang="en-US" dirty="0"/>
                    </a:p>
                  </a:txBody>
                  <a:tcPr/>
                </a:tc>
              </a:tr>
              <a:tr h="370840">
                <a:tc>
                  <a:txBody>
                    <a:bodyPr/>
                    <a:lstStyle/>
                    <a:p>
                      <a:r>
                        <a:rPr lang="en-US" dirty="0" smtClean="0"/>
                        <a:t>2</a:t>
                      </a:r>
                      <a:endParaRPr lang="en-US" dirty="0"/>
                    </a:p>
                  </a:txBody>
                  <a:tcPr/>
                </a:tc>
                <a:tc>
                  <a:txBody>
                    <a:bodyPr/>
                    <a:lstStyle/>
                    <a:p>
                      <a:r>
                        <a:rPr lang="en-US" dirty="0" smtClean="0"/>
                        <a:t>wo</a:t>
                      </a:r>
                      <a:endParaRPr lang="en-US" dirty="0"/>
                    </a:p>
                  </a:txBody>
                  <a:tcPr/>
                </a:tc>
                <a:tc>
                  <a:txBody>
                    <a:bodyPr/>
                    <a:lstStyle/>
                    <a:p>
                      <a:r>
                        <a:rPr lang="en-US" dirty="0" smtClean="0"/>
                        <a:t>3</a:t>
                      </a:r>
                      <a:endParaRPr lang="en-US" dirty="0"/>
                    </a:p>
                  </a:txBody>
                  <a:tcPr/>
                </a:tc>
              </a:tr>
              <a:tr h="370840">
                <a:tc>
                  <a:txBody>
                    <a:bodyPr/>
                    <a:lstStyle/>
                    <a:p>
                      <a:r>
                        <a:rPr lang="en-US" dirty="0" smtClean="0"/>
                        <a:t>3</a:t>
                      </a:r>
                      <a:endParaRPr lang="en-US" dirty="0"/>
                    </a:p>
                  </a:txBody>
                  <a:tcPr/>
                </a:tc>
                <a:tc>
                  <a:txBody>
                    <a:bodyPr/>
                    <a:lstStyle/>
                    <a:p>
                      <a:r>
                        <a:rPr lang="en-US" dirty="0" smtClean="0"/>
                        <a:t>zo</a:t>
                      </a:r>
                      <a:endParaRPr lang="en-US" dirty="0"/>
                    </a:p>
                  </a:txBody>
                  <a:tcPr/>
                </a:tc>
                <a:tc>
                  <a:txBody>
                    <a:bodyPr/>
                    <a:lstStyle/>
                    <a:p>
                      <a:r>
                        <a:rPr lang="en-US" dirty="0" smtClean="0"/>
                        <a:t>0</a:t>
                      </a:r>
                      <a:endParaRPr lang="en-US" dirty="0"/>
                    </a:p>
                  </a:txBody>
                  <a:tcPr/>
                </a:tc>
              </a:tr>
              <a:tr h="370840">
                <a:tc>
                  <a:txBody>
                    <a:bodyPr/>
                    <a:lstStyle/>
                    <a:p>
                      <a:r>
                        <a:rPr lang="en-US" dirty="0" smtClean="0"/>
                        <a:t>4</a:t>
                      </a:r>
                      <a:endParaRPr lang="en-US" dirty="0"/>
                    </a:p>
                  </a:txBody>
                  <a:tcPr/>
                </a:tc>
                <a:tc>
                  <a:txBody>
                    <a:bodyPr/>
                    <a:lstStyle/>
                    <a:p>
                      <a:r>
                        <a:rPr lang="en-US" dirty="0" err="1" smtClean="0"/>
                        <a:t>za</a:t>
                      </a:r>
                      <a:endParaRPr lang="en-US" dirty="0"/>
                    </a:p>
                  </a:txBody>
                  <a:tcPr/>
                </a:tc>
                <a:tc>
                  <a:txBody>
                    <a:bodyPr/>
                    <a:lstStyle/>
                    <a:p>
                      <a:r>
                        <a:rPr lang="en-US" dirty="0" smtClean="0"/>
                        <a:t>6</a:t>
                      </a:r>
                      <a:endParaRPr lang="en-US" dirty="0"/>
                    </a:p>
                  </a:txBody>
                  <a:tcPr/>
                </a:tc>
              </a:tr>
              <a:tr h="370840">
                <a:tc>
                  <a:txBody>
                    <a:bodyPr/>
                    <a:lstStyle/>
                    <a:p>
                      <a:r>
                        <a:rPr lang="en-US" dirty="0" smtClean="0"/>
                        <a:t>5</a:t>
                      </a:r>
                      <a:endParaRPr lang="en-US" dirty="0"/>
                    </a:p>
                  </a:txBody>
                  <a:tcPr/>
                </a:tc>
                <a:tc>
                  <a:txBody>
                    <a:bodyPr/>
                    <a:lstStyle/>
                    <a:p>
                      <a:r>
                        <a:rPr lang="en-US" dirty="0" err="1" smtClean="0"/>
                        <a:t>vr</a:t>
                      </a:r>
                      <a:endParaRPr lang="en-US" dirty="0"/>
                    </a:p>
                  </a:txBody>
                  <a:tcPr/>
                </a:tc>
                <a:tc>
                  <a:txBody>
                    <a:bodyPr/>
                    <a:lstStyle/>
                    <a:p>
                      <a:r>
                        <a:rPr lang="en-US" dirty="0" smtClean="0"/>
                        <a:t>5</a:t>
                      </a:r>
                      <a:endParaRPr lang="en-US" dirty="0"/>
                    </a:p>
                  </a:txBody>
                  <a:tcPr/>
                </a:tc>
              </a:tr>
              <a:tr h="185420">
                <a:tc>
                  <a:txBody>
                    <a:bodyPr/>
                    <a:lstStyle/>
                    <a:p>
                      <a:r>
                        <a:rPr lang="en-US" dirty="0" smtClean="0"/>
                        <a:t>6</a:t>
                      </a:r>
                      <a:endParaRPr lang="en-US" dirty="0"/>
                    </a:p>
                  </a:txBody>
                  <a:tcPr/>
                </a:tc>
                <a:tc>
                  <a:txBody>
                    <a:bodyPr/>
                    <a:lstStyle/>
                    <a:p>
                      <a:r>
                        <a:rPr lang="en-US" dirty="0" smtClean="0"/>
                        <a:t>di</a:t>
                      </a:r>
                      <a:endParaRPr lang="en-US" dirty="0"/>
                    </a:p>
                  </a:txBody>
                  <a:tcPr/>
                </a:tc>
                <a:tc>
                  <a:txBody>
                    <a:bodyPr/>
                    <a:lstStyle/>
                    <a:p>
                      <a:r>
                        <a:rPr lang="en-US" dirty="0" smtClean="0"/>
                        <a:t>2</a:t>
                      </a:r>
                      <a:endParaRPr lang="en-US" dirty="0"/>
                    </a:p>
                  </a:txBody>
                  <a:tcPr/>
                </a:tc>
              </a:tr>
              <a:tr h="185420">
                <a:tc>
                  <a:txBody>
                    <a:bodyPr/>
                    <a:lstStyle/>
                    <a:p>
                      <a:r>
                        <a:rPr lang="en-US" dirty="0" smtClean="0"/>
                        <a:t>7</a:t>
                      </a:r>
                      <a:endParaRPr lang="en-US" dirty="0"/>
                    </a:p>
                  </a:txBody>
                  <a:tcPr/>
                </a:tc>
                <a:tc>
                  <a:txBody>
                    <a:bodyPr/>
                    <a:lstStyle/>
                    <a:p>
                      <a:r>
                        <a:rPr lang="en-US" dirty="0" smtClean="0"/>
                        <a:t>do</a:t>
                      </a:r>
                      <a:endParaRPr lang="en-US" dirty="0"/>
                    </a:p>
                  </a:txBody>
                  <a:tcPr/>
                </a:tc>
                <a:tc>
                  <a:txBody>
                    <a:bodyPr/>
                    <a:lstStyle/>
                    <a:p>
                      <a:r>
                        <a:rPr lang="en-US" dirty="0" smtClean="0"/>
                        <a:t>4</a:t>
                      </a:r>
                      <a:endParaRPr lang="en-US" dirty="0"/>
                    </a:p>
                  </a:txBody>
                  <a:tcPr/>
                </a:tc>
              </a:tr>
            </a:tbl>
          </a:graphicData>
        </a:graphic>
      </p:graphicFrame>
      <p:sp>
        <p:nvSpPr>
          <p:cNvPr id="5" name="Right Arrow 4"/>
          <p:cNvSpPr/>
          <p:nvPr/>
        </p:nvSpPr>
        <p:spPr>
          <a:xfrm>
            <a:off x="5690556" y="3742340"/>
            <a:ext cx="728870" cy="463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10405650"/>
              </p:ext>
            </p:extLst>
          </p:nvPr>
        </p:nvGraphicFramePr>
        <p:xfrm>
          <a:off x="6743219" y="2264060"/>
          <a:ext cx="4270420" cy="2956560"/>
        </p:xfrm>
        <a:graphic>
          <a:graphicData uri="http://schemas.openxmlformats.org/drawingml/2006/table">
            <a:tbl>
              <a:tblPr firstRow="1" bandRow="1">
                <a:tableStyleId>{5C22544A-7EE6-4342-B048-85BDC9FD1C3A}</a:tableStyleId>
              </a:tblPr>
              <a:tblGrid>
                <a:gridCol w="610060"/>
                <a:gridCol w="610060"/>
                <a:gridCol w="610060"/>
                <a:gridCol w="610060"/>
                <a:gridCol w="610060"/>
                <a:gridCol w="610060"/>
                <a:gridCol w="610060"/>
              </a:tblGrid>
              <a:tr h="370840">
                <a:tc>
                  <a:txBody>
                    <a:bodyPr/>
                    <a:lstStyle/>
                    <a:p>
                      <a:r>
                        <a:rPr lang="en-US" dirty="0" smtClean="0"/>
                        <a:t>#</a:t>
                      </a:r>
                      <a:endParaRPr lang="en-US" dirty="0"/>
                    </a:p>
                  </a:txBody>
                  <a:tcPr/>
                </a:tc>
                <a:tc>
                  <a:txBody>
                    <a:bodyPr/>
                    <a:lstStyle/>
                    <a:p>
                      <a:r>
                        <a:rPr lang="en-US" dirty="0" smtClean="0"/>
                        <a:t>ma</a:t>
                      </a:r>
                      <a:endParaRPr lang="en-US" dirty="0"/>
                    </a:p>
                  </a:txBody>
                  <a:tcPr/>
                </a:tc>
                <a:tc>
                  <a:txBody>
                    <a:bodyPr/>
                    <a:lstStyle/>
                    <a:p>
                      <a:r>
                        <a:rPr lang="en-US" dirty="0" smtClean="0"/>
                        <a:t>di</a:t>
                      </a:r>
                      <a:endParaRPr lang="en-US" dirty="0"/>
                    </a:p>
                  </a:txBody>
                  <a:tcPr/>
                </a:tc>
                <a:tc>
                  <a:txBody>
                    <a:bodyPr/>
                    <a:lstStyle/>
                    <a:p>
                      <a:r>
                        <a:rPr lang="en-US" dirty="0" smtClean="0"/>
                        <a:t>wo</a:t>
                      </a:r>
                      <a:endParaRPr lang="en-US" dirty="0"/>
                    </a:p>
                  </a:txBody>
                  <a:tcPr/>
                </a:tc>
                <a:tc>
                  <a:txBody>
                    <a:bodyPr/>
                    <a:lstStyle/>
                    <a:p>
                      <a:r>
                        <a:rPr lang="en-US" dirty="0" smtClean="0"/>
                        <a:t>do</a:t>
                      </a:r>
                      <a:endParaRPr lang="en-US" dirty="0"/>
                    </a:p>
                  </a:txBody>
                  <a:tcPr/>
                </a:tc>
                <a:tc>
                  <a:txBody>
                    <a:bodyPr/>
                    <a:lstStyle/>
                    <a:p>
                      <a:r>
                        <a:rPr lang="en-US" dirty="0" err="1" smtClean="0"/>
                        <a:t>vr</a:t>
                      </a:r>
                      <a:endParaRPr lang="en-US" dirty="0"/>
                    </a:p>
                  </a:txBody>
                  <a:tcPr/>
                </a:tc>
                <a:tc>
                  <a:txBody>
                    <a:bodyPr/>
                    <a:lstStyle/>
                    <a:p>
                      <a:r>
                        <a:rPr lang="en-US" dirty="0" err="1" smtClean="0"/>
                        <a:t>za</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70840">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185420">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185420">
                <a:tc>
                  <a:txBody>
                    <a:bodyPr/>
                    <a:lstStyle/>
                    <a:p>
                      <a:r>
                        <a:rPr lang="en-US" dirty="0" smtClean="0"/>
                        <a:t>7</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mc:AlternateContent xmlns:mc="http://schemas.openxmlformats.org/markup-compatibility/2006">
        <mc:Choice xmlns:a14="http://schemas.microsoft.com/office/drawing/2010/main" Requires="a14">
          <p:sp>
            <p:nvSpPr>
              <p:cNvPr id="8" name="TextBox 7"/>
              <p:cNvSpPr txBox="1"/>
              <p:nvPr/>
            </p:nvSpPr>
            <p:spPr>
              <a:xfrm>
                <a:off x="719667" y="5558556"/>
                <a:ext cx="9659311" cy="732958"/>
              </a:xfrm>
              <a:prstGeom prst="rect">
                <a:avLst/>
              </a:prstGeom>
              <a:noFill/>
            </p:spPr>
            <p:txBody>
              <a:bodyPr wrap="none" rtlCol="0">
                <a:spAutoFit/>
              </a:bodyPr>
              <a:lstStyle/>
              <a:p>
                <a:pPr>
                  <a:lnSpc>
                    <a:spcPct val="150000"/>
                  </a:lnSpc>
                </a:pPr>
                <a14:m>
                  <m:oMath xmlns:m="http://schemas.openxmlformats.org/officeDocument/2006/math">
                    <m:sSub>
                      <m:sSubPr>
                        <m:ctrlPr>
                          <a:rPr lang="en-US" sz="2800" i="1" smtClean="0">
                            <a:latin typeface="Cambria Math" charset="0"/>
                          </a:rPr>
                        </m:ctrlPr>
                      </m:sSubPr>
                      <m:e>
                        <m:r>
                          <a:rPr lang="nl-NL" sz="2800" b="0" i="1" smtClean="0">
                            <a:latin typeface="Cambria Math" charset="0"/>
                          </a:rPr>
                          <m:t>(</m:t>
                        </m:r>
                        <m:r>
                          <a:rPr lang="nl-NL" sz="2800" b="0" i="1" smtClean="0">
                            <a:latin typeface="Cambria Math" charset="0"/>
                          </a:rPr>
                          <m:t>𝑁</m:t>
                        </m:r>
                      </m:e>
                      <m:sub>
                        <m:r>
                          <a:rPr lang="nl-NL" sz="2800" b="0" i="1" smtClean="0">
                            <a:latin typeface="Cambria Math" charset="0"/>
                          </a:rPr>
                          <m:t>𝑤𝑒𝑒𝑘𝑑𝑎𝑔𝑒𝑛</m:t>
                        </m:r>
                      </m:sub>
                    </m:sSub>
                    <m:r>
                      <a:rPr lang="nl-NL" sz="2800" b="0" i="1" smtClean="0">
                        <a:latin typeface="Cambria Math" charset="0"/>
                      </a:rPr>
                      <m:t>−1)</m:t>
                    </m:r>
                  </m:oMath>
                </a14:m>
                <a:r>
                  <a:rPr lang="en-US" sz="2800" dirty="0" smtClean="0"/>
                  <a:t> </a:t>
                </a:r>
                <a:r>
                  <a:rPr lang="en-US" sz="2800" dirty="0" smtClean="0"/>
                  <a:t>features </a:t>
                </a:r>
                <a:r>
                  <a:rPr lang="en-US" sz="2800" dirty="0" err="1" smtClean="0"/>
                  <a:t>nodig</a:t>
                </a:r>
                <a:r>
                  <a:rPr lang="en-US" sz="2800" dirty="0" smtClean="0"/>
                  <a:t> </a:t>
                </a:r>
                <a:r>
                  <a:rPr lang="en-US" sz="2800" dirty="0" smtClean="0">
                    <a:sym typeface="Wingdings"/>
                  </a:rPr>
                  <a:t> </a:t>
                </a:r>
                <a:r>
                  <a:rPr lang="en-US" sz="2800" dirty="0" err="1" smtClean="0">
                    <a:sym typeface="Wingdings"/>
                  </a:rPr>
                  <a:t>zondag</a:t>
                </a:r>
                <a:r>
                  <a:rPr lang="en-US" sz="2800" dirty="0" smtClean="0">
                    <a:sym typeface="Wingdings"/>
                  </a:rPr>
                  <a:t>, </a:t>
                </a:r>
                <a:r>
                  <a:rPr lang="en-US" sz="2800" dirty="0" err="1" smtClean="0">
                    <a:sym typeface="Wingdings"/>
                  </a:rPr>
                  <a:t>alle</a:t>
                </a:r>
                <a:r>
                  <a:rPr lang="en-US" sz="2800" dirty="0" smtClean="0">
                    <a:sym typeface="Wingdings"/>
                  </a:rPr>
                  <a:t> </a:t>
                </a:r>
                <a:r>
                  <a:rPr lang="en-US" sz="2800" dirty="0" err="1" smtClean="0">
                    <a:sym typeface="Wingdings"/>
                  </a:rPr>
                  <a:t>kolommen</a:t>
                </a:r>
                <a:r>
                  <a:rPr lang="en-US" sz="2800" dirty="0" smtClean="0">
                    <a:sym typeface="Wingdings"/>
                  </a:rPr>
                  <a:t> </a:t>
                </a:r>
                <a:r>
                  <a:rPr lang="en-US" sz="2800" dirty="0" err="1" smtClean="0">
                    <a:sym typeface="Wingdings"/>
                  </a:rPr>
                  <a:t>zijn</a:t>
                </a:r>
                <a:r>
                  <a:rPr lang="en-US" sz="2800" dirty="0" smtClean="0">
                    <a:sym typeface="Wingdings"/>
                  </a:rPr>
                  <a:t> 0 </a:t>
                </a:r>
                <a:endParaRPr lang="en-US" sz="2800" dirty="0" smtClean="0"/>
              </a:p>
            </p:txBody>
          </p:sp>
        </mc:Choice>
        <mc:Fallback>
          <p:sp>
            <p:nvSpPr>
              <p:cNvPr id="8" name="TextBox 7"/>
              <p:cNvSpPr txBox="1">
                <a:spLocks noRot="1" noChangeAspect="1" noMove="1" noResize="1" noEditPoints="1" noAdjustHandles="1" noChangeArrowheads="1" noChangeShapeType="1" noTextEdit="1"/>
              </p:cNvSpPr>
              <p:nvPr/>
            </p:nvSpPr>
            <p:spPr>
              <a:xfrm>
                <a:off x="719667" y="5558556"/>
                <a:ext cx="9659311" cy="732958"/>
              </a:xfrm>
              <a:prstGeom prst="rect">
                <a:avLst/>
              </a:prstGeom>
              <a:blipFill rotWithShape="0">
                <a:blip r:embed="rId2"/>
                <a:stretch>
                  <a:fillRect r="-315" b="-19167"/>
                </a:stretch>
              </a:blipFill>
            </p:spPr>
            <p:txBody>
              <a:bodyPr/>
              <a:lstStyle/>
              <a:p>
                <a:r>
                  <a:rPr lang="nl-NL">
                    <a:noFill/>
                  </a:rPr>
                  <a:t> </a:t>
                </a:r>
              </a:p>
            </p:txBody>
          </p:sp>
        </mc:Fallback>
      </mc:AlternateContent>
    </p:spTree>
    <p:extLst>
      <p:ext uri="{BB962C8B-B14F-4D97-AF65-F5344CB8AC3E}">
        <p14:creationId xmlns:p14="http://schemas.microsoft.com/office/powerpoint/2010/main" val="15631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240" y="410050"/>
            <a:ext cx="10515600" cy="633600"/>
          </a:xfrm>
        </p:spPr>
        <p:txBody>
          <a:bodyPr/>
          <a:lstStyle/>
          <a:p>
            <a:r>
              <a:rPr lang="en-US" dirty="0"/>
              <a:t>Feature scaling</a:t>
            </a:r>
            <a:endParaRPr lang="nl-NL" dirty="0"/>
          </a:p>
        </p:txBody>
      </p:sp>
      <p:sp>
        <p:nvSpPr>
          <p:cNvPr id="5" name="TextBox 4"/>
          <p:cNvSpPr txBox="1"/>
          <p:nvPr/>
        </p:nvSpPr>
        <p:spPr>
          <a:xfrm>
            <a:off x="746240" y="1095983"/>
            <a:ext cx="9873531" cy="2677656"/>
          </a:xfrm>
          <a:prstGeom prst="rect">
            <a:avLst/>
          </a:prstGeom>
          <a:noFill/>
        </p:spPr>
        <p:txBody>
          <a:bodyPr wrap="square" rtlCol="0">
            <a:spAutoFit/>
          </a:bodyPr>
          <a:lstStyle/>
          <a:p>
            <a:pPr marL="457200" indent="-457200">
              <a:lnSpc>
                <a:spcPct val="150000"/>
              </a:lnSpc>
              <a:buClr>
                <a:srgbClr val="3C9BD5"/>
              </a:buClr>
              <a:buFont typeface="Arial" panose="020B0604020202020204" pitchFamily="34" charset="0"/>
              <a:buChar char="•"/>
            </a:pPr>
            <a:r>
              <a:rPr lang="en-US" sz="2800" dirty="0" smtClean="0"/>
              <a:t>Met feature scaling </a:t>
            </a:r>
            <a:r>
              <a:rPr lang="en-US" sz="2800" dirty="0" err="1" smtClean="0"/>
              <a:t>wordt</a:t>
            </a:r>
            <a:r>
              <a:rPr lang="en-US" sz="2800" dirty="0" smtClean="0"/>
              <a:t> de range van de feature values </a:t>
            </a:r>
            <a:r>
              <a:rPr lang="en-US" sz="2800" dirty="0" err="1" smtClean="0"/>
              <a:t>aangepast</a:t>
            </a:r>
            <a:r>
              <a:rPr lang="en-US" sz="2800" dirty="0" smtClean="0"/>
              <a:t>.</a:t>
            </a:r>
          </a:p>
          <a:p>
            <a:pPr marL="457200" indent="-457200">
              <a:lnSpc>
                <a:spcPct val="150000"/>
              </a:lnSpc>
              <a:buClr>
                <a:srgbClr val="3C9BD5"/>
              </a:buClr>
              <a:buFont typeface="Arial" panose="020B0604020202020204" pitchFamily="34" charset="0"/>
              <a:buChar char="•"/>
            </a:pPr>
            <a:endParaRPr lang="en-US" sz="2800" dirty="0"/>
          </a:p>
          <a:p>
            <a:pPr marL="457200" indent="-457200">
              <a:lnSpc>
                <a:spcPct val="150000"/>
              </a:lnSpc>
              <a:buClr>
                <a:srgbClr val="3C9BD5"/>
              </a:buClr>
              <a:buFont typeface="Arial" panose="020B0604020202020204" pitchFamily="34" charset="0"/>
              <a:buChar char="•"/>
            </a:pPr>
            <a:r>
              <a:rPr lang="en-US" sz="2800" dirty="0" err="1" smtClean="0"/>
              <a:t>Veel</a:t>
            </a:r>
            <a:r>
              <a:rPr lang="en-US" sz="2800" dirty="0" smtClean="0"/>
              <a:t> </a:t>
            </a:r>
            <a:r>
              <a:rPr lang="en-US" sz="2800" dirty="0" err="1" smtClean="0"/>
              <a:t>gebruikte</a:t>
            </a:r>
            <a:r>
              <a:rPr lang="en-US" sz="2800" dirty="0" smtClean="0"/>
              <a:t> scalers:</a:t>
            </a:r>
            <a:endParaRPr lang="en-US" sz="2800" dirty="0"/>
          </a:p>
        </p:txBody>
      </p:sp>
      <p:grpSp>
        <p:nvGrpSpPr>
          <p:cNvPr id="11" name="Group 10"/>
          <p:cNvGrpSpPr/>
          <p:nvPr/>
        </p:nvGrpSpPr>
        <p:grpSpPr>
          <a:xfrm>
            <a:off x="860541" y="3933122"/>
            <a:ext cx="5143499" cy="2336054"/>
            <a:chOff x="860541" y="3933122"/>
            <a:chExt cx="5143499" cy="2336054"/>
          </a:xfrm>
        </p:grpSpPr>
        <p:sp>
          <p:nvSpPr>
            <p:cNvPr id="3" name="Rectangle 2"/>
            <p:cNvSpPr/>
            <p:nvPr/>
          </p:nvSpPr>
          <p:spPr>
            <a:xfrm>
              <a:off x="860541" y="3933122"/>
              <a:ext cx="5143499" cy="6000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MIN-MAX SCALING</a:t>
              </a:r>
              <a:endParaRPr lang="nl-NL" dirty="0"/>
            </a:p>
          </p:txBody>
        </p:sp>
        <p:sp>
          <p:nvSpPr>
            <p:cNvPr id="6" name="Rectangle 5"/>
            <p:cNvSpPr/>
            <p:nvPr/>
          </p:nvSpPr>
          <p:spPr>
            <a:xfrm>
              <a:off x="1314449" y="4514850"/>
              <a:ext cx="3543301" cy="1754326"/>
            </a:xfrm>
            <a:prstGeom prst="rect">
              <a:avLst/>
            </a:prstGeom>
          </p:spPr>
          <p:txBody>
            <a:bodyPr wrap="square">
              <a:spAutoFit/>
            </a:bodyPr>
            <a:lstStyle/>
            <a:p>
              <a:pPr marL="457200" indent="-457200">
                <a:lnSpc>
                  <a:spcPct val="150000"/>
                </a:lnSpc>
                <a:buClr>
                  <a:srgbClr val="3C9BD5"/>
                </a:buClr>
                <a:buFont typeface="Arial" panose="020B0604020202020204" pitchFamily="34" charset="0"/>
                <a:buChar char="•"/>
              </a:pPr>
              <a:r>
                <a:rPr lang="en-US" sz="2400" dirty="0" err="1">
                  <a:sym typeface="Wingdings" panose="05000000000000000000" pitchFamily="2" charset="2"/>
                </a:rPr>
                <a:t>laagste</a:t>
              </a:r>
              <a:r>
                <a:rPr lang="en-US" sz="2400" dirty="0">
                  <a:sym typeface="Wingdings" panose="05000000000000000000" pitchFamily="2" charset="2"/>
                </a:rPr>
                <a:t> </a:t>
              </a:r>
              <a:r>
                <a:rPr lang="en-US" sz="2400" dirty="0" err="1">
                  <a:sym typeface="Wingdings" panose="05000000000000000000" pitchFamily="2" charset="2"/>
                </a:rPr>
                <a:t>waarde</a:t>
              </a:r>
              <a:r>
                <a:rPr lang="en-US" sz="2400" dirty="0">
                  <a:sym typeface="Wingdings" panose="05000000000000000000" pitchFamily="2" charset="2"/>
                </a:rPr>
                <a:t> is </a:t>
              </a:r>
              <a:r>
                <a:rPr lang="en-US" sz="2400" dirty="0" smtClean="0">
                  <a:sym typeface="Wingdings" panose="05000000000000000000" pitchFamily="2" charset="2"/>
                </a:rPr>
                <a:t>0</a:t>
              </a:r>
            </a:p>
            <a:p>
              <a:pPr marL="457200" indent="-457200">
                <a:lnSpc>
                  <a:spcPct val="150000"/>
                </a:lnSpc>
                <a:buClr>
                  <a:srgbClr val="3C9BD5"/>
                </a:buClr>
                <a:buFont typeface="Arial" panose="020B0604020202020204" pitchFamily="34" charset="0"/>
                <a:buChar char="•"/>
              </a:pPr>
              <a:r>
                <a:rPr lang="en-US" sz="2400" dirty="0" smtClean="0">
                  <a:sym typeface="Wingdings" panose="05000000000000000000" pitchFamily="2" charset="2"/>
                </a:rPr>
                <a:t> </a:t>
              </a:r>
              <a:r>
                <a:rPr lang="en-US" sz="2400" dirty="0" err="1">
                  <a:sym typeface="Wingdings" panose="05000000000000000000" pitchFamily="2" charset="2"/>
                </a:rPr>
                <a:t>hoogste</a:t>
              </a:r>
              <a:r>
                <a:rPr lang="en-US" sz="2400" dirty="0">
                  <a:sym typeface="Wingdings" panose="05000000000000000000" pitchFamily="2" charset="2"/>
                </a:rPr>
                <a:t> </a:t>
              </a:r>
              <a:r>
                <a:rPr lang="en-US" sz="2400" dirty="0" err="1">
                  <a:sym typeface="Wingdings" panose="05000000000000000000" pitchFamily="2" charset="2"/>
                </a:rPr>
                <a:t>waarde</a:t>
              </a:r>
              <a:r>
                <a:rPr lang="en-US" sz="2400" dirty="0">
                  <a:sym typeface="Wingdings" panose="05000000000000000000" pitchFamily="2" charset="2"/>
                </a:rPr>
                <a:t> is </a:t>
              </a:r>
              <a:r>
                <a:rPr lang="en-US" sz="2400" dirty="0" smtClean="0">
                  <a:sym typeface="Wingdings" panose="05000000000000000000" pitchFamily="2" charset="2"/>
                </a:rPr>
                <a:t>1</a:t>
              </a:r>
            </a:p>
            <a:p>
              <a:pPr>
                <a:lnSpc>
                  <a:spcPct val="150000"/>
                </a:lnSpc>
                <a:buClr>
                  <a:srgbClr val="3C9BD5"/>
                </a:buClr>
              </a:pPr>
              <a:r>
                <a:rPr lang="en-US" sz="2400" dirty="0" smtClean="0">
                  <a:solidFill>
                    <a:schemeClr val="accent1">
                      <a:lumMod val="50000"/>
                    </a:schemeClr>
                  </a:solidFill>
                  <a:sym typeface="Wingdings" panose="05000000000000000000" pitchFamily="2" charset="2"/>
                </a:rPr>
                <a:t>e.g.: image processing</a:t>
              </a:r>
              <a:endParaRPr lang="en-US" sz="2400" dirty="0">
                <a:solidFill>
                  <a:schemeClr val="accent1">
                    <a:lumMod val="50000"/>
                  </a:schemeClr>
                </a:solidFill>
                <a:sym typeface="Wingdings" panose="05000000000000000000" pitchFamily="2" charset="2"/>
              </a:endParaRPr>
            </a:p>
          </p:txBody>
        </p:sp>
      </p:grpSp>
      <p:grpSp>
        <p:nvGrpSpPr>
          <p:cNvPr id="12" name="Group 11"/>
          <p:cNvGrpSpPr/>
          <p:nvPr/>
        </p:nvGrpSpPr>
        <p:grpSpPr>
          <a:xfrm>
            <a:off x="6210298" y="3933122"/>
            <a:ext cx="5262563" cy="2354401"/>
            <a:chOff x="6210298" y="3933122"/>
            <a:chExt cx="5262563" cy="2354401"/>
          </a:xfrm>
        </p:grpSpPr>
        <p:sp>
          <p:nvSpPr>
            <p:cNvPr id="7" name="Rectangle 6"/>
            <p:cNvSpPr/>
            <p:nvPr/>
          </p:nvSpPr>
          <p:spPr>
            <a:xfrm>
              <a:off x="6210298" y="3933122"/>
              <a:ext cx="5148000" cy="6000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STANDARDISATIE</a:t>
              </a:r>
              <a:endParaRPr lang="nl-NL" dirty="0"/>
            </a:p>
          </p:txBody>
        </p:sp>
        <mc:AlternateContent xmlns:mc="http://schemas.openxmlformats.org/markup-compatibility/2006" xmlns:a14="http://schemas.microsoft.com/office/drawing/2010/main">
          <mc:Choice Requires="a14">
            <p:sp>
              <p:nvSpPr>
                <p:cNvPr id="8" name="Rectangle 7"/>
                <p:cNvSpPr/>
                <p:nvPr/>
              </p:nvSpPr>
              <p:spPr>
                <a:xfrm>
                  <a:off x="6210298" y="4533197"/>
                  <a:ext cx="5262563" cy="1754326"/>
                </a:xfrm>
                <a:prstGeom prst="rect">
                  <a:avLst/>
                </a:prstGeom>
              </p:spPr>
              <p:txBody>
                <a:bodyPr wrap="square">
                  <a:spAutoFit/>
                </a:bodyPr>
                <a:lstStyle/>
                <a:p>
                  <a:pPr>
                    <a:lnSpc>
                      <a:spcPct val="150000"/>
                    </a:lnSpc>
                    <a:buClr>
                      <a:srgbClr val="3C9BD5"/>
                    </a:buClr>
                  </a:pPr>
                  <a:r>
                    <a:rPr lang="en-US" sz="2400" dirty="0" smtClean="0">
                      <a:sym typeface="Wingdings" panose="05000000000000000000" pitchFamily="2" charset="2"/>
                    </a:rPr>
                    <a:t>center features </a:t>
                  </a:r>
                  <a:r>
                    <a:rPr lang="en-US" sz="2400" dirty="0" err="1" smtClean="0">
                      <a:sym typeface="Wingdings" panose="05000000000000000000" pitchFamily="2" charset="2"/>
                    </a:rPr>
                    <a:t>naar</a:t>
                  </a:r>
                  <a:r>
                    <a:rPr lang="en-US" sz="2400" dirty="0" smtClean="0">
                      <a:sym typeface="Wingdings" panose="05000000000000000000" pitchFamily="2" charset="2"/>
                    </a:rPr>
                    <a:t>:</a:t>
                  </a:r>
                  <a:endParaRPr lang="en-US" sz="2400" dirty="0">
                    <a:sym typeface="Wingdings" panose="05000000000000000000" pitchFamily="2" charset="2"/>
                  </a:endParaRPr>
                </a:p>
                <a:p>
                  <a:pPr>
                    <a:lnSpc>
                      <a:spcPct val="150000"/>
                    </a:lnSpc>
                    <a:buClr>
                      <a:srgbClr val="3C9BD5"/>
                    </a:buClr>
                  </a:pPr>
                  <a14:m>
                    <m:oMathPara xmlns:m="http://schemas.openxmlformats.org/officeDocument/2006/math">
                      <m:oMathParaPr>
                        <m:jc m:val="centerGroup"/>
                      </m:oMathParaPr>
                      <m:oMath xmlns:m="http://schemas.openxmlformats.org/officeDocument/2006/math">
                        <m:r>
                          <m:rPr>
                            <m:sty m:val="p"/>
                          </m:rPr>
                          <a:rPr lang="en-US" sz="2400">
                            <a:latin typeface="Cambria Math" charset="0"/>
                            <a:sym typeface="Wingdings" panose="05000000000000000000" pitchFamily="2" charset="2"/>
                          </a:rPr>
                          <m:t>N</m:t>
                        </m:r>
                        <m:d>
                          <m:dPr>
                            <m:ctrlPr>
                              <a:rPr lang="en-US" sz="2400" i="1">
                                <a:latin typeface="Cambria Math" charset="0"/>
                                <a:sym typeface="Wingdings" panose="05000000000000000000" pitchFamily="2" charset="2"/>
                              </a:rPr>
                            </m:ctrlPr>
                          </m:dPr>
                          <m:e>
                            <m:r>
                              <a:rPr lang="en-US" sz="2400">
                                <a:latin typeface="Cambria Math" charset="0"/>
                                <a:sym typeface="Wingdings" panose="05000000000000000000" pitchFamily="2" charset="2"/>
                              </a:rPr>
                              <m:t>𝜇</m:t>
                            </m:r>
                            <m:r>
                              <a:rPr lang="en-US" sz="2400">
                                <a:latin typeface="Cambria Math" charset="0"/>
                                <a:sym typeface="Wingdings" panose="05000000000000000000" pitchFamily="2" charset="2"/>
                              </a:rPr>
                              <m:t>=0, </m:t>
                            </m:r>
                            <m:r>
                              <a:rPr lang="en-US" sz="2400">
                                <a:latin typeface="Cambria Math" charset="0"/>
                                <a:sym typeface="Wingdings" panose="05000000000000000000" pitchFamily="2" charset="2"/>
                              </a:rPr>
                              <m:t>𝜎</m:t>
                            </m:r>
                            <m:r>
                              <a:rPr lang="en-US" sz="2400">
                                <a:latin typeface="Cambria Math" charset="0"/>
                                <a:sym typeface="Wingdings" panose="05000000000000000000" pitchFamily="2" charset="2"/>
                              </a:rPr>
                              <m:t>=1</m:t>
                            </m:r>
                          </m:e>
                        </m:d>
                      </m:oMath>
                    </m:oMathPara>
                  </a14:m>
                  <a:endParaRPr lang="nl-NL" sz="2400" dirty="0" smtClean="0">
                    <a:sym typeface="Wingdings" panose="05000000000000000000" pitchFamily="2" charset="2"/>
                  </a:endParaRPr>
                </a:p>
                <a:p>
                  <a:pPr>
                    <a:lnSpc>
                      <a:spcPct val="150000"/>
                    </a:lnSpc>
                    <a:buClr>
                      <a:srgbClr val="3C9BD5"/>
                    </a:buClr>
                  </a:pPr>
                  <a:r>
                    <a:rPr lang="nl-NL" sz="2400" dirty="0" smtClean="0">
                      <a:solidFill>
                        <a:schemeClr val="accent1">
                          <a:lumMod val="50000"/>
                        </a:schemeClr>
                      </a:solidFill>
                    </a:rPr>
                    <a:t>e.g.: </a:t>
                  </a:r>
                  <a:r>
                    <a:rPr lang="nl-NL" sz="2400" dirty="0" err="1" smtClean="0">
                      <a:solidFill>
                        <a:schemeClr val="accent1">
                          <a:lumMod val="50000"/>
                        </a:schemeClr>
                      </a:solidFill>
                    </a:rPr>
                    <a:t>linear</a:t>
                  </a:r>
                  <a:r>
                    <a:rPr lang="nl-NL" sz="2400" dirty="0" smtClean="0">
                      <a:solidFill>
                        <a:schemeClr val="accent1">
                          <a:lumMod val="50000"/>
                        </a:schemeClr>
                      </a:solidFill>
                    </a:rPr>
                    <a:t> </a:t>
                  </a:r>
                  <a:r>
                    <a:rPr lang="nl-NL" sz="2400" dirty="0" err="1" smtClean="0">
                      <a:solidFill>
                        <a:schemeClr val="accent1">
                          <a:lumMod val="50000"/>
                        </a:schemeClr>
                      </a:solidFill>
                    </a:rPr>
                    <a:t>regression</a:t>
                  </a:r>
                  <a:r>
                    <a:rPr lang="nl-NL" sz="2400" dirty="0" smtClean="0">
                      <a:solidFill>
                        <a:schemeClr val="accent1">
                          <a:lumMod val="50000"/>
                        </a:schemeClr>
                      </a:solidFill>
                    </a:rPr>
                    <a:t>, k-means</a:t>
                  </a:r>
                </a:p>
              </p:txBody>
            </p:sp>
          </mc:Choice>
          <mc:Fallback xmlns="">
            <p:sp>
              <p:nvSpPr>
                <p:cNvPr id="8" name="Rectangle 7"/>
                <p:cNvSpPr>
                  <a:spLocks noRot="1" noChangeAspect="1" noMove="1" noResize="1" noEditPoints="1" noAdjustHandles="1" noChangeArrowheads="1" noChangeShapeType="1" noTextEdit="1"/>
                </p:cNvSpPr>
                <p:nvPr/>
              </p:nvSpPr>
              <p:spPr>
                <a:xfrm>
                  <a:off x="6210298" y="4533197"/>
                  <a:ext cx="5262563" cy="1754326"/>
                </a:xfrm>
                <a:prstGeom prst="rect">
                  <a:avLst/>
                </a:prstGeom>
                <a:blipFill rotWithShape="0">
                  <a:blip r:embed="rId3"/>
                  <a:stretch>
                    <a:fillRect l="-1854" b="-4181"/>
                  </a:stretch>
                </a:blipFill>
              </p:spPr>
              <p:txBody>
                <a:bodyPr/>
                <a:lstStyle/>
                <a:p>
                  <a:r>
                    <a:rPr lang="nl-NL">
                      <a:noFill/>
                    </a:rPr>
                    <a:t> </a:t>
                  </a:r>
                </a:p>
              </p:txBody>
            </p:sp>
          </mc:Fallback>
        </mc:AlternateContent>
      </p:grpSp>
    </p:spTree>
    <p:extLst>
      <p:ext uri="{BB962C8B-B14F-4D97-AF65-F5344CB8AC3E}">
        <p14:creationId xmlns:p14="http://schemas.microsoft.com/office/powerpoint/2010/main" val="209408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Waarom</a:t>
            </a:r>
            <a:r>
              <a:rPr lang="en-US" dirty="0" smtClean="0"/>
              <a:t> Feature </a:t>
            </a:r>
            <a:r>
              <a:rPr lang="en-US" dirty="0"/>
              <a:t>scaling</a:t>
            </a:r>
            <a:endParaRPr lang="nl-NL" dirty="0"/>
          </a:p>
        </p:txBody>
      </p:sp>
      <p:sp>
        <p:nvSpPr>
          <p:cNvPr id="3" name="Subtitle 2"/>
          <p:cNvSpPr>
            <a:spLocks noGrp="1"/>
          </p:cNvSpPr>
          <p:nvPr>
            <p:ph type="subTitle" idx="1"/>
          </p:nvPr>
        </p:nvSpPr>
        <p:spPr>
          <a:xfrm>
            <a:off x="719666" y="1556792"/>
            <a:ext cx="10519719" cy="2376264"/>
          </a:xfrm>
        </p:spPr>
        <p:txBody>
          <a:bodyPr/>
          <a:lstStyle/>
          <a:p>
            <a:pPr>
              <a:lnSpc>
                <a:spcPct val="150000"/>
              </a:lnSpc>
            </a:pPr>
            <a:r>
              <a:rPr lang="nl-NL" dirty="0" err="1" smtClean="0"/>
              <a:t>Gradient</a:t>
            </a:r>
            <a:r>
              <a:rPr lang="nl-NL" dirty="0" smtClean="0"/>
              <a:t> </a:t>
            </a:r>
            <a:r>
              <a:rPr lang="nl-NL" dirty="0" err="1" smtClean="0"/>
              <a:t>descent</a:t>
            </a:r>
            <a:r>
              <a:rPr lang="nl-NL" dirty="0" smtClean="0"/>
              <a:t> convergeert </a:t>
            </a:r>
            <a:r>
              <a:rPr lang="nl-NL" dirty="0" smtClean="0"/>
              <a:t>veel sneller </a:t>
            </a:r>
          </a:p>
          <a:p>
            <a:pPr>
              <a:lnSpc>
                <a:spcPct val="150000"/>
              </a:lnSpc>
            </a:pPr>
            <a:r>
              <a:rPr lang="nl-NL" dirty="0" smtClean="0"/>
              <a:t>Minder gevoelig voor </a:t>
            </a:r>
            <a:r>
              <a:rPr lang="nl-NL" dirty="0" err="1" smtClean="0"/>
              <a:t>outliers</a:t>
            </a:r>
            <a:r>
              <a:rPr lang="nl-NL" dirty="0" smtClean="0"/>
              <a:t> (e.g. log-</a:t>
            </a:r>
            <a:r>
              <a:rPr lang="nl-NL" dirty="0" err="1" smtClean="0"/>
              <a:t>scaling</a:t>
            </a:r>
            <a:r>
              <a:rPr lang="nl-NL" dirty="0" smtClean="0"/>
              <a:t>)</a:t>
            </a:r>
          </a:p>
          <a:p>
            <a:pPr>
              <a:lnSpc>
                <a:spcPct val="150000"/>
              </a:lnSpc>
            </a:pPr>
            <a:r>
              <a:rPr lang="nl-NL" dirty="0" err="1" smtClean="0"/>
              <a:t>Interpretability</a:t>
            </a:r>
            <a:r>
              <a:rPr lang="nl-NL" dirty="0" smtClean="0"/>
              <a:t> / leesbaarheid</a:t>
            </a:r>
          </a:p>
          <a:p>
            <a:pPr>
              <a:lnSpc>
                <a:spcPct val="150000"/>
              </a:lnSpc>
            </a:pPr>
            <a:r>
              <a:rPr lang="nl-NL" dirty="0" smtClean="0"/>
              <a:t>Als er </a:t>
            </a:r>
            <a:r>
              <a:rPr lang="nl-NL" dirty="0" err="1" smtClean="0"/>
              <a:t>distance</a:t>
            </a:r>
            <a:r>
              <a:rPr lang="nl-NL" dirty="0" smtClean="0"/>
              <a:t> </a:t>
            </a:r>
            <a:r>
              <a:rPr lang="nl-NL" dirty="0" err="1" smtClean="0"/>
              <a:t>measures</a:t>
            </a:r>
            <a:r>
              <a:rPr lang="nl-NL" dirty="0" smtClean="0"/>
              <a:t> worden gebruikt in een algoritme (e.g. k-</a:t>
            </a:r>
            <a:r>
              <a:rPr lang="nl-NL" dirty="0" err="1" smtClean="0"/>
              <a:t>nearest</a:t>
            </a:r>
            <a:r>
              <a:rPr lang="nl-NL" dirty="0" smtClean="0"/>
              <a:t> </a:t>
            </a:r>
            <a:r>
              <a:rPr lang="nl-NL" dirty="0" err="1" smtClean="0"/>
              <a:t>neighbors</a:t>
            </a:r>
            <a:r>
              <a:rPr lang="nl-NL" dirty="0" smtClean="0"/>
              <a:t> </a:t>
            </a:r>
            <a:r>
              <a:rPr lang="nl-NL" dirty="0" smtClean="0"/>
              <a:t>)</a:t>
            </a:r>
          </a:p>
          <a:p>
            <a:pPr>
              <a:lnSpc>
                <a:spcPct val="150000"/>
              </a:lnSpc>
            </a:pPr>
            <a:r>
              <a:rPr lang="nl-NL" dirty="0" smtClean="0"/>
              <a:t>Nodig voor regularisatie</a:t>
            </a:r>
            <a:endParaRPr lang="nl-NL" dirty="0"/>
          </a:p>
        </p:txBody>
      </p:sp>
    </p:spTree>
    <p:extLst>
      <p:ext uri="{BB962C8B-B14F-4D97-AF65-F5344CB8AC3E}">
        <p14:creationId xmlns:p14="http://schemas.microsoft.com/office/powerpoint/2010/main" val="19007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scaling: </a:t>
            </a:r>
            <a:r>
              <a:rPr lang="en-US" dirty="0" err="1"/>
              <a:t>voorbeeld</a:t>
            </a:r>
            <a:endParaRPr lang="nl-NL" dirty="0"/>
          </a:p>
        </p:txBody>
      </p:sp>
      <p:graphicFrame>
        <p:nvGraphicFramePr>
          <p:cNvPr id="5" name="Table 4"/>
          <p:cNvGraphicFramePr>
            <a:graphicFrameLocks noGrp="1"/>
          </p:cNvGraphicFramePr>
          <p:nvPr>
            <p:extLst>
              <p:ext uri="{D42A27DB-BD31-4B8C-83A1-F6EECF244321}">
                <p14:modId xmlns:p14="http://schemas.microsoft.com/office/powerpoint/2010/main" val="915274413"/>
              </p:ext>
            </p:extLst>
          </p:nvPr>
        </p:nvGraphicFramePr>
        <p:xfrm>
          <a:off x="839788" y="1417247"/>
          <a:ext cx="7543710" cy="2587596"/>
        </p:xfrm>
        <a:graphic>
          <a:graphicData uri="http://schemas.openxmlformats.org/drawingml/2006/table">
            <a:tbl>
              <a:tblPr firstRow="1" bandRow="1">
                <a:tableStyleId>{69012ECD-51FC-41F1-AA8D-1B2483CD663E}</a:tableStyleId>
              </a:tblPr>
              <a:tblGrid>
                <a:gridCol w="1885927">
                  <a:extLst>
                    <a:ext uri="{9D8B030D-6E8A-4147-A177-3AD203B41FA5}">
                      <a16:colId xmlns="" xmlns:a16="http://schemas.microsoft.com/office/drawing/2014/main" val="872562717"/>
                    </a:ext>
                  </a:extLst>
                </a:gridCol>
                <a:gridCol w="2966937">
                  <a:extLst>
                    <a:ext uri="{9D8B030D-6E8A-4147-A177-3AD203B41FA5}">
                      <a16:colId xmlns="" xmlns:a16="http://schemas.microsoft.com/office/drawing/2014/main" val="2448349608"/>
                    </a:ext>
                  </a:extLst>
                </a:gridCol>
                <a:gridCol w="2690846">
                  <a:extLst>
                    <a:ext uri="{9D8B030D-6E8A-4147-A177-3AD203B41FA5}">
                      <a16:colId xmlns="" xmlns:a16="http://schemas.microsoft.com/office/drawing/2014/main" val="4052507341"/>
                    </a:ext>
                  </a:extLst>
                </a:gridCol>
              </a:tblGrid>
              <a:tr h="431266">
                <a:tc>
                  <a:txBody>
                    <a:bodyPr/>
                    <a:lstStyle/>
                    <a:p>
                      <a:pPr algn="ctr"/>
                      <a:r>
                        <a:rPr lang="en-US" sz="2000" dirty="0"/>
                        <a:t>Feature x</a:t>
                      </a:r>
                      <a:endParaRPr lang="nl-NL" sz="2000" dirty="0"/>
                    </a:p>
                  </a:txBody>
                  <a:tcPr/>
                </a:tc>
                <a:tc>
                  <a:txBody>
                    <a:bodyPr/>
                    <a:lstStyle/>
                    <a:p>
                      <a:pPr algn="ctr"/>
                      <a:r>
                        <a:rPr lang="en-US" sz="2000" dirty="0"/>
                        <a:t>Min-Max </a:t>
                      </a:r>
                      <a:r>
                        <a:rPr lang="en-US" sz="2000" dirty="0" err="1"/>
                        <a:t>geschaald</a:t>
                      </a:r>
                      <a:endParaRPr lang="nl-NL" sz="2000" dirty="0"/>
                    </a:p>
                  </a:txBody>
                  <a:tcPr/>
                </a:tc>
                <a:tc>
                  <a:txBody>
                    <a:bodyPr/>
                    <a:lstStyle/>
                    <a:p>
                      <a:pPr algn="ctr"/>
                      <a:r>
                        <a:rPr lang="en-US" sz="2000" dirty="0" err="1"/>
                        <a:t>Gestandaardiseerd</a:t>
                      </a:r>
                      <a:endParaRPr lang="nl-NL" sz="2000" dirty="0"/>
                    </a:p>
                  </a:txBody>
                  <a:tcPr/>
                </a:tc>
                <a:extLst>
                  <a:ext uri="{0D108BD9-81ED-4DB2-BD59-A6C34878D82A}">
                    <a16:rowId xmlns="" xmlns:a16="http://schemas.microsoft.com/office/drawing/2014/main" val="2495286494"/>
                  </a:ext>
                </a:extLst>
              </a:tr>
              <a:tr h="431266">
                <a:tc>
                  <a:txBody>
                    <a:bodyPr/>
                    <a:lstStyle/>
                    <a:p>
                      <a:pPr algn="ctr"/>
                      <a:r>
                        <a:rPr lang="en-US" sz="2000" dirty="0"/>
                        <a:t>100</a:t>
                      </a:r>
                    </a:p>
                  </a:txBody>
                  <a:tcPr/>
                </a:tc>
                <a:tc>
                  <a:txBody>
                    <a:bodyPr/>
                    <a:lstStyle/>
                    <a:p>
                      <a:pPr algn="ctr"/>
                      <a:r>
                        <a:rPr lang="en-US" sz="2000" dirty="0"/>
                        <a:t>0.00</a:t>
                      </a:r>
                      <a:endParaRPr lang="nl-NL" sz="2000" dirty="0"/>
                    </a:p>
                  </a:txBody>
                  <a:tcPr/>
                </a:tc>
                <a:tc>
                  <a:txBody>
                    <a:bodyPr/>
                    <a:lstStyle/>
                    <a:p>
                      <a:pPr algn="ctr"/>
                      <a:r>
                        <a:rPr lang="en-US" sz="2000" dirty="0"/>
                        <a:t>-0.83</a:t>
                      </a:r>
                      <a:endParaRPr lang="nl-NL" sz="2000" dirty="0"/>
                    </a:p>
                  </a:txBody>
                  <a:tcPr/>
                </a:tc>
                <a:extLst>
                  <a:ext uri="{0D108BD9-81ED-4DB2-BD59-A6C34878D82A}">
                    <a16:rowId xmlns="" xmlns:a16="http://schemas.microsoft.com/office/drawing/2014/main" val="431543837"/>
                  </a:ext>
                </a:extLst>
              </a:tr>
              <a:tr h="431266">
                <a:tc>
                  <a:txBody>
                    <a:bodyPr/>
                    <a:lstStyle/>
                    <a:p>
                      <a:pPr algn="ctr"/>
                      <a:r>
                        <a:rPr lang="en-US" sz="2000" dirty="0"/>
                        <a:t>200</a:t>
                      </a:r>
                      <a:endParaRPr lang="nl-NL" sz="2000" dirty="0"/>
                    </a:p>
                  </a:txBody>
                  <a:tcPr/>
                </a:tc>
                <a:tc>
                  <a:txBody>
                    <a:bodyPr/>
                    <a:lstStyle/>
                    <a:p>
                      <a:pPr algn="ctr"/>
                      <a:r>
                        <a:rPr lang="en-US" sz="2000" dirty="0"/>
                        <a:t>0.03</a:t>
                      </a:r>
                      <a:endParaRPr lang="nl-NL" sz="2000" dirty="0"/>
                    </a:p>
                  </a:txBody>
                  <a:tcPr/>
                </a:tc>
                <a:tc>
                  <a:txBody>
                    <a:bodyPr/>
                    <a:lstStyle/>
                    <a:p>
                      <a:pPr algn="ctr"/>
                      <a:r>
                        <a:rPr lang="en-US" sz="2000" dirty="0"/>
                        <a:t>-0.72</a:t>
                      </a:r>
                      <a:endParaRPr lang="nl-NL" sz="2000" dirty="0"/>
                    </a:p>
                  </a:txBody>
                  <a:tcPr/>
                </a:tc>
                <a:extLst>
                  <a:ext uri="{0D108BD9-81ED-4DB2-BD59-A6C34878D82A}">
                    <a16:rowId xmlns="" xmlns:a16="http://schemas.microsoft.com/office/drawing/2014/main" val="2418406603"/>
                  </a:ext>
                </a:extLst>
              </a:tr>
              <a:tr h="431266">
                <a:tc>
                  <a:txBody>
                    <a:bodyPr/>
                    <a:lstStyle/>
                    <a:p>
                      <a:pPr algn="ctr"/>
                      <a:r>
                        <a:rPr lang="en-US" sz="2000" dirty="0"/>
                        <a:t>600</a:t>
                      </a:r>
                      <a:endParaRPr lang="nl-NL" sz="2000" dirty="0"/>
                    </a:p>
                  </a:txBody>
                  <a:tcPr/>
                </a:tc>
                <a:tc>
                  <a:txBody>
                    <a:bodyPr/>
                    <a:lstStyle/>
                    <a:p>
                      <a:pPr algn="ctr"/>
                      <a:r>
                        <a:rPr lang="en-US" sz="2000" dirty="0"/>
                        <a:t>0.17</a:t>
                      </a:r>
                      <a:endParaRPr lang="nl-NL" sz="2000" dirty="0"/>
                    </a:p>
                  </a:txBody>
                  <a:tcPr/>
                </a:tc>
                <a:tc>
                  <a:txBody>
                    <a:bodyPr/>
                    <a:lstStyle/>
                    <a:p>
                      <a:pPr algn="ctr"/>
                      <a:r>
                        <a:rPr lang="en-US" sz="2000" dirty="0"/>
                        <a:t>-0.36</a:t>
                      </a:r>
                      <a:endParaRPr lang="nl-NL" sz="2000" dirty="0"/>
                    </a:p>
                  </a:txBody>
                  <a:tcPr/>
                </a:tc>
                <a:extLst>
                  <a:ext uri="{0D108BD9-81ED-4DB2-BD59-A6C34878D82A}">
                    <a16:rowId xmlns="" xmlns:a16="http://schemas.microsoft.com/office/drawing/2014/main" val="3877360432"/>
                  </a:ext>
                </a:extLst>
              </a:tr>
              <a:tr h="431266">
                <a:tc>
                  <a:txBody>
                    <a:bodyPr/>
                    <a:lstStyle/>
                    <a:p>
                      <a:pPr algn="ctr"/>
                      <a:r>
                        <a:rPr lang="en-US" sz="2000" dirty="0"/>
                        <a:t>1000</a:t>
                      </a:r>
                      <a:endParaRPr lang="nl-NL" sz="2000" dirty="0"/>
                    </a:p>
                  </a:txBody>
                  <a:tcPr/>
                </a:tc>
                <a:tc>
                  <a:txBody>
                    <a:bodyPr/>
                    <a:lstStyle/>
                    <a:p>
                      <a:pPr algn="ctr"/>
                      <a:r>
                        <a:rPr lang="en-US" sz="2000" dirty="0"/>
                        <a:t>0.31</a:t>
                      </a:r>
                      <a:endParaRPr lang="nl-NL" sz="2000" dirty="0"/>
                    </a:p>
                  </a:txBody>
                  <a:tcPr/>
                </a:tc>
                <a:tc>
                  <a:txBody>
                    <a:bodyPr/>
                    <a:lstStyle/>
                    <a:p>
                      <a:pPr algn="ctr"/>
                      <a:r>
                        <a:rPr lang="en-US" sz="2000" dirty="0">
                          <a:solidFill>
                            <a:schemeClr val="bg1"/>
                          </a:solidFill>
                        </a:rPr>
                        <a:t>-</a:t>
                      </a:r>
                      <a:r>
                        <a:rPr lang="en-US" sz="2000" dirty="0"/>
                        <a:t>0.02</a:t>
                      </a:r>
                      <a:endParaRPr lang="nl-NL" sz="2000" dirty="0"/>
                    </a:p>
                  </a:txBody>
                  <a:tcPr/>
                </a:tc>
                <a:extLst>
                  <a:ext uri="{0D108BD9-81ED-4DB2-BD59-A6C34878D82A}">
                    <a16:rowId xmlns="" xmlns:a16="http://schemas.microsoft.com/office/drawing/2014/main" val="450047218"/>
                  </a:ext>
                </a:extLst>
              </a:tr>
              <a:tr h="431266">
                <a:tc>
                  <a:txBody>
                    <a:bodyPr/>
                    <a:lstStyle/>
                    <a:p>
                      <a:pPr algn="ctr"/>
                      <a:r>
                        <a:rPr lang="en-US" sz="2000" dirty="0"/>
                        <a:t>3000</a:t>
                      </a:r>
                      <a:endParaRPr lang="nl-NL" sz="2000" dirty="0"/>
                    </a:p>
                  </a:txBody>
                  <a:tcPr/>
                </a:tc>
                <a:tc>
                  <a:txBody>
                    <a:bodyPr/>
                    <a:lstStyle/>
                    <a:p>
                      <a:pPr algn="ctr"/>
                      <a:r>
                        <a:rPr lang="en-US" sz="2000" dirty="0"/>
                        <a:t>1.00</a:t>
                      </a:r>
                      <a:endParaRPr lang="nl-NL" sz="2000" dirty="0"/>
                    </a:p>
                  </a:txBody>
                  <a:tcPr/>
                </a:tc>
                <a:tc>
                  <a:txBody>
                    <a:bodyPr/>
                    <a:lstStyle/>
                    <a:p>
                      <a:pPr algn="ctr"/>
                      <a:r>
                        <a:rPr lang="en-US" sz="2000" dirty="0">
                          <a:solidFill>
                            <a:schemeClr val="bg1"/>
                          </a:solidFill>
                        </a:rPr>
                        <a:t>-</a:t>
                      </a:r>
                      <a:r>
                        <a:rPr lang="en-US" sz="2000" dirty="0"/>
                        <a:t>1.91</a:t>
                      </a:r>
                      <a:endParaRPr lang="nl-NL" sz="2000" dirty="0"/>
                    </a:p>
                  </a:txBody>
                  <a:tcPr/>
                </a:tc>
                <a:extLst>
                  <a:ext uri="{0D108BD9-81ED-4DB2-BD59-A6C34878D82A}">
                    <a16:rowId xmlns="" xmlns:a16="http://schemas.microsoft.com/office/drawing/2014/main" val="4120286291"/>
                  </a:ext>
                </a:extLst>
              </a:tr>
            </a:tbl>
          </a:graphicData>
        </a:graphic>
      </p:graphicFrame>
    </p:spTree>
    <p:extLst>
      <p:ext uri="{BB962C8B-B14F-4D97-AF65-F5344CB8AC3E}">
        <p14:creationId xmlns:p14="http://schemas.microsoft.com/office/powerpoint/2010/main" val="1613215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86" y="381728"/>
            <a:ext cx="10515600" cy="633600"/>
          </a:xfrm>
        </p:spPr>
        <p:txBody>
          <a:bodyPr/>
          <a:lstStyle/>
          <a:p>
            <a:r>
              <a:rPr lang="nl-NL" dirty="0"/>
              <a:t>Over- en </a:t>
            </a:r>
            <a:r>
              <a:rPr lang="nl-NL" dirty="0" err="1"/>
              <a:t>underfitting</a:t>
            </a:r>
            <a:endParaRPr lang="nl-NL" dirty="0"/>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749136" y="1402140"/>
                <a:ext cx="7632848" cy="2647345"/>
              </a:xfrm>
            </p:spPr>
            <p:txBody>
              <a:bodyPr/>
              <a:lstStyle/>
              <a:p>
                <a:r>
                  <a:rPr lang="nl-NL" dirty="0"/>
                  <a:t>Voorbeeld van fitten datapunten</a:t>
                </a:r>
                <a14:m>
                  <m:oMath xmlns:m="http://schemas.openxmlformats.org/officeDocument/2006/math">
                    <m:r>
                      <a:rPr lang="en-US" b="0" i="0" smtClean="0">
                        <a:latin typeface="Cambria Math" panose="02040503050406030204" pitchFamily="18" charset="0"/>
                      </a:rPr>
                      <m:t> </m:t>
                    </m:r>
                  </m:oMath>
                </a14:m>
                <a:r>
                  <a:rPr lang="en-US" b="0" i="0" dirty="0">
                    <a:latin typeface="Cambria Math" panose="02040503050406030204" pitchFamily="18" charset="0"/>
                  </a:rPr>
                  <a:t/>
                </a:r>
                <a:br>
                  <a:rPr lang="en-US" b="0" i="0" dirty="0">
                    <a:latin typeface="Cambria Math" panose="02040503050406030204" pitchFamily="18" charset="0"/>
                  </a:rPr>
                </a:br>
                <a:r>
                  <a:rPr lang="en-US" b="0" i="0" dirty="0">
                    <a:latin typeface="Cambria Math" panose="02040503050406030204" pitchFamily="18" charset="0"/>
                  </a:rPr>
                  <a:t>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sin</m:t>
                        </m:r>
                      </m:fName>
                      <m:e>
                        <m:d>
                          <m:dPr>
                            <m:ctrlPr>
                              <a:rPr lang="en-US" i="1">
                                <a:latin typeface="Cambria Math" charset="0"/>
                              </a:rPr>
                            </m:ctrlPr>
                          </m:dPr>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𝑥</m:t>
                            </m:r>
                          </m:e>
                        </m:d>
                      </m:e>
                    </m:func>
                    <m:r>
                      <a:rPr lang="en-US" i="1">
                        <a:latin typeface="Cambria Math" panose="02040503050406030204" pitchFamily="18" charset="0"/>
                      </a:rPr>
                      <m:t>+</m:t>
                    </m:r>
                    <m:r>
                      <a:rPr lang="en-US" i="1">
                        <a:latin typeface="Cambria Math" panose="02040503050406030204" pitchFamily="18" charset="0"/>
                      </a:rPr>
                      <m:t>𝜖</m:t>
                    </m:r>
                  </m:oMath>
                </a14:m>
                <a:endParaRPr lang="nl-NL" dirty="0"/>
              </a:p>
              <a:p>
                <a:pPr marL="0" indent="0">
                  <a:buNone/>
                </a:pPr>
                <a:endParaRPr lang="nl-NL" dirty="0"/>
              </a:p>
              <a:p>
                <a:r>
                  <a:rPr lang="nl-NL" dirty="0"/>
                  <a:t>Met lineair model: </a:t>
                </a:r>
              </a:p>
              <a:p>
                <a:pPr marL="0" indent="0">
                  <a:buNone/>
                </a:pPr>
                <a:r>
                  <a:rPr lang="en-US" b="0" dirty="0"/>
                  <a:t>	</a:t>
                </a:r>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a14:m>
                <a:endParaRPr lang="nl-NL" dirty="0"/>
              </a:p>
              <a:p>
                <a:endParaRPr lang="nl-NL" dirty="0"/>
              </a:p>
              <a:p>
                <a:r>
                  <a:rPr lang="nl-NL" dirty="0"/>
                  <a:t>Met ‘niet-lineaire’ modellen: </a:t>
                </a:r>
              </a:p>
              <a:p>
                <a:pPr marL="0" indent="0">
                  <a:buNone/>
                </a:pPr>
                <a:r>
                  <a:rPr lang="nl-NL" b="0" dirty="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b="0" i="1" smtClean="0">
                            <a:latin typeface="Cambria Math"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sub>
                    </m:sSub>
                    <m:sSup>
                      <m:sSupPr>
                        <m:ctrlPr>
                          <a:rPr lang="en-US" b="0" i="1" smtClean="0">
                            <a:latin typeface="Cambria Math"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𝑀</m:t>
                        </m:r>
                      </m:sup>
                    </m:sSup>
                  </m:oMath>
                </a14:m>
                <a:endParaRPr lang="nl-NL"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749136" y="1402140"/>
                <a:ext cx="7632848" cy="2647345"/>
              </a:xfrm>
              <a:blipFill rotWithShape="0">
                <a:blip r:embed="rId2"/>
                <a:stretch>
                  <a:fillRect l="-1438" t="-3687" b="-4608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832742" y="1155398"/>
            <a:ext cx="5016243" cy="3673096"/>
          </a:xfrm>
          <a:prstGeom prst="rect">
            <a:avLst/>
          </a:prstGeom>
        </p:spPr>
      </p:pic>
    </p:spTree>
    <p:extLst>
      <p:ext uri="{BB962C8B-B14F-4D97-AF65-F5344CB8AC3E}">
        <p14:creationId xmlns:p14="http://schemas.microsoft.com/office/powerpoint/2010/main" val="27828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5400" dirty="0" smtClean="0"/>
              <a:t>Introductie</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21416919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86" y="381728"/>
            <a:ext cx="10515600" cy="633600"/>
          </a:xfrm>
        </p:spPr>
        <p:txBody>
          <a:bodyPr/>
          <a:lstStyle/>
          <a:p>
            <a:r>
              <a:rPr lang="nl-NL" dirty="0"/>
              <a:t>Over- en </a:t>
            </a:r>
            <a:r>
              <a:rPr lang="nl-NL" dirty="0" err="1"/>
              <a:t>underfitting</a:t>
            </a:r>
            <a:endParaRPr lang="nl-NL" dirty="0"/>
          </a:p>
        </p:txBody>
      </p:sp>
      <p:pic>
        <p:nvPicPr>
          <p:cNvPr id="7" name="Picture 6"/>
          <p:cNvPicPr>
            <a:picLocks noChangeAspect="1"/>
          </p:cNvPicPr>
          <p:nvPr/>
        </p:nvPicPr>
        <p:blipFill>
          <a:blip r:embed="rId2"/>
          <a:stretch>
            <a:fillRect/>
          </a:stretch>
        </p:blipFill>
        <p:spPr>
          <a:xfrm>
            <a:off x="571088" y="1627449"/>
            <a:ext cx="3627005" cy="2652402"/>
          </a:xfrm>
          <a:prstGeom prst="rect">
            <a:avLst/>
          </a:prstGeom>
        </p:spPr>
      </p:pic>
      <p:pic>
        <p:nvPicPr>
          <p:cNvPr id="8" name="Picture 7"/>
          <p:cNvPicPr>
            <a:picLocks noChangeAspect="1"/>
          </p:cNvPicPr>
          <p:nvPr/>
        </p:nvPicPr>
        <p:blipFill>
          <a:blip r:embed="rId3"/>
          <a:stretch>
            <a:fillRect/>
          </a:stretch>
        </p:blipFill>
        <p:spPr>
          <a:xfrm>
            <a:off x="4229294" y="1600708"/>
            <a:ext cx="3623132" cy="2705884"/>
          </a:xfrm>
          <a:prstGeom prst="rect">
            <a:avLst/>
          </a:prstGeom>
        </p:spPr>
      </p:pic>
      <p:pic>
        <p:nvPicPr>
          <p:cNvPr id="9" name="Picture 8"/>
          <p:cNvPicPr>
            <a:picLocks noChangeAspect="1"/>
          </p:cNvPicPr>
          <p:nvPr/>
        </p:nvPicPr>
        <p:blipFill>
          <a:blip r:embed="rId4"/>
          <a:stretch>
            <a:fillRect/>
          </a:stretch>
        </p:blipFill>
        <p:spPr>
          <a:xfrm>
            <a:off x="7858225" y="1600708"/>
            <a:ext cx="3730061" cy="2705884"/>
          </a:xfrm>
          <a:prstGeom prst="rect">
            <a:avLst/>
          </a:prstGeom>
        </p:spPr>
      </p:pic>
      <p:sp>
        <p:nvSpPr>
          <p:cNvPr id="13" name="TextBox 12"/>
          <p:cNvSpPr txBox="1"/>
          <p:nvPr/>
        </p:nvSpPr>
        <p:spPr>
          <a:xfrm>
            <a:off x="1295580" y="4284718"/>
            <a:ext cx="2178019" cy="1384995"/>
          </a:xfrm>
          <a:prstGeom prst="rect">
            <a:avLst/>
          </a:prstGeom>
          <a:noFill/>
        </p:spPr>
        <p:txBody>
          <a:bodyPr wrap="square" rtlCol="0">
            <a:spAutoFit/>
          </a:bodyPr>
          <a:lstStyle/>
          <a:p>
            <a:pPr algn="ctr">
              <a:lnSpc>
                <a:spcPct val="150000"/>
              </a:lnSpc>
            </a:pPr>
            <a:r>
              <a:rPr lang="nl-NL" sz="2800" dirty="0"/>
              <a:t>Underfit</a:t>
            </a:r>
          </a:p>
          <a:p>
            <a:pPr algn="ctr">
              <a:lnSpc>
                <a:spcPct val="150000"/>
              </a:lnSpc>
            </a:pPr>
            <a:r>
              <a:rPr lang="nl-NL" sz="2800" dirty="0"/>
              <a:t>High bias</a:t>
            </a:r>
          </a:p>
        </p:txBody>
      </p:sp>
      <p:sp>
        <p:nvSpPr>
          <p:cNvPr id="14" name="TextBox 13"/>
          <p:cNvSpPr txBox="1"/>
          <p:nvPr/>
        </p:nvSpPr>
        <p:spPr>
          <a:xfrm>
            <a:off x="5317153" y="4306592"/>
            <a:ext cx="2178019" cy="738664"/>
          </a:xfrm>
          <a:prstGeom prst="rect">
            <a:avLst/>
          </a:prstGeom>
          <a:noFill/>
        </p:spPr>
        <p:txBody>
          <a:bodyPr wrap="square" rtlCol="0">
            <a:spAutoFit/>
          </a:bodyPr>
          <a:lstStyle/>
          <a:p>
            <a:pPr>
              <a:lnSpc>
                <a:spcPct val="150000"/>
              </a:lnSpc>
            </a:pPr>
            <a:r>
              <a:rPr lang="nl-NL" sz="2800" dirty="0"/>
              <a:t>‘Right’ fit </a:t>
            </a:r>
          </a:p>
        </p:txBody>
      </p:sp>
      <p:sp>
        <p:nvSpPr>
          <p:cNvPr id="15" name="TextBox 14"/>
          <p:cNvSpPr txBox="1"/>
          <p:nvPr/>
        </p:nvSpPr>
        <p:spPr>
          <a:xfrm>
            <a:off x="8611748" y="4284718"/>
            <a:ext cx="2581611" cy="1304716"/>
          </a:xfrm>
          <a:prstGeom prst="rect">
            <a:avLst/>
          </a:prstGeom>
          <a:noFill/>
        </p:spPr>
        <p:txBody>
          <a:bodyPr wrap="square" rtlCol="0">
            <a:spAutoFit/>
          </a:bodyPr>
          <a:lstStyle/>
          <a:p>
            <a:pPr algn="ctr">
              <a:lnSpc>
                <a:spcPct val="150000"/>
              </a:lnSpc>
            </a:pPr>
            <a:r>
              <a:rPr lang="nl-NL" sz="2800" dirty="0" err="1"/>
              <a:t>Overfit</a:t>
            </a:r>
            <a:endParaRPr lang="nl-NL" sz="2800" dirty="0"/>
          </a:p>
          <a:p>
            <a:pPr algn="ctr">
              <a:lnSpc>
                <a:spcPct val="150000"/>
              </a:lnSpc>
            </a:pPr>
            <a:r>
              <a:rPr lang="nl-NL" sz="2800" dirty="0"/>
              <a:t>High </a:t>
            </a:r>
            <a:r>
              <a:rPr lang="nl-NL" sz="2800" dirty="0" err="1"/>
              <a:t>variance</a:t>
            </a:r>
            <a:endParaRPr lang="nl-NL" sz="2800" dirty="0"/>
          </a:p>
        </p:txBody>
      </p:sp>
    </p:spTree>
    <p:extLst>
      <p:ext uri="{BB962C8B-B14F-4D97-AF65-F5344CB8AC3E}">
        <p14:creationId xmlns:p14="http://schemas.microsoft.com/office/powerpoint/2010/main" val="21263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t>
            </a:r>
            <a:r>
              <a:rPr lang="en-US" dirty="0" err="1"/>
              <a:t>en</a:t>
            </a:r>
            <a:r>
              <a:rPr lang="en-US" dirty="0"/>
              <a:t> underfitting</a:t>
            </a:r>
            <a:endParaRPr lang="nl-NL" dirty="0"/>
          </a:p>
        </p:txBody>
      </p:sp>
      <p:graphicFrame>
        <p:nvGraphicFramePr>
          <p:cNvPr id="5" name="data table"/>
          <p:cNvGraphicFramePr>
            <a:graphicFrameLocks noGrp="1"/>
          </p:cNvGraphicFramePr>
          <p:nvPr>
            <p:extLst/>
          </p:nvPr>
        </p:nvGraphicFramePr>
        <p:xfrm>
          <a:off x="839788" y="1451596"/>
          <a:ext cx="8128002" cy="370840"/>
        </p:xfrm>
        <a:graphic>
          <a:graphicData uri="http://schemas.openxmlformats.org/drawingml/2006/table">
            <a:tbl>
              <a:tblPr firstRow="1" bandRow="1">
                <a:tableStyleId>{5C22544A-7EE6-4342-B048-85BDC9FD1C3A}</a:tableStyleId>
              </a:tblPr>
              <a:tblGrid>
                <a:gridCol w="8128002">
                  <a:extLst>
                    <a:ext uri="{9D8B030D-6E8A-4147-A177-3AD203B41FA5}">
                      <a16:colId xmlns:a16="http://schemas.microsoft.com/office/drawing/2014/main" xmlns="" val="2565117735"/>
                    </a:ext>
                  </a:extLst>
                </a:gridCol>
              </a:tblGrid>
              <a:tr h="370840">
                <a:tc>
                  <a:txBody>
                    <a:bodyPr/>
                    <a:lstStyle/>
                    <a:p>
                      <a:pPr algn="ctr"/>
                      <a:r>
                        <a:rPr lang="nl-NL" dirty="0"/>
                        <a:t>data</a:t>
                      </a:r>
                    </a:p>
                  </a:txBody>
                  <a:tcPr/>
                </a:tc>
                <a:extLst>
                  <a:ext uri="{0D108BD9-81ED-4DB2-BD59-A6C34878D82A}">
                    <a16:rowId xmlns:a16="http://schemas.microsoft.com/office/drawing/2014/main" xmlns="" val="2915974291"/>
                  </a:ext>
                </a:extLst>
              </a:tr>
            </a:tbl>
          </a:graphicData>
        </a:graphic>
      </p:graphicFrame>
      <p:grpSp>
        <p:nvGrpSpPr>
          <p:cNvPr id="6" name="test pijlen"/>
          <p:cNvGrpSpPr/>
          <p:nvPr/>
        </p:nvGrpSpPr>
        <p:grpSpPr>
          <a:xfrm>
            <a:off x="4565294" y="2087700"/>
            <a:ext cx="3726525" cy="278866"/>
            <a:chOff x="5661009" y="2279106"/>
            <a:chExt cx="3726525" cy="353568"/>
          </a:xfrm>
        </p:grpSpPr>
        <p:cxnSp>
          <p:nvCxnSpPr>
            <p:cNvPr id="7" name="Straight Connector 6"/>
            <p:cNvCxnSpPr/>
            <p:nvPr/>
          </p:nvCxnSpPr>
          <p:spPr>
            <a:xfrm flipV="1">
              <a:off x="5661009" y="2279107"/>
              <a:ext cx="0" cy="353567"/>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5661009" y="2279107"/>
              <a:ext cx="372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9387534" y="2279106"/>
              <a:ext cx="0" cy="353567"/>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grpSp>
      <p:graphicFrame>
        <p:nvGraphicFramePr>
          <p:cNvPr id="10" name="test table"/>
          <p:cNvGraphicFramePr>
            <a:graphicFrameLocks noGrp="1"/>
          </p:cNvGraphicFramePr>
          <p:nvPr>
            <p:extLst/>
          </p:nvPr>
        </p:nvGraphicFramePr>
        <p:xfrm>
          <a:off x="839788" y="2437137"/>
          <a:ext cx="8128002" cy="370840"/>
        </p:xfrm>
        <a:graphic>
          <a:graphicData uri="http://schemas.openxmlformats.org/drawingml/2006/table">
            <a:tbl>
              <a:tblPr firstRow="1" bandRow="1">
                <a:tableStyleId>{5C22544A-7EE6-4342-B048-85BDC9FD1C3A}</a:tableStyleId>
              </a:tblPr>
              <a:tblGrid>
                <a:gridCol w="6773335">
                  <a:extLst>
                    <a:ext uri="{9D8B030D-6E8A-4147-A177-3AD203B41FA5}">
                      <a16:colId xmlns:a16="http://schemas.microsoft.com/office/drawing/2014/main" xmlns="" val="2565117735"/>
                    </a:ext>
                  </a:extLst>
                </a:gridCol>
                <a:gridCol w="1354667">
                  <a:extLst>
                    <a:ext uri="{9D8B030D-6E8A-4147-A177-3AD203B41FA5}">
                      <a16:colId xmlns:a16="http://schemas.microsoft.com/office/drawing/2014/main" xmlns="" val="3545669006"/>
                    </a:ext>
                  </a:extLst>
                </a:gridCol>
              </a:tblGrid>
              <a:tr h="370840">
                <a:tc>
                  <a:txBody>
                    <a:bodyPr/>
                    <a:lstStyle/>
                    <a:p>
                      <a:pPr algn="ctr"/>
                      <a:r>
                        <a:rPr lang="nl-NL" dirty="0"/>
                        <a:t>train set</a:t>
                      </a:r>
                    </a:p>
                  </a:txBody>
                  <a:tcPr>
                    <a:solidFill>
                      <a:schemeClr val="accent2">
                        <a:lumMod val="60000"/>
                        <a:lumOff val="40000"/>
                      </a:schemeClr>
                    </a:solidFill>
                  </a:tcPr>
                </a:tc>
                <a:tc>
                  <a:txBody>
                    <a:bodyPr/>
                    <a:lstStyle/>
                    <a:p>
                      <a:pPr algn="ctr"/>
                      <a:r>
                        <a:rPr lang="nl-NL" dirty="0"/>
                        <a:t>test set</a:t>
                      </a:r>
                    </a:p>
                  </a:txBody>
                  <a:tcPr>
                    <a:solidFill>
                      <a:schemeClr val="accent5">
                        <a:lumMod val="40000"/>
                        <a:lumOff val="60000"/>
                      </a:schemeClr>
                    </a:solidFill>
                  </a:tcPr>
                </a:tc>
                <a:extLst>
                  <a:ext uri="{0D108BD9-81ED-4DB2-BD59-A6C34878D82A}">
                    <a16:rowId xmlns:a16="http://schemas.microsoft.com/office/drawing/2014/main" xmlns="" val="2915974291"/>
                  </a:ext>
                </a:extLst>
              </a:tr>
            </a:tbl>
          </a:graphicData>
        </a:graphic>
      </p:graphicFrame>
      <p:sp>
        <p:nvSpPr>
          <p:cNvPr id="11" name="test text"/>
          <p:cNvSpPr txBox="1"/>
          <p:nvPr/>
        </p:nvSpPr>
        <p:spPr>
          <a:xfrm>
            <a:off x="9168954" y="1690795"/>
            <a:ext cx="6350333" cy="871713"/>
          </a:xfrm>
          <a:prstGeom prst="rect">
            <a:avLst/>
          </a:prstGeom>
          <a:noFill/>
        </p:spPr>
        <p:txBody>
          <a:bodyPr wrap="square" rtlCol="0">
            <a:spAutoFit/>
          </a:bodyPr>
          <a:lstStyle/>
          <a:p>
            <a:pPr>
              <a:lnSpc>
                <a:spcPct val="150000"/>
              </a:lnSpc>
            </a:pPr>
            <a:r>
              <a:rPr lang="nl-NL" dirty="0"/>
              <a:t>Check of model </a:t>
            </a:r>
            <a:br>
              <a:rPr lang="nl-NL" dirty="0"/>
            </a:br>
            <a:r>
              <a:rPr lang="nl-NL" dirty="0" err="1"/>
              <a:t>generaliseerbaar</a:t>
            </a:r>
            <a:r>
              <a:rPr lang="nl-NL" dirty="0"/>
              <a:t> is</a:t>
            </a:r>
          </a:p>
        </p:txBody>
      </p:sp>
      <p:pic>
        <p:nvPicPr>
          <p:cNvPr id="13" name="Picture 2" descr="http://scott.fortmann-roe.com/docs/docs/MeasuringError/ModelError.png"/>
          <p:cNvPicPr>
            <a:picLocks noChangeAspect="1" noChangeArrowheads="1"/>
          </p:cNvPicPr>
          <p:nvPr/>
        </p:nvPicPr>
        <p:blipFill rotWithShape="1">
          <a:blip r:embed="rId2">
            <a:extLst>
              <a:ext uri="{28A0092B-C50C-407E-A947-70E740481C1C}">
                <a14:useLocalDpi xmlns:a14="http://schemas.microsoft.com/office/drawing/2010/main" val="0"/>
              </a:ext>
            </a:extLst>
          </a:blip>
          <a:srcRect t="30820"/>
          <a:stretch/>
        </p:blipFill>
        <p:spPr bwMode="auto">
          <a:xfrm>
            <a:off x="3077029" y="3670783"/>
            <a:ext cx="5119750" cy="28262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259008" y="3069512"/>
            <a:ext cx="2178019" cy="496674"/>
          </a:xfrm>
          <a:prstGeom prst="rect">
            <a:avLst/>
          </a:prstGeom>
          <a:noFill/>
        </p:spPr>
        <p:txBody>
          <a:bodyPr wrap="square" rtlCol="0">
            <a:spAutoFit/>
          </a:bodyPr>
          <a:lstStyle/>
          <a:p>
            <a:pPr algn="ctr">
              <a:lnSpc>
                <a:spcPct val="150000"/>
              </a:lnSpc>
            </a:pPr>
            <a:r>
              <a:rPr lang="nl-NL" sz="2000" b="1" dirty="0"/>
              <a:t>Underfit</a:t>
            </a:r>
          </a:p>
        </p:txBody>
      </p:sp>
      <p:sp>
        <p:nvSpPr>
          <p:cNvPr id="15" name="TextBox 14"/>
          <p:cNvSpPr txBox="1"/>
          <p:nvPr/>
        </p:nvSpPr>
        <p:spPr>
          <a:xfrm>
            <a:off x="5073122" y="3047881"/>
            <a:ext cx="2178019" cy="496674"/>
          </a:xfrm>
          <a:prstGeom prst="rect">
            <a:avLst/>
          </a:prstGeom>
          <a:noFill/>
        </p:spPr>
        <p:txBody>
          <a:bodyPr wrap="square" rtlCol="0">
            <a:spAutoFit/>
          </a:bodyPr>
          <a:lstStyle/>
          <a:p>
            <a:pPr>
              <a:lnSpc>
                <a:spcPct val="150000"/>
              </a:lnSpc>
            </a:pPr>
            <a:r>
              <a:rPr lang="nl-NL" sz="2000" b="1" dirty="0"/>
              <a:t>‘Right’ fit </a:t>
            </a:r>
          </a:p>
        </p:txBody>
      </p:sp>
      <p:sp>
        <p:nvSpPr>
          <p:cNvPr id="16" name="TextBox 15"/>
          <p:cNvSpPr txBox="1"/>
          <p:nvPr/>
        </p:nvSpPr>
        <p:spPr>
          <a:xfrm>
            <a:off x="5879541" y="3047881"/>
            <a:ext cx="2581611" cy="496674"/>
          </a:xfrm>
          <a:prstGeom prst="rect">
            <a:avLst/>
          </a:prstGeom>
          <a:noFill/>
        </p:spPr>
        <p:txBody>
          <a:bodyPr wrap="square" rtlCol="0">
            <a:spAutoFit/>
          </a:bodyPr>
          <a:lstStyle/>
          <a:p>
            <a:pPr algn="ctr">
              <a:lnSpc>
                <a:spcPct val="150000"/>
              </a:lnSpc>
            </a:pPr>
            <a:r>
              <a:rPr lang="nl-NL" sz="2000" b="1" dirty="0" err="1"/>
              <a:t>Overfit</a:t>
            </a:r>
            <a:endParaRPr lang="nl-NL" sz="2000" b="1" dirty="0"/>
          </a:p>
        </p:txBody>
      </p:sp>
    </p:spTree>
    <p:extLst>
      <p:ext uri="{BB962C8B-B14F-4D97-AF65-F5344CB8AC3E}">
        <p14:creationId xmlns:p14="http://schemas.microsoft.com/office/powerpoint/2010/main" val="1265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t>
            </a:r>
            <a:r>
              <a:rPr lang="en-US" dirty="0" err="1"/>
              <a:t>en</a:t>
            </a:r>
            <a:r>
              <a:rPr lang="en-US" dirty="0"/>
              <a:t> underfitting</a:t>
            </a:r>
            <a:endParaRPr lang="nl-NL" dirty="0"/>
          </a:p>
        </p:txBody>
      </p:sp>
      <p:pic>
        <p:nvPicPr>
          <p:cNvPr id="4" name="Picture 3"/>
          <p:cNvPicPr>
            <a:picLocks noChangeAspect="1"/>
          </p:cNvPicPr>
          <p:nvPr/>
        </p:nvPicPr>
        <p:blipFill>
          <a:blip r:embed="rId2"/>
          <a:stretch>
            <a:fillRect/>
          </a:stretch>
        </p:blipFill>
        <p:spPr>
          <a:xfrm>
            <a:off x="1374212" y="1104019"/>
            <a:ext cx="2218827" cy="1622612"/>
          </a:xfrm>
          <a:prstGeom prst="rect">
            <a:avLst/>
          </a:prstGeom>
        </p:spPr>
      </p:pic>
      <p:pic>
        <p:nvPicPr>
          <p:cNvPr id="5" name="Picture 4"/>
          <p:cNvPicPr>
            <a:picLocks noChangeAspect="1"/>
          </p:cNvPicPr>
          <p:nvPr/>
        </p:nvPicPr>
        <p:blipFill>
          <a:blip r:embed="rId3"/>
          <a:stretch>
            <a:fillRect/>
          </a:stretch>
        </p:blipFill>
        <p:spPr>
          <a:xfrm>
            <a:off x="4548609" y="1071301"/>
            <a:ext cx="2216458" cy="1655330"/>
          </a:xfrm>
          <a:prstGeom prst="rect">
            <a:avLst/>
          </a:prstGeom>
        </p:spPr>
      </p:pic>
      <p:pic>
        <p:nvPicPr>
          <p:cNvPr id="6" name="Picture 5"/>
          <p:cNvPicPr>
            <a:picLocks noChangeAspect="1"/>
          </p:cNvPicPr>
          <p:nvPr/>
        </p:nvPicPr>
        <p:blipFill>
          <a:blip r:embed="rId4"/>
          <a:stretch>
            <a:fillRect/>
          </a:stretch>
        </p:blipFill>
        <p:spPr>
          <a:xfrm>
            <a:off x="7545864" y="1071301"/>
            <a:ext cx="2281872" cy="1655330"/>
          </a:xfrm>
          <a:prstGeom prst="rect">
            <a:avLst/>
          </a:prstGeom>
        </p:spPr>
      </p:pic>
      <p:pic>
        <p:nvPicPr>
          <p:cNvPr id="7" name="Picture 6"/>
          <p:cNvPicPr>
            <a:picLocks noChangeAspect="1"/>
          </p:cNvPicPr>
          <p:nvPr/>
        </p:nvPicPr>
        <p:blipFill>
          <a:blip r:embed="rId5"/>
          <a:stretch>
            <a:fillRect/>
          </a:stretch>
        </p:blipFill>
        <p:spPr>
          <a:xfrm>
            <a:off x="2598530" y="2824512"/>
            <a:ext cx="5167524" cy="3725333"/>
          </a:xfrm>
          <a:prstGeom prst="rect">
            <a:avLst/>
          </a:prstGeom>
        </p:spPr>
      </p:pic>
      <p:sp>
        <p:nvSpPr>
          <p:cNvPr id="8" name="TextBox 7">
            <a:extLst>
              <a:ext uri="{FF2B5EF4-FFF2-40B4-BE49-F238E27FC236}">
                <a16:creationId xmlns:a16="http://schemas.microsoft.com/office/drawing/2014/main" xmlns="" id="{F9994AC1-ED1A-4F97-BF80-5A68C2A6ADC5}"/>
              </a:ext>
            </a:extLst>
          </p:cNvPr>
          <p:cNvSpPr txBox="1"/>
          <p:nvPr/>
        </p:nvSpPr>
        <p:spPr>
          <a:xfrm>
            <a:off x="8238433" y="3850665"/>
            <a:ext cx="3113780" cy="1384995"/>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Hoe </a:t>
            </a:r>
            <a:r>
              <a:rPr lang="en-US" sz="2800" dirty="0" err="1">
                <a:solidFill>
                  <a:srgbClr val="7030A0"/>
                </a:solidFill>
              </a:rPr>
              <a:t>voorkom</a:t>
            </a:r>
            <a:r>
              <a:rPr lang="en-US" sz="2800" dirty="0">
                <a:solidFill>
                  <a:srgbClr val="7030A0"/>
                </a:solidFill>
              </a:rPr>
              <a:t> </a:t>
            </a:r>
            <a:r>
              <a:rPr lang="en-US" sz="2800" dirty="0" err="1">
                <a:solidFill>
                  <a:srgbClr val="7030A0"/>
                </a:solidFill>
              </a:rPr>
              <a:t>je</a:t>
            </a:r>
            <a:r>
              <a:rPr lang="en-US" sz="2800" dirty="0">
                <a:solidFill>
                  <a:srgbClr val="7030A0"/>
                </a:solidFill>
              </a:rPr>
              <a:t> </a:t>
            </a:r>
          </a:p>
          <a:p>
            <a:pPr>
              <a:lnSpc>
                <a:spcPct val="150000"/>
              </a:lnSpc>
            </a:pPr>
            <a:r>
              <a:rPr lang="en-US" sz="2800" dirty="0">
                <a:solidFill>
                  <a:srgbClr val="7030A0"/>
                </a:solidFill>
              </a:rPr>
              <a:t>overfitting? </a:t>
            </a:r>
          </a:p>
        </p:txBody>
      </p:sp>
    </p:spTree>
    <p:extLst>
      <p:ext uri="{BB962C8B-B14F-4D97-AF65-F5344CB8AC3E}">
        <p14:creationId xmlns:p14="http://schemas.microsoft.com/office/powerpoint/2010/main" val="18235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Modelvalidatie</a:t>
            </a:r>
          </a:p>
        </p:txBody>
      </p:sp>
      <p:graphicFrame>
        <p:nvGraphicFramePr>
          <p:cNvPr id="5" name="data table"/>
          <p:cNvGraphicFramePr>
            <a:graphicFrameLocks noGrp="1"/>
          </p:cNvGraphicFramePr>
          <p:nvPr>
            <p:extLst/>
          </p:nvPr>
        </p:nvGraphicFramePr>
        <p:xfrm>
          <a:off x="839788" y="1451596"/>
          <a:ext cx="8128002" cy="370840"/>
        </p:xfrm>
        <a:graphic>
          <a:graphicData uri="http://schemas.openxmlformats.org/drawingml/2006/table">
            <a:tbl>
              <a:tblPr firstRow="1" bandRow="1">
                <a:tableStyleId>{5C22544A-7EE6-4342-B048-85BDC9FD1C3A}</a:tableStyleId>
              </a:tblPr>
              <a:tblGrid>
                <a:gridCol w="8128002">
                  <a:extLst>
                    <a:ext uri="{9D8B030D-6E8A-4147-A177-3AD203B41FA5}">
                      <a16:colId xmlns:a16="http://schemas.microsoft.com/office/drawing/2014/main" xmlns="" val="2565117735"/>
                    </a:ext>
                  </a:extLst>
                </a:gridCol>
              </a:tblGrid>
              <a:tr h="370840">
                <a:tc>
                  <a:txBody>
                    <a:bodyPr/>
                    <a:lstStyle/>
                    <a:p>
                      <a:pPr algn="ctr"/>
                      <a:r>
                        <a:rPr lang="nl-NL" dirty="0"/>
                        <a:t>data</a:t>
                      </a:r>
                    </a:p>
                  </a:txBody>
                  <a:tcPr/>
                </a:tc>
                <a:extLst>
                  <a:ext uri="{0D108BD9-81ED-4DB2-BD59-A6C34878D82A}">
                    <a16:rowId xmlns:a16="http://schemas.microsoft.com/office/drawing/2014/main" xmlns="" val="2915974291"/>
                  </a:ext>
                </a:extLst>
              </a:tr>
            </a:tbl>
          </a:graphicData>
        </a:graphic>
      </p:graphicFrame>
      <p:grpSp>
        <p:nvGrpSpPr>
          <p:cNvPr id="1043" name="test pijlen"/>
          <p:cNvGrpSpPr/>
          <p:nvPr/>
        </p:nvGrpSpPr>
        <p:grpSpPr>
          <a:xfrm>
            <a:off x="4565294" y="2087700"/>
            <a:ext cx="3726525" cy="278866"/>
            <a:chOff x="5661009" y="2279106"/>
            <a:chExt cx="3726525" cy="353568"/>
          </a:xfrm>
        </p:grpSpPr>
        <p:cxnSp>
          <p:nvCxnSpPr>
            <p:cNvPr id="1038" name="Straight Connector 1037"/>
            <p:cNvCxnSpPr/>
            <p:nvPr/>
          </p:nvCxnSpPr>
          <p:spPr>
            <a:xfrm flipV="1">
              <a:off x="5661009" y="2279107"/>
              <a:ext cx="0" cy="353567"/>
            </a:xfrm>
            <a:prstGeom prst="line">
              <a:avLst/>
            </a:prstGeom>
            <a:ln w="19050"/>
          </p:spPr>
          <p:style>
            <a:lnRef idx="1">
              <a:schemeClr val="dk1"/>
            </a:lnRef>
            <a:fillRef idx="0">
              <a:schemeClr val="dk1"/>
            </a:fillRef>
            <a:effectRef idx="0">
              <a:schemeClr val="dk1"/>
            </a:effectRef>
            <a:fontRef idx="minor">
              <a:schemeClr val="tx1"/>
            </a:fontRef>
          </p:style>
        </p:cxnSp>
        <p:cxnSp>
          <p:nvCxnSpPr>
            <p:cNvPr id="1042" name="Straight Connector 1041"/>
            <p:cNvCxnSpPr/>
            <p:nvPr/>
          </p:nvCxnSpPr>
          <p:spPr>
            <a:xfrm>
              <a:off x="5661009" y="2279107"/>
              <a:ext cx="372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9387534" y="2279106"/>
              <a:ext cx="0" cy="353567"/>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grpSp>
      <p:graphicFrame>
        <p:nvGraphicFramePr>
          <p:cNvPr id="54" name="test table"/>
          <p:cNvGraphicFramePr>
            <a:graphicFrameLocks noGrp="1"/>
          </p:cNvGraphicFramePr>
          <p:nvPr>
            <p:extLst/>
          </p:nvPr>
        </p:nvGraphicFramePr>
        <p:xfrm>
          <a:off x="839788" y="2437137"/>
          <a:ext cx="8128002" cy="370840"/>
        </p:xfrm>
        <a:graphic>
          <a:graphicData uri="http://schemas.openxmlformats.org/drawingml/2006/table">
            <a:tbl>
              <a:tblPr firstRow="1" bandRow="1">
                <a:tableStyleId>{5C22544A-7EE6-4342-B048-85BDC9FD1C3A}</a:tableStyleId>
              </a:tblPr>
              <a:tblGrid>
                <a:gridCol w="6773335">
                  <a:extLst>
                    <a:ext uri="{9D8B030D-6E8A-4147-A177-3AD203B41FA5}">
                      <a16:colId xmlns:a16="http://schemas.microsoft.com/office/drawing/2014/main" xmlns="" val="2565117735"/>
                    </a:ext>
                  </a:extLst>
                </a:gridCol>
                <a:gridCol w="1354667">
                  <a:extLst>
                    <a:ext uri="{9D8B030D-6E8A-4147-A177-3AD203B41FA5}">
                      <a16:colId xmlns:a16="http://schemas.microsoft.com/office/drawing/2014/main" xmlns="" val="3545669006"/>
                    </a:ext>
                  </a:extLst>
                </a:gridCol>
              </a:tblGrid>
              <a:tr h="370840">
                <a:tc>
                  <a:txBody>
                    <a:bodyPr/>
                    <a:lstStyle/>
                    <a:p>
                      <a:pPr algn="ctr"/>
                      <a:r>
                        <a:rPr lang="nl-NL" dirty="0"/>
                        <a:t>train set</a:t>
                      </a:r>
                    </a:p>
                  </a:txBody>
                  <a:tcPr>
                    <a:solidFill>
                      <a:schemeClr val="accent2">
                        <a:lumMod val="60000"/>
                        <a:lumOff val="40000"/>
                      </a:schemeClr>
                    </a:solidFill>
                  </a:tcPr>
                </a:tc>
                <a:tc>
                  <a:txBody>
                    <a:bodyPr/>
                    <a:lstStyle/>
                    <a:p>
                      <a:pPr algn="ctr"/>
                      <a:r>
                        <a:rPr lang="nl-NL" dirty="0"/>
                        <a:t>test set</a:t>
                      </a:r>
                    </a:p>
                  </a:txBody>
                  <a:tcPr>
                    <a:solidFill>
                      <a:schemeClr val="accent5">
                        <a:lumMod val="40000"/>
                        <a:lumOff val="60000"/>
                      </a:schemeClr>
                    </a:solidFill>
                  </a:tcPr>
                </a:tc>
                <a:extLst>
                  <a:ext uri="{0D108BD9-81ED-4DB2-BD59-A6C34878D82A}">
                    <a16:rowId xmlns:a16="http://schemas.microsoft.com/office/drawing/2014/main" xmlns="" val="2915974291"/>
                  </a:ext>
                </a:extLst>
              </a:tr>
            </a:tbl>
          </a:graphicData>
        </a:graphic>
      </p:graphicFrame>
      <p:sp>
        <p:nvSpPr>
          <p:cNvPr id="1044" name="test text"/>
          <p:cNvSpPr txBox="1"/>
          <p:nvPr/>
        </p:nvSpPr>
        <p:spPr>
          <a:xfrm>
            <a:off x="9168954" y="1690795"/>
            <a:ext cx="6350333" cy="871713"/>
          </a:xfrm>
          <a:prstGeom prst="rect">
            <a:avLst/>
          </a:prstGeom>
          <a:noFill/>
        </p:spPr>
        <p:txBody>
          <a:bodyPr wrap="square" rtlCol="0">
            <a:spAutoFit/>
          </a:bodyPr>
          <a:lstStyle/>
          <a:p>
            <a:pPr>
              <a:lnSpc>
                <a:spcPct val="150000"/>
              </a:lnSpc>
            </a:pPr>
            <a:r>
              <a:rPr lang="nl-NL" dirty="0"/>
              <a:t>Check of model </a:t>
            </a:r>
            <a:br>
              <a:rPr lang="nl-NL" dirty="0"/>
            </a:br>
            <a:r>
              <a:rPr lang="nl-NL" dirty="0" err="1"/>
              <a:t>generaliseerbaar</a:t>
            </a:r>
            <a:r>
              <a:rPr lang="nl-NL" dirty="0"/>
              <a:t> is</a:t>
            </a:r>
          </a:p>
        </p:txBody>
      </p:sp>
      <p:graphicFrame>
        <p:nvGraphicFramePr>
          <p:cNvPr id="58" name="validation table"/>
          <p:cNvGraphicFramePr>
            <a:graphicFrameLocks noGrp="1"/>
          </p:cNvGraphicFramePr>
          <p:nvPr>
            <p:extLst/>
          </p:nvPr>
        </p:nvGraphicFramePr>
        <p:xfrm>
          <a:off x="839788" y="3441327"/>
          <a:ext cx="8128002" cy="370840"/>
        </p:xfrm>
        <a:graphic>
          <a:graphicData uri="http://schemas.openxmlformats.org/drawingml/2006/table">
            <a:tbl>
              <a:tblPr firstRow="1" bandRow="1">
                <a:tableStyleId>{5C22544A-7EE6-4342-B048-85BDC9FD1C3A}</a:tableStyleId>
              </a:tblPr>
              <a:tblGrid>
                <a:gridCol w="5418668">
                  <a:extLst>
                    <a:ext uri="{9D8B030D-6E8A-4147-A177-3AD203B41FA5}">
                      <a16:colId xmlns:a16="http://schemas.microsoft.com/office/drawing/2014/main" xmlns="" val="2565117735"/>
                    </a:ext>
                  </a:extLst>
                </a:gridCol>
                <a:gridCol w="1354667">
                  <a:extLst>
                    <a:ext uri="{9D8B030D-6E8A-4147-A177-3AD203B41FA5}">
                      <a16:colId xmlns:a16="http://schemas.microsoft.com/office/drawing/2014/main" xmlns="" val="565080815"/>
                    </a:ext>
                  </a:extLst>
                </a:gridCol>
                <a:gridCol w="1354667">
                  <a:extLst>
                    <a:ext uri="{9D8B030D-6E8A-4147-A177-3AD203B41FA5}">
                      <a16:colId xmlns:a16="http://schemas.microsoft.com/office/drawing/2014/main" xmlns="" val="3545669006"/>
                    </a:ext>
                  </a:extLst>
                </a:gridCol>
              </a:tblGrid>
              <a:tr h="370840">
                <a:tc>
                  <a:txBody>
                    <a:bodyPr/>
                    <a:lstStyle/>
                    <a:p>
                      <a:pPr algn="ctr"/>
                      <a:r>
                        <a:rPr lang="nl-NL" dirty="0"/>
                        <a:t>train set</a:t>
                      </a:r>
                    </a:p>
                  </a:txBody>
                  <a:tcPr>
                    <a:solidFill>
                      <a:schemeClr val="accent2">
                        <a:lumMod val="60000"/>
                        <a:lumOff val="40000"/>
                      </a:schemeClr>
                    </a:solidFill>
                  </a:tcPr>
                </a:tc>
                <a:tc>
                  <a:txBody>
                    <a:bodyPr/>
                    <a:lstStyle/>
                    <a:p>
                      <a:pPr algn="ctr"/>
                      <a:r>
                        <a:rPr lang="nl-NL" dirty="0" err="1"/>
                        <a:t>validation</a:t>
                      </a:r>
                      <a:endParaRPr lang="nl-NL" dirty="0"/>
                    </a:p>
                  </a:txBody>
                  <a:tcPr>
                    <a:solidFill>
                      <a:srgbClr val="FFDF79"/>
                    </a:solidFill>
                  </a:tcPr>
                </a:tc>
                <a:tc>
                  <a:txBody>
                    <a:bodyPr/>
                    <a:lstStyle/>
                    <a:p>
                      <a:pPr algn="ctr"/>
                      <a:r>
                        <a:rPr lang="nl-NL" dirty="0"/>
                        <a:t>test set</a:t>
                      </a:r>
                    </a:p>
                  </a:txBody>
                  <a:tcPr>
                    <a:solidFill>
                      <a:schemeClr val="accent5">
                        <a:lumMod val="40000"/>
                        <a:lumOff val="60000"/>
                      </a:schemeClr>
                    </a:solidFill>
                  </a:tcPr>
                </a:tc>
                <a:extLst>
                  <a:ext uri="{0D108BD9-81ED-4DB2-BD59-A6C34878D82A}">
                    <a16:rowId xmlns:a16="http://schemas.microsoft.com/office/drawing/2014/main" xmlns="" val="2915974291"/>
                  </a:ext>
                </a:extLst>
              </a:tr>
            </a:tbl>
          </a:graphicData>
        </a:graphic>
      </p:graphicFrame>
      <p:grpSp>
        <p:nvGrpSpPr>
          <p:cNvPr id="60" name="validation pijlen"/>
          <p:cNvGrpSpPr/>
          <p:nvPr/>
        </p:nvGrpSpPr>
        <p:grpSpPr>
          <a:xfrm>
            <a:off x="4565294" y="3075542"/>
            <a:ext cx="2398576" cy="278979"/>
            <a:chOff x="5661009" y="2272966"/>
            <a:chExt cx="3726525" cy="359708"/>
          </a:xfrm>
        </p:grpSpPr>
        <p:cxnSp>
          <p:nvCxnSpPr>
            <p:cNvPr id="61" name="Straight Connector 60"/>
            <p:cNvCxnSpPr/>
            <p:nvPr/>
          </p:nvCxnSpPr>
          <p:spPr>
            <a:xfrm flipV="1">
              <a:off x="5661009" y="2279107"/>
              <a:ext cx="0" cy="353567"/>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5661009" y="2272966"/>
              <a:ext cx="3726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1">
              <a:off x="9387534" y="2279106"/>
              <a:ext cx="0" cy="353567"/>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64" name="validation text"/>
          <p:cNvSpPr txBox="1"/>
          <p:nvPr/>
        </p:nvSpPr>
        <p:spPr>
          <a:xfrm>
            <a:off x="9168954" y="2935927"/>
            <a:ext cx="6350333" cy="507831"/>
          </a:xfrm>
          <a:prstGeom prst="rect">
            <a:avLst/>
          </a:prstGeom>
          <a:noFill/>
        </p:spPr>
        <p:txBody>
          <a:bodyPr wrap="square" rtlCol="0">
            <a:spAutoFit/>
          </a:bodyPr>
          <a:lstStyle/>
          <a:p>
            <a:pPr>
              <a:lnSpc>
                <a:spcPct val="150000"/>
              </a:lnSpc>
            </a:pPr>
            <a:r>
              <a:rPr lang="nl-NL" dirty="0"/>
              <a:t>Fit hyperparameters</a:t>
            </a:r>
          </a:p>
        </p:txBody>
      </p:sp>
      <p:graphicFrame>
        <p:nvGraphicFramePr>
          <p:cNvPr id="65" name="cv table"/>
          <p:cNvGraphicFramePr>
            <a:graphicFrameLocks noGrp="1"/>
          </p:cNvGraphicFramePr>
          <p:nvPr>
            <p:extLst/>
          </p:nvPr>
        </p:nvGraphicFramePr>
        <p:xfrm>
          <a:off x="845169" y="4435538"/>
          <a:ext cx="8128002" cy="3708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462734543"/>
                    </a:ext>
                  </a:extLst>
                </a:gridCol>
                <a:gridCol w="1354667">
                  <a:extLst>
                    <a:ext uri="{9D8B030D-6E8A-4147-A177-3AD203B41FA5}">
                      <a16:colId xmlns:a16="http://schemas.microsoft.com/office/drawing/2014/main" xmlns="" val="3486476856"/>
                    </a:ext>
                  </a:extLst>
                </a:gridCol>
                <a:gridCol w="1354667">
                  <a:extLst>
                    <a:ext uri="{9D8B030D-6E8A-4147-A177-3AD203B41FA5}">
                      <a16:colId xmlns:a16="http://schemas.microsoft.com/office/drawing/2014/main" xmlns="" val="983128029"/>
                    </a:ext>
                  </a:extLst>
                </a:gridCol>
                <a:gridCol w="1354667">
                  <a:extLst>
                    <a:ext uri="{9D8B030D-6E8A-4147-A177-3AD203B41FA5}">
                      <a16:colId xmlns:a16="http://schemas.microsoft.com/office/drawing/2014/main" xmlns="" val="2090802304"/>
                    </a:ext>
                  </a:extLst>
                </a:gridCol>
                <a:gridCol w="1354667">
                  <a:extLst>
                    <a:ext uri="{9D8B030D-6E8A-4147-A177-3AD203B41FA5}">
                      <a16:colId xmlns:a16="http://schemas.microsoft.com/office/drawing/2014/main" xmlns="" val="1715348736"/>
                    </a:ext>
                  </a:extLst>
                </a:gridCol>
                <a:gridCol w="1354667">
                  <a:extLst>
                    <a:ext uri="{9D8B030D-6E8A-4147-A177-3AD203B41FA5}">
                      <a16:colId xmlns:a16="http://schemas.microsoft.com/office/drawing/2014/main" xmlns="" val="624913400"/>
                    </a:ext>
                  </a:extLst>
                </a:gridCol>
              </a:tblGrid>
              <a:tr h="370840">
                <a:tc>
                  <a:txBody>
                    <a:bodyPr/>
                    <a:lstStyle/>
                    <a:p>
                      <a:pPr algn="ctr"/>
                      <a:r>
                        <a:rPr lang="nl-NL" dirty="0" err="1"/>
                        <a:t>fold</a:t>
                      </a:r>
                      <a:r>
                        <a:rPr lang="nl-NL" dirty="0"/>
                        <a:t> 1</a:t>
                      </a:r>
                    </a:p>
                  </a:txBody>
                  <a:tcPr>
                    <a:solidFill>
                      <a:schemeClr val="accent2">
                        <a:lumMod val="60000"/>
                        <a:lumOff val="40000"/>
                      </a:schemeClr>
                    </a:solidFill>
                  </a:tcPr>
                </a:tc>
                <a:tc>
                  <a:txBody>
                    <a:bodyPr/>
                    <a:lstStyle/>
                    <a:p>
                      <a:pPr algn="ctr"/>
                      <a:r>
                        <a:rPr lang="nl-NL" dirty="0" err="1"/>
                        <a:t>fold</a:t>
                      </a:r>
                      <a:r>
                        <a:rPr lang="nl-NL" dirty="0"/>
                        <a:t> 2</a:t>
                      </a:r>
                    </a:p>
                  </a:txBody>
                  <a:tcPr>
                    <a:solidFill>
                      <a:schemeClr val="accent2">
                        <a:lumMod val="60000"/>
                        <a:lumOff val="40000"/>
                      </a:schemeClr>
                    </a:solidFill>
                  </a:tcPr>
                </a:tc>
                <a:tc>
                  <a:txBody>
                    <a:bodyPr/>
                    <a:lstStyle/>
                    <a:p>
                      <a:pPr algn="ctr"/>
                      <a:r>
                        <a:rPr lang="nl-NL" dirty="0" err="1"/>
                        <a:t>fold</a:t>
                      </a:r>
                      <a:r>
                        <a:rPr lang="nl-NL" dirty="0"/>
                        <a:t> 3</a:t>
                      </a:r>
                    </a:p>
                  </a:txBody>
                  <a:tcPr>
                    <a:solidFill>
                      <a:schemeClr val="accent2">
                        <a:lumMod val="60000"/>
                        <a:lumOff val="40000"/>
                      </a:schemeClr>
                    </a:solidFill>
                  </a:tcPr>
                </a:tc>
                <a:tc>
                  <a:txBody>
                    <a:bodyPr/>
                    <a:lstStyle/>
                    <a:p>
                      <a:pPr algn="ctr"/>
                      <a:r>
                        <a:rPr lang="nl-NL" dirty="0" err="1"/>
                        <a:t>fold</a:t>
                      </a:r>
                      <a:r>
                        <a:rPr lang="nl-NL" dirty="0"/>
                        <a:t> 4</a:t>
                      </a:r>
                    </a:p>
                  </a:txBody>
                  <a:tcPr>
                    <a:solidFill>
                      <a:schemeClr val="accent2">
                        <a:lumMod val="60000"/>
                        <a:lumOff val="40000"/>
                      </a:schemeClr>
                    </a:solidFill>
                  </a:tcPr>
                </a:tc>
                <a:tc>
                  <a:txBody>
                    <a:bodyPr/>
                    <a:lstStyle/>
                    <a:p>
                      <a:pPr algn="ctr"/>
                      <a:r>
                        <a:rPr lang="nl-NL" dirty="0" err="1"/>
                        <a:t>fold</a:t>
                      </a:r>
                      <a:r>
                        <a:rPr lang="nl-NL" dirty="0"/>
                        <a:t> 5</a:t>
                      </a:r>
                    </a:p>
                  </a:txBody>
                  <a:tcPr>
                    <a:solidFill>
                      <a:srgbClr val="FFDF79"/>
                    </a:solidFill>
                  </a:tcPr>
                </a:tc>
                <a:tc>
                  <a:txBody>
                    <a:bodyPr/>
                    <a:lstStyle/>
                    <a:p>
                      <a:pPr algn="ctr"/>
                      <a:r>
                        <a:rPr lang="nl-NL" dirty="0"/>
                        <a:t>test set</a:t>
                      </a:r>
                    </a:p>
                  </a:txBody>
                  <a:tcPr>
                    <a:solidFill>
                      <a:schemeClr val="accent5">
                        <a:lumMod val="40000"/>
                        <a:lumOff val="60000"/>
                      </a:schemeClr>
                    </a:solidFill>
                  </a:tcPr>
                </a:tc>
                <a:extLst>
                  <a:ext uri="{0D108BD9-81ED-4DB2-BD59-A6C34878D82A}">
                    <a16:rowId xmlns:a16="http://schemas.microsoft.com/office/drawing/2014/main" xmlns="" val="1424008177"/>
                  </a:ext>
                </a:extLst>
              </a:tr>
            </a:tbl>
          </a:graphicData>
        </a:graphic>
      </p:graphicFrame>
      <p:sp>
        <p:nvSpPr>
          <p:cNvPr id="67" name="cv text"/>
          <p:cNvSpPr txBox="1"/>
          <p:nvPr/>
        </p:nvSpPr>
        <p:spPr>
          <a:xfrm>
            <a:off x="6467476" y="5146066"/>
            <a:ext cx="6350333" cy="1754326"/>
          </a:xfrm>
          <a:prstGeom prst="rect">
            <a:avLst/>
          </a:prstGeom>
          <a:noFill/>
        </p:spPr>
        <p:txBody>
          <a:bodyPr wrap="square" rtlCol="0">
            <a:spAutoFit/>
          </a:bodyPr>
          <a:lstStyle/>
          <a:p>
            <a:pPr>
              <a:lnSpc>
                <a:spcPct val="150000"/>
              </a:lnSpc>
            </a:pPr>
            <a:r>
              <a:rPr lang="nl-NL" b="1" dirty="0"/>
              <a:t>Cross-</a:t>
            </a:r>
            <a:r>
              <a:rPr lang="nl-NL" b="1" dirty="0" err="1"/>
              <a:t>validation</a:t>
            </a:r>
            <a:endParaRPr lang="nl-NL" b="1" dirty="0"/>
          </a:p>
          <a:p>
            <a:pPr>
              <a:lnSpc>
                <a:spcPct val="150000"/>
              </a:lnSpc>
            </a:pPr>
            <a:r>
              <a:rPr lang="nl-NL" dirty="0"/>
              <a:t>Doorloop alle </a:t>
            </a:r>
            <a:r>
              <a:rPr lang="nl-NL" dirty="0" err="1"/>
              <a:t>folds</a:t>
            </a:r>
            <a:r>
              <a:rPr lang="nl-NL" dirty="0"/>
              <a:t> als </a:t>
            </a:r>
            <a:r>
              <a:rPr lang="nl-NL" dirty="0" err="1"/>
              <a:t>validation</a:t>
            </a:r>
            <a:r>
              <a:rPr lang="nl-NL" dirty="0"/>
              <a:t>,</a:t>
            </a:r>
          </a:p>
          <a:p>
            <a:pPr>
              <a:lnSpc>
                <a:spcPct val="150000"/>
              </a:lnSpc>
            </a:pPr>
            <a:r>
              <a:rPr lang="nl-NL" dirty="0"/>
              <a:t>resultaat is gemiddelde</a:t>
            </a:r>
          </a:p>
          <a:p>
            <a:pPr>
              <a:lnSpc>
                <a:spcPct val="150000"/>
              </a:lnSpc>
            </a:pPr>
            <a:endParaRPr lang="nl-NL" b="1" dirty="0"/>
          </a:p>
        </p:txBody>
      </p:sp>
      <p:grpSp>
        <p:nvGrpSpPr>
          <p:cNvPr id="45" name="cv pijlen"/>
          <p:cNvGrpSpPr/>
          <p:nvPr/>
        </p:nvGrpSpPr>
        <p:grpSpPr>
          <a:xfrm>
            <a:off x="2214563" y="4902998"/>
            <a:ext cx="4779907" cy="1193002"/>
            <a:chOff x="2214563" y="4902998"/>
            <a:chExt cx="4779907" cy="1193002"/>
          </a:xfrm>
        </p:grpSpPr>
        <p:cxnSp>
          <p:nvCxnSpPr>
            <p:cNvPr id="1048" name="Straight Arrow Connector 1047"/>
            <p:cNvCxnSpPr>
              <a:cxnSpLocks/>
            </p:cNvCxnSpPr>
            <p:nvPr/>
          </p:nvCxnSpPr>
          <p:spPr>
            <a:xfrm flipH="1" flipV="1">
              <a:off x="6947940" y="4902998"/>
              <a:ext cx="46530" cy="21121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a:cxnSpLocks/>
            </p:cNvCxnSpPr>
            <p:nvPr/>
          </p:nvCxnSpPr>
          <p:spPr>
            <a:xfrm flipH="1" flipV="1">
              <a:off x="5644850" y="4939799"/>
              <a:ext cx="739282" cy="247335"/>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p:cNvCxnSpPr>
            <p:nvPr/>
          </p:nvCxnSpPr>
          <p:spPr>
            <a:xfrm flipH="1" flipV="1">
              <a:off x="4424760" y="4944519"/>
              <a:ext cx="1959372" cy="572583"/>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p:cNvCxnSpPr>
            <p:nvPr/>
          </p:nvCxnSpPr>
          <p:spPr>
            <a:xfrm flipH="1" flipV="1">
              <a:off x="3081338" y="4979669"/>
              <a:ext cx="3267075" cy="834971"/>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p:cNvCxnSpPr>
            <p:nvPr/>
          </p:nvCxnSpPr>
          <p:spPr>
            <a:xfrm flipH="1" flipV="1">
              <a:off x="2214563" y="5103916"/>
              <a:ext cx="4033837" cy="992084"/>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sp>
        <p:nvSpPr>
          <p:cNvPr id="24" name="TextBox 23"/>
          <p:cNvSpPr txBox="1"/>
          <p:nvPr/>
        </p:nvSpPr>
        <p:spPr>
          <a:xfrm>
            <a:off x="9083866" y="3743795"/>
            <a:ext cx="3032740" cy="1754326"/>
          </a:xfrm>
          <a:prstGeom prst="rect">
            <a:avLst/>
          </a:prstGeom>
          <a:noFill/>
          <a:ln w="19050">
            <a:solidFill>
              <a:srgbClr val="7030A0"/>
            </a:solidFill>
          </a:ln>
        </p:spPr>
        <p:txBody>
          <a:bodyPr wrap="square" rtlCol="0">
            <a:spAutoFit/>
          </a:bodyPr>
          <a:lstStyle/>
          <a:p>
            <a:pPr>
              <a:lnSpc>
                <a:spcPct val="150000"/>
              </a:lnSpc>
            </a:pPr>
            <a:r>
              <a:rPr lang="en-US" sz="2400" dirty="0">
                <a:solidFill>
                  <a:srgbClr val="7030A0"/>
                </a:solidFill>
              </a:rPr>
              <a:t>Q: Wat </a:t>
            </a:r>
            <a:r>
              <a:rPr lang="en-US" sz="2400" dirty="0" err="1">
                <a:solidFill>
                  <a:srgbClr val="7030A0"/>
                </a:solidFill>
              </a:rPr>
              <a:t>gebeurt</a:t>
            </a:r>
            <a:r>
              <a:rPr lang="en-US" sz="2400" dirty="0">
                <a:solidFill>
                  <a:srgbClr val="7030A0"/>
                </a:solidFill>
              </a:rPr>
              <a:t> </a:t>
            </a:r>
            <a:r>
              <a:rPr lang="en-US" sz="2400" dirty="0" err="1">
                <a:solidFill>
                  <a:srgbClr val="7030A0"/>
                </a:solidFill>
              </a:rPr>
              <a:t>er</a:t>
            </a:r>
            <a:r>
              <a:rPr lang="en-US" sz="2400" dirty="0">
                <a:solidFill>
                  <a:srgbClr val="7030A0"/>
                </a:solidFill>
              </a:rPr>
              <a:t> </a:t>
            </a:r>
            <a:r>
              <a:rPr lang="en-US" sz="2400" dirty="0" err="1">
                <a:solidFill>
                  <a:srgbClr val="7030A0"/>
                </a:solidFill>
              </a:rPr>
              <a:t>als</a:t>
            </a:r>
            <a:r>
              <a:rPr lang="en-US" sz="2400" dirty="0">
                <a:solidFill>
                  <a:srgbClr val="7030A0"/>
                </a:solidFill>
              </a:rPr>
              <a:t> je hyperparameters fit op je test set?</a:t>
            </a:r>
            <a:endParaRPr lang="nl-NL" sz="2400" dirty="0" err="1">
              <a:solidFill>
                <a:srgbClr val="7030A0"/>
              </a:solidFill>
            </a:endParaRPr>
          </a:p>
        </p:txBody>
      </p:sp>
    </p:spTree>
    <p:extLst>
      <p:ext uri="{BB962C8B-B14F-4D97-AF65-F5344CB8AC3E}">
        <p14:creationId xmlns:p14="http://schemas.microsoft.com/office/powerpoint/2010/main" val="172315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24" grpId="0" animBg="1"/>
      <p:bldP spid="2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Voorkomen </a:t>
            </a:r>
            <a:r>
              <a:rPr lang="nl-NL" dirty="0" err="1"/>
              <a:t>overfitting</a:t>
            </a:r>
            <a:r>
              <a:rPr lang="nl-NL" dirty="0"/>
              <a:t>: regularisatie</a:t>
            </a:r>
          </a:p>
        </p:txBody>
      </p:sp>
      <p:sp>
        <p:nvSpPr>
          <p:cNvPr id="3" name="Subtitle 2"/>
          <p:cNvSpPr>
            <a:spLocks noGrp="1"/>
          </p:cNvSpPr>
          <p:nvPr>
            <p:ph type="subTitle" idx="1"/>
          </p:nvPr>
        </p:nvSpPr>
        <p:spPr>
          <a:xfrm>
            <a:off x="671777" y="1209551"/>
            <a:ext cx="10848446" cy="2376264"/>
          </a:xfrm>
        </p:spPr>
        <p:txBody>
          <a:bodyPr/>
          <a:lstStyle/>
          <a:p>
            <a:r>
              <a:rPr lang="nl-NL" dirty="0"/>
              <a:t>Zoeken naar goede bias-</a:t>
            </a:r>
            <a:r>
              <a:rPr lang="nl-NL" dirty="0" err="1"/>
              <a:t>variance</a:t>
            </a:r>
            <a:r>
              <a:rPr lang="nl-NL" dirty="0"/>
              <a:t> </a:t>
            </a:r>
            <a:r>
              <a:rPr lang="nl-NL" dirty="0" err="1"/>
              <a:t>trade</a:t>
            </a:r>
            <a:r>
              <a:rPr lang="nl-NL" dirty="0"/>
              <a:t>-off</a:t>
            </a:r>
          </a:p>
          <a:p>
            <a:r>
              <a:rPr lang="en-US" dirty="0" err="1"/>
              <a:t>Bestraffen</a:t>
            </a:r>
            <a:r>
              <a:rPr lang="en-US" dirty="0"/>
              <a:t> parameters die de cost function minder </a:t>
            </a:r>
            <a:r>
              <a:rPr lang="en-US" dirty="0" err="1"/>
              <a:t>verlagen</a:t>
            </a:r>
            <a:endParaRPr lang="en-US" dirty="0"/>
          </a:p>
          <a:p>
            <a:r>
              <a:rPr lang="en-US" dirty="0" err="1"/>
              <a:t>Bestraft</a:t>
            </a:r>
            <a:r>
              <a:rPr lang="en-US" dirty="0"/>
              <a:t> </a:t>
            </a:r>
            <a:r>
              <a:rPr lang="en-US" dirty="0" err="1"/>
              <a:t>complexiteit</a:t>
            </a:r>
            <a:endParaRPr lang="en-US" dirty="0"/>
          </a:p>
          <a:p>
            <a:endParaRPr lang="en-US" dirty="0"/>
          </a:p>
        </p:txBody>
      </p:sp>
      <mc:AlternateContent xmlns:mc="http://schemas.openxmlformats.org/markup-compatibility/2006" xmlns:a14="http://schemas.microsoft.com/office/drawing/2010/main">
        <mc:Choice Requires="a14">
          <p:sp>
            <p:nvSpPr>
              <p:cNvPr id="5" name="Rectangle 4"/>
              <p:cNvSpPr/>
              <p:nvPr/>
            </p:nvSpPr>
            <p:spPr>
              <a:xfrm>
                <a:off x="2514728" y="2743068"/>
                <a:ext cx="5113899"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l-NL" sz="2800" i="1" smtClean="0">
                          <a:latin typeface="Cambria Math" charset="0"/>
                        </a:rPr>
                        <m:t>𝐽</m:t>
                      </m:r>
                      <m:d>
                        <m:dPr>
                          <m:ctrlPr>
                            <a:rPr lang="en-US" sz="2800" b="0" i="1" smtClean="0">
                              <a:latin typeface="Cambria Math"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nary>
                        <m:naryPr>
                          <m:chr m:val="∑"/>
                          <m:ctrlPr>
                            <a:rPr lang="is-IS" sz="2800" i="1">
                              <a:latin typeface="Cambria Math" charset="0"/>
                            </a:rPr>
                          </m:ctrlPr>
                        </m:naryPr>
                        <m:sub>
                          <m:r>
                            <m:rPr>
                              <m:brk m:alnAt="23"/>
                            </m:rPr>
                            <a:rPr lang="nl-NL" sz="2800" i="1">
                              <a:latin typeface="Cambria Math" charset="0"/>
                            </a:rPr>
                            <m:t>𝑖</m:t>
                          </m:r>
                          <m:r>
                            <a:rPr lang="nl-NL" sz="2800" i="1">
                              <a:latin typeface="Cambria Math" charset="0"/>
                            </a:rPr>
                            <m:t>=1</m:t>
                          </m:r>
                        </m:sub>
                        <m:sup>
                          <m:r>
                            <a:rPr lang="nl-NL" sz="2800" i="1">
                              <a:latin typeface="Cambria Math" charset="0"/>
                            </a:rPr>
                            <m:t>𝑛</m:t>
                          </m:r>
                        </m:sup>
                        <m:e>
                          <m:sSup>
                            <m:sSupPr>
                              <m:ctrlPr>
                                <a:rPr lang="nl-NL" sz="2800" i="1">
                                  <a:latin typeface="Cambria Math" charset="0"/>
                                </a:rPr>
                              </m:ctrlPr>
                            </m:sSupPr>
                            <m:e>
                              <m:d>
                                <m:dPr>
                                  <m:ctrlPr>
                                    <a:rPr lang="nl-NL" sz="2800" i="1">
                                      <a:latin typeface="Cambria Math" charset="0"/>
                                    </a:rPr>
                                  </m:ctrlPr>
                                </m:dPr>
                                <m:e>
                                  <m:sSub>
                                    <m:sSubPr>
                                      <m:ctrlPr>
                                        <a:rPr lang="nl-NL" sz="2800" i="1">
                                          <a:latin typeface="Cambria Math" charset="0"/>
                                        </a:rPr>
                                      </m:ctrlPr>
                                    </m:sSubPr>
                                    <m:e>
                                      <m:r>
                                        <a:rPr lang="nl-NL" sz="2800" i="1">
                                          <a:latin typeface="Cambria Math" charset="0"/>
                                        </a:rPr>
                                        <m:t>𝑦</m:t>
                                      </m:r>
                                    </m:e>
                                    <m:sub>
                                      <m:r>
                                        <a:rPr lang="nl-NL" sz="2800" i="1">
                                          <a:latin typeface="Cambria Math" charset="0"/>
                                        </a:rPr>
                                        <m:t>𝑖</m:t>
                                      </m:r>
                                    </m:sub>
                                  </m:sSub>
                                  <m:r>
                                    <a:rPr lang="en-US" sz="2800" b="0" i="1" smtClean="0">
                                      <a:latin typeface="Cambria Math" panose="02040503050406030204" pitchFamily="18" charset="0"/>
                                    </a:rPr>
                                    <m:t>−</m:t>
                                  </m:r>
                                  <m:sSub>
                                    <m:sSubPr>
                                      <m:ctrlPr>
                                        <a:rPr lang="en-US" sz="2800" b="0" i="1" dirty="0" smtClean="0">
                                          <a:latin typeface="Cambria Math" charset="0"/>
                                        </a:rPr>
                                      </m:ctrlPr>
                                    </m:sSubPr>
                                    <m:e>
                                      <m:acc>
                                        <m:accPr>
                                          <m:chr m:val="̂"/>
                                          <m:ctrlPr>
                                            <a:rPr lang="nl-NL" sz="2800" i="1" dirty="0" smtClean="0">
                                              <a:latin typeface="Cambria Math" charset="0"/>
                                            </a:rPr>
                                          </m:ctrlPr>
                                        </m:accPr>
                                        <m:e>
                                          <m:r>
                                            <a:rPr lang="nl-NL" sz="2800" i="1" dirty="0" smtClean="0">
                                              <a:latin typeface="Cambria Math" panose="02040503050406030204" pitchFamily="18" charset="0"/>
                                            </a:rPr>
                                            <m:t>𝑦</m:t>
                                          </m:r>
                                        </m:e>
                                      </m:acc>
                                    </m:e>
                                    <m:sub>
                                      <m:r>
                                        <a:rPr lang="en-US" sz="2800" b="0" i="1" dirty="0" smtClean="0">
                                          <a:latin typeface="Cambria Math" panose="02040503050406030204" pitchFamily="18" charset="0"/>
                                        </a:rPr>
                                        <m:t>𝑖</m:t>
                                      </m:r>
                                    </m:sub>
                                  </m:sSub>
                                </m:e>
                              </m:d>
                            </m:e>
                            <m:sup>
                              <m:r>
                                <a:rPr lang="nl-NL" sz="2800" i="1">
                                  <a:latin typeface="Cambria Math" charset="0"/>
                                </a:rPr>
                                <m:t>2</m:t>
                              </m:r>
                            </m:sup>
                          </m:sSup>
                        </m:e>
                      </m:nary>
                      <m:r>
                        <a:rPr lang="en-US" sz="2800" b="0" i="1" smtClean="0">
                          <a:latin typeface="Cambria Math" panose="02040503050406030204" pitchFamily="18" charset="0"/>
                        </a:rPr>
                        <m:t>+</m:t>
                      </m:r>
                      <m:r>
                        <a:rPr lang="nl-NL" sz="2800" i="1" smtClean="0">
                          <a:solidFill>
                            <a:srgbClr val="C00000"/>
                          </a:solidFill>
                          <a:latin typeface="Cambria Math" charset="0"/>
                        </a:rPr>
                        <m:t>𝜆</m:t>
                      </m:r>
                      <m:nary>
                        <m:naryPr>
                          <m:chr m:val="∑"/>
                          <m:ctrlPr>
                            <a:rPr lang="is-IS" sz="2800" i="1">
                              <a:solidFill>
                                <a:srgbClr val="C00000"/>
                              </a:solidFill>
                              <a:latin typeface="Cambria Math" charset="0"/>
                            </a:rPr>
                          </m:ctrlPr>
                        </m:naryPr>
                        <m:sub>
                          <m:r>
                            <m:rPr>
                              <m:brk m:alnAt="23"/>
                            </m:rPr>
                            <a:rPr lang="nl-NL" sz="2800" i="1">
                              <a:solidFill>
                                <a:srgbClr val="C00000"/>
                              </a:solidFill>
                              <a:latin typeface="Cambria Math" charset="0"/>
                            </a:rPr>
                            <m:t>𝑖</m:t>
                          </m:r>
                          <m:r>
                            <a:rPr lang="nl-NL" sz="2800" i="1">
                              <a:solidFill>
                                <a:srgbClr val="C00000"/>
                              </a:solidFill>
                              <a:latin typeface="Cambria Math" charset="0"/>
                            </a:rPr>
                            <m:t>=1</m:t>
                          </m:r>
                        </m:sub>
                        <m:sup>
                          <m:r>
                            <a:rPr lang="nl-NL" sz="2800" i="1">
                              <a:solidFill>
                                <a:srgbClr val="C00000"/>
                              </a:solidFill>
                              <a:latin typeface="Cambria Math" charset="0"/>
                            </a:rPr>
                            <m:t>𝑛</m:t>
                          </m:r>
                        </m:sup>
                        <m:e>
                          <m:sSubSup>
                            <m:sSubSupPr>
                              <m:ctrlPr>
                                <a:rPr lang="nl-NL" sz="2800" i="1">
                                  <a:solidFill>
                                    <a:srgbClr val="C00000"/>
                                  </a:solidFill>
                                  <a:latin typeface="Cambria Math" charset="0"/>
                                </a:rPr>
                              </m:ctrlPr>
                            </m:sSubSupPr>
                            <m:e>
                              <m:r>
                                <a:rPr lang="en-US" sz="2800" b="0" i="1" smtClean="0">
                                  <a:solidFill>
                                    <a:srgbClr val="C00000"/>
                                  </a:solidFill>
                                  <a:latin typeface="Cambria Math" panose="02040503050406030204" pitchFamily="18" charset="0"/>
                                </a:rPr>
                                <m:t>𝑤</m:t>
                              </m:r>
                            </m:e>
                            <m:sub>
                              <m:r>
                                <a:rPr lang="nl-NL" sz="2800" i="1">
                                  <a:solidFill>
                                    <a:srgbClr val="C00000"/>
                                  </a:solidFill>
                                  <a:latin typeface="Cambria Math" charset="0"/>
                                </a:rPr>
                                <m:t>𝑖</m:t>
                              </m:r>
                            </m:sub>
                            <m:sup>
                              <m:r>
                                <a:rPr lang="nl-NL" sz="2800" i="1">
                                  <a:solidFill>
                                    <a:srgbClr val="C00000"/>
                                  </a:solidFill>
                                  <a:latin typeface="Cambria Math" charset="0"/>
                                </a:rPr>
                                <m:t>2</m:t>
                              </m:r>
                            </m:sup>
                          </m:sSubSup>
                        </m:e>
                      </m:nary>
                    </m:oMath>
                  </m:oMathPara>
                </a14:m>
                <a:endParaRPr lang="nl-NL" sz="2800" dirty="0">
                  <a:latin typeface="Segoe UI Light" panose="020B0502040204020203" pitchFamily="34" charset="0"/>
                  <a:cs typeface="Segoe UI Light" panose="020B0502040204020203"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514728" y="2743068"/>
                <a:ext cx="5113899" cy="1268552"/>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17851" y="5116295"/>
                <a:ext cx="519546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l-NL" sz="2800" i="1">
                          <a:latin typeface="Cambria Math" charset="0"/>
                        </a:rPr>
                        <m:t>𝐽</m:t>
                      </m:r>
                      <m:d>
                        <m:dPr>
                          <m:ctrlPr>
                            <a:rPr lang="en-US" sz="2800" i="1">
                              <a:latin typeface="Cambria Math" charset="0"/>
                            </a:rPr>
                          </m:ctrlPr>
                        </m:dPr>
                        <m:e>
                          <m:r>
                            <a:rPr lang="en-US" sz="2800" i="1">
                              <a:latin typeface="Cambria Math" panose="02040503050406030204" pitchFamily="18" charset="0"/>
                            </a:rPr>
                            <m:t>𝑤</m:t>
                          </m:r>
                        </m:e>
                      </m:d>
                      <m:r>
                        <a:rPr lang="en-US" sz="2800" i="1">
                          <a:latin typeface="Cambria Math" panose="02040503050406030204" pitchFamily="18" charset="0"/>
                        </a:rPr>
                        <m:t>=</m:t>
                      </m:r>
                      <m:nary>
                        <m:naryPr>
                          <m:chr m:val="∑"/>
                          <m:ctrlPr>
                            <a:rPr lang="is-IS" sz="2800" i="1">
                              <a:latin typeface="Cambria Math" charset="0"/>
                            </a:rPr>
                          </m:ctrlPr>
                        </m:naryPr>
                        <m:sub>
                          <m:r>
                            <m:rPr>
                              <m:brk m:alnAt="23"/>
                            </m:rPr>
                            <a:rPr lang="nl-NL" sz="2800" i="1">
                              <a:latin typeface="Cambria Math" charset="0"/>
                            </a:rPr>
                            <m:t>𝑖</m:t>
                          </m:r>
                          <m:r>
                            <a:rPr lang="nl-NL" sz="2800" i="1">
                              <a:latin typeface="Cambria Math" charset="0"/>
                            </a:rPr>
                            <m:t>=1</m:t>
                          </m:r>
                        </m:sub>
                        <m:sup>
                          <m:r>
                            <a:rPr lang="nl-NL" sz="2800" i="1">
                              <a:latin typeface="Cambria Math" charset="0"/>
                            </a:rPr>
                            <m:t>𝑛</m:t>
                          </m:r>
                        </m:sup>
                        <m:e>
                          <m:sSup>
                            <m:sSupPr>
                              <m:ctrlPr>
                                <a:rPr lang="nl-NL" sz="2800" i="1">
                                  <a:latin typeface="Cambria Math" charset="0"/>
                                </a:rPr>
                              </m:ctrlPr>
                            </m:sSupPr>
                            <m:e>
                              <m:d>
                                <m:dPr>
                                  <m:ctrlPr>
                                    <a:rPr lang="nl-NL" sz="2800" i="1">
                                      <a:latin typeface="Cambria Math" charset="0"/>
                                    </a:rPr>
                                  </m:ctrlPr>
                                </m:dPr>
                                <m:e>
                                  <m:sSub>
                                    <m:sSubPr>
                                      <m:ctrlPr>
                                        <a:rPr lang="nl-NL" sz="2800" i="1">
                                          <a:latin typeface="Cambria Math" charset="0"/>
                                        </a:rPr>
                                      </m:ctrlPr>
                                    </m:sSubPr>
                                    <m:e>
                                      <m:r>
                                        <a:rPr lang="nl-NL" sz="2800" i="1">
                                          <a:latin typeface="Cambria Math" charset="0"/>
                                        </a:rPr>
                                        <m:t>𝑦</m:t>
                                      </m:r>
                                    </m:e>
                                    <m:sub>
                                      <m:r>
                                        <a:rPr lang="nl-NL" sz="2800" i="1">
                                          <a:latin typeface="Cambria Math" charset="0"/>
                                        </a:rPr>
                                        <m:t>𝑖</m:t>
                                      </m:r>
                                    </m:sub>
                                  </m:sSub>
                                  <m:r>
                                    <a:rPr lang="en-US" sz="2800" i="1">
                                      <a:latin typeface="Cambria Math" panose="02040503050406030204" pitchFamily="18" charset="0"/>
                                    </a:rPr>
                                    <m:t>−</m:t>
                                  </m:r>
                                  <m:sSub>
                                    <m:sSubPr>
                                      <m:ctrlPr>
                                        <a:rPr lang="en-US" sz="2800" i="1" dirty="0">
                                          <a:latin typeface="Cambria Math" charset="0"/>
                                        </a:rPr>
                                      </m:ctrlPr>
                                    </m:sSubPr>
                                    <m:e>
                                      <m:acc>
                                        <m:accPr>
                                          <m:chr m:val="̂"/>
                                          <m:ctrlPr>
                                            <a:rPr lang="nl-NL" sz="2800" i="1" dirty="0">
                                              <a:latin typeface="Cambria Math" charset="0"/>
                                            </a:rPr>
                                          </m:ctrlPr>
                                        </m:accPr>
                                        <m:e>
                                          <m:r>
                                            <a:rPr lang="nl-NL" sz="2800" i="1" dirty="0">
                                              <a:latin typeface="Cambria Math" panose="02040503050406030204" pitchFamily="18" charset="0"/>
                                            </a:rPr>
                                            <m:t>𝑦</m:t>
                                          </m:r>
                                        </m:e>
                                      </m:acc>
                                    </m:e>
                                    <m:sub>
                                      <m:r>
                                        <a:rPr lang="en-US" sz="2800" i="1" dirty="0">
                                          <a:latin typeface="Cambria Math" panose="02040503050406030204" pitchFamily="18" charset="0"/>
                                        </a:rPr>
                                        <m:t>𝑖</m:t>
                                      </m:r>
                                    </m:sub>
                                  </m:sSub>
                                </m:e>
                              </m:d>
                            </m:e>
                            <m:sup>
                              <m:r>
                                <a:rPr lang="nl-NL" sz="2800" i="1">
                                  <a:latin typeface="Cambria Math" charset="0"/>
                                </a:rPr>
                                <m:t>2</m:t>
                              </m:r>
                            </m:sup>
                          </m:sSup>
                        </m:e>
                      </m:nary>
                      <m:r>
                        <a:rPr lang="en-US" sz="2800" i="1">
                          <a:solidFill>
                            <a:schemeClr val="tx1"/>
                          </a:solidFill>
                          <a:latin typeface="Cambria Math" panose="02040503050406030204" pitchFamily="18" charset="0"/>
                        </a:rPr>
                        <m:t>+</m:t>
                      </m:r>
                      <m:r>
                        <a:rPr lang="nl-NL" sz="2800" i="1" smtClean="0">
                          <a:solidFill>
                            <a:srgbClr val="C00000"/>
                          </a:solidFill>
                          <a:latin typeface="Cambria Math" charset="0"/>
                        </a:rPr>
                        <m:t>𝜆</m:t>
                      </m:r>
                      <m:nary>
                        <m:naryPr>
                          <m:chr m:val="∑"/>
                          <m:ctrlPr>
                            <a:rPr lang="is-IS" sz="2800" i="1">
                              <a:solidFill>
                                <a:srgbClr val="C00000"/>
                              </a:solidFill>
                              <a:latin typeface="Cambria Math" charset="0"/>
                            </a:rPr>
                          </m:ctrlPr>
                        </m:naryPr>
                        <m:sub>
                          <m:r>
                            <m:rPr>
                              <m:brk m:alnAt="23"/>
                            </m:rPr>
                            <a:rPr lang="nl-NL" sz="2800" i="1">
                              <a:solidFill>
                                <a:srgbClr val="C00000"/>
                              </a:solidFill>
                              <a:latin typeface="Cambria Math" charset="0"/>
                            </a:rPr>
                            <m:t>𝑖</m:t>
                          </m:r>
                          <m:r>
                            <a:rPr lang="nl-NL" sz="2800" i="1">
                              <a:solidFill>
                                <a:srgbClr val="C00000"/>
                              </a:solidFill>
                              <a:latin typeface="Cambria Math" charset="0"/>
                            </a:rPr>
                            <m:t>=1</m:t>
                          </m:r>
                        </m:sub>
                        <m:sup>
                          <m:r>
                            <a:rPr lang="nl-NL" sz="2800" i="1">
                              <a:solidFill>
                                <a:srgbClr val="C00000"/>
                              </a:solidFill>
                              <a:latin typeface="Cambria Math" charset="0"/>
                            </a:rPr>
                            <m:t>𝑛</m:t>
                          </m:r>
                        </m:sup>
                        <m:e>
                          <m:d>
                            <m:dPr>
                              <m:begChr m:val="|"/>
                              <m:endChr m:val="|"/>
                              <m:ctrlPr>
                                <a:rPr lang="nl-NL" sz="2800" i="1">
                                  <a:solidFill>
                                    <a:srgbClr val="C00000"/>
                                  </a:solidFill>
                                  <a:latin typeface="Cambria Math" charset="0"/>
                                </a:rPr>
                              </m:ctrlPr>
                            </m:dPr>
                            <m:e>
                              <m:sSub>
                                <m:sSubPr>
                                  <m:ctrlPr>
                                    <a:rPr lang="en-US" sz="2800" i="1">
                                      <a:solidFill>
                                        <a:srgbClr val="C00000"/>
                                      </a:solidFill>
                                      <a:latin typeface="Cambria Math" charset="0"/>
                                    </a:rPr>
                                  </m:ctrlPr>
                                </m:sSubPr>
                                <m:e>
                                  <m:r>
                                    <a:rPr lang="en-US" sz="2800" i="1">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𝑖</m:t>
                                  </m:r>
                                </m:sub>
                              </m:sSub>
                            </m:e>
                          </m:d>
                        </m:e>
                      </m:nary>
                    </m:oMath>
                  </m:oMathPara>
                </a14:m>
                <a:endParaRPr lang="nl-NL" sz="28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17851" y="5116295"/>
                <a:ext cx="5195461" cy="1268552"/>
              </a:xfrm>
              <a:prstGeom prst="rect">
                <a:avLst/>
              </a:prstGeom>
              <a:blipFill>
                <a:blip r:embed="rId4"/>
                <a:stretch>
                  <a:fillRect/>
                </a:stretch>
              </a:blipFill>
            </p:spPr>
            <p:txBody>
              <a:bodyPr/>
              <a:lstStyle/>
              <a:p>
                <a:r>
                  <a:rPr lang="nl-NL">
                    <a:noFill/>
                  </a:rPr>
                  <a:t> </a:t>
                </a:r>
              </a:p>
            </p:txBody>
          </p:sp>
        </mc:Fallback>
      </mc:AlternateContent>
      <p:sp>
        <p:nvSpPr>
          <p:cNvPr id="11" name="TextBox 10"/>
          <p:cNvSpPr txBox="1"/>
          <p:nvPr/>
        </p:nvSpPr>
        <p:spPr>
          <a:xfrm>
            <a:off x="719667" y="2923278"/>
            <a:ext cx="3304419" cy="739241"/>
          </a:xfrm>
          <a:prstGeom prst="rect">
            <a:avLst/>
          </a:prstGeom>
          <a:noFill/>
        </p:spPr>
        <p:txBody>
          <a:bodyPr wrap="square" rtlCol="0">
            <a:spAutoFit/>
          </a:bodyPr>
          <a:lstStyle/>
          <a:p>
            <a:pPr>
              <a:lnSpc>
                <a:spcPct val="150000"/>
              </a:lnSpc>
            </a:pPr>
            <a:r>
              <a:rPr lang="en-US" sz="3200" b="1" dirty="0">
                <a:solidFill>
                  <a:schemeClr val="accent1"/>
                </a:solidFill>
              </a:rPr>
              <a:t>L2:</a:t>
            </a:r>
            <a:endParaRPr lang="nl-NL" sz="3200" b="1" dirty="0" err="1">
              <a:solidFill>
                <a:schemeClr val="accent1"/>
              </a:solidFill>
            </a:endParaRPr>
          </a:p>
        </p:txBody>
      </p:sp>
      <p:sp>
        <p:nvSpPr>
          <p:cNvPr id="13" name="TextBox 12"/>
          <p:cNvSpPr txBox="1"/>
          <p:nvPr/>
        </p:nvSpPr>
        <p:spPr>
          <a:xfrm>
            <a:off x="723676" y="5338478"/>
            <a:ext cx="3304419" cy="739241"/>
          </a:xfrm>
          <a:prstGeom prst="rect">
            <a:avLst/>
          </a:prstGeom>
          <a:noFill/>
        </p:spPr>
        <p:txBody>
          <a:bodyPr wrap="square" rtlCol="0">
            <a:spAutoFit/>
          </a:bodyPr>
          <a:lstStyle/>
          <a:p>
            <a:pPr>
              <a:lnSpc>
                <a:spcPct val="150000"/>
              </a:lnSpc>
            </a:pPr>
            <a:r>
              <a:rPr lang="en-US" sz="3200" b="1" dirty="0">
                <a:solidFill>
                  <a:schemeClr val="accent1"/>
                </a:solidFill>
              </a:rPr>
              <a:t>L1:</a:t>
            </a:r>
            <a:endParaRPr lang="nl-NL" sz="3200" b="1" dirty="0" err="1">
              <a:solidFill>
                <a:schemeClr val="accent1"/>
              </a:solidFill>
            </a:endParaRPr>
          </a:p>
        </p:txBody>
      </p:sp>
      <mc:AlternateContent xmlns:mc="http://schemas.openxmlformats.org/markup-compatibility/2006" xmlns:a14="http://schemas.microsoft.com/office/drawing/2010/main">
        <mc:Choice Requires="a14">
          <p:sp>
            <p:nvSpPr>
              <p:cNvPr id="17" name="Rectangle 16"/>
              <p:cNvSpPr/>
              <p:nvPr/>
            </p:nvSpPr>
            <p:spPr>
              <a:xfrm>
                <a:off x="8319846" y="3100021"/>
                <a:ext cx="3199658" cy="954107"/>
              </a:xfrm>
              <a:prstGeom prst="rect">
                <a:avLst/>
              </a:prstGeom>
            </p:spPr>
            <p:txBody>
              <a:bodyPr wrap="none">
                <a:spAutoFit/>
              </a:bodyPr>
              <a:lstStyle/>
              <a:p>
                <a14:m>
                  <m:oMath xmlns:m="http://schemas.openxmlformats.org/officeDocument/2006/math">
                    <m:r>
                      <a:rPr lang="nl-NL" sz="2800" i="1" smtClean="0">
                        <a:solidFill>
                          <a:schemeClr val="accent1"/>
                        </a:solidFill>
                        <a:latin typeface="Cambria Math" charset="0"/>
                      </a:rPr>
                      <m:t>𝜆</m:t>
                    </m:r>
                  </m:oMath>
                </a14:m>
                <a:r>
                  <a:rPr lang="nl-NL" sz="2800" dirty="0">
                    <a:solidFill>
                      <a:schemeClr val="accent1"/>
                    </a:solidFill>
                  </a:rPr>
                  <a:t> is hyperparameter</a:t>
                </a:r>
              </a:p>
              <a:p>
                <a:endParaRPr lang="nl-NL" sz="2800" dirty="0">
                  <a:solidFill>
                    <a:schemeClr val="accent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19846" y="3100021"/>
                <a:ext cx="3199658" cy="954107"/>
              </a:xfrm>
              <a:prstGeom prst="rect">
                <a:avLst/>
              </a:prstGeom>
              <a:blipFill>
                <a:blip r:embed="rId5"/>
                <a:stretch>
                  <a:fillRect t="-7051" r="-1905"/>
                </a:stretch>
              </a:blipFill>
            </p:spPr>
            <p:txBody>
              <a:bodyPr/>
              <a:lstStyle/>
              <a:p>
                <a:r>
                  <a:rPr lang="nl-NL">
                    <a:noFill/>
                  </a:rPr>
                  <a:t> </a:t>
                </a:r>
              </a:p>
            </p:txBody>
          </p:sp>
        </mc:Fallback>
      </mc:AlternateContent>
      <p:sp>
        <p:nvSpPr>
          <p:cNvPr id="18" name="Right Brace 17"/>
          <p:cNvSpPr/>
          <p:nvPr/>
        </p:nvSpPr>
        <p:spPr>
          <a:xfrm rot="5400000">
            <a:off x="6693440" y="3720993"/>
            <a:ext cx="252451" cy="118775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9" name="TextBox 18"/>
          <p:cNvSpPr txBox="1"/>
          <p:nvPr/>
        </p:nvSpPr>
        <p:spPr>
          <a:xfrm>
            <a:off x="5852110" y="4408304"/>
            <a:ext cx="2898019" cy="496674"/>
          </a:xfrm>
          <a:prstGeom prst="rect">
            <a:avLst/>
          </a:prstGeom>
          <a:noFill/>
        </p:spPr>
        <p:txBody>
          <a:bodyPr wrap="square" rtlCol="0">
            <a:spAutoFit/>
          </a:bodyPr>
          <a:lstStyle/>
          <a:p>
            <a:pPr>
              <a:lnSpc>
                <a:spcPct val="150000"/>
              </a:lnSpc>
            </a:pPr>
            <a:r>
              <a:rPr lang="en-US" sz="2000" b="1" dirty="0" err="1">
                <a:solidFill>
                  <a:schemeClr val="accent1"/>
                </a:solidFill>
              </a:rPr>
              <a:t>regularisatieterm</a:t>
            </a:r>
            <a:endParaRPr lang="nl-NL" sz="2000" b="1" dirty="0" err="1">
              <a:solidFill>
                <a:schemeClr val="accent1"/>
              </a:solidFill>
            </a:endParaRPr>
          </a:p>
        </p:txBody>
      </p:sp>
    </p:spTree>
    <p:extLst>
      <p:ext uri="{BB962C8B-B14F-4D97-AF65-F5344CB8AC3E}">
        <p14:creationId xmlns:p14="http://schemas.microsoft.com/office/powerpoint/2010/main" val="710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8"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Intuitie</a:t>
            </a:r>
            <a:r>
              <a:rPr lang="en-US" dirty="0"/>
              <a:t> </a:t>
            </a:r>
            <a:r>
              <a:rPr lang="en-US" dirty="0" err="1"/>
              <a:t>regularisatie</a:t>
            </a:r>
            <a:endParaRPr lang="nl-NL" dirty="0"/>
          </a:p>
        </p:txBody>
      </p:sp>
      <p:pic>
        <p:nvPicPr>
          <p:cNvPr id="6" name="Picture 5"/>
          <p:cNvPicPr>
            <a:picLocks noChangeAspect="1"/>
          </p:cNvPicPr>
          <p:nvPr/>
        </p:nvPicPr>
        <p:blipFill>
          <a:blip r:embed="rId3"/>
          <a:stretch>
            <a:fillRect/>
          </a:stretch>
        </p:blipFill>
        <p:spPr>
          <a:xfrm>
            <a:off x="839788" y="1033463"/>
            <a:ext cx="6483032" cy="503967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7861757" y="1728460"/>
                <a:ext cx="4330243"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t>Straf </a:t>
                </a:r>
                <a:r>
                  <a:rPr lang="en-US" sz="2400" dirty="0" err="1"/>
                  <a:t>grote</a:t>
                </a:r>
                <a:r>
                  <a:rPr lang="en-US" sz="2400" dirty="0"/>
                  <a:t> </a:t>
                </a:r>
                <a:r>
                  <a:rPr lang="en-US" sz="2400" dirty="0" err="1"/>
                  <a:t>gewichten</a:t>
                </a:r>
                <a:endParaRPr lang="en-US" sz="2400" dirty="0"/>
              </a:p>
              <a:p>
                <a:pPr marL="457200" indent="-457200">
                  <a:lnSpc>
                    <a:spcPct val="150000"/>
                  </a:lnSpc>
                  <a:buFont typeface="Arial" panose="020B0604020202020204" pitchFamily="34" charset="0"/>
                  <a:buChar char="•"/>
                </a:pPr>
                <a:endParaRPr lang="en-US" sz="2400" dirty="0"/>
              </a:p>
              <a:p>
                <a:pPr marL="457200" indent="-457200">
                  <a:lnSpc>
                    <a:spcPct val="150000"/>
                  </a:lnSpc>
                  <a:buFont typeface="Arial" panose="020B0604020202020204" pitchFamily="34" charset="0"/>
                  <a:buChar char="•"/>
                </a:pPr>
                <a:r>
                  <a:rPr lang="en-US" sz="2400" dirty="0"/>
                  <a:t>Hoe </a:t>
                </a:r>
                <a:r>
                  <a:rPr lang="en-US" sz="2400" dirty="0" err="1"/>
                  <a:t>hoger</a:t>
                </a:r>
                <a:r>
                  <a:rPr lang="en-US" sz="2400" dirty="0"/>
                  <a:t> </a:t>
                </a:r>
                <a14:m>
                  <m:oMath xmlns:m="http://schemas.openxmlformats.org/officeDocument/2006/math">
                    <m:r>
                      <m:rPr>
                        <m:lit/>
                      </m:rPr>
                      <a:rPr lang="en-US" sz="2400" b="0" i="0" dirty="0" smtClean="0">
                        <a:latin typeface="Cambria Math" panose="02040503050406030204" pitchFamily="18" charset="0"/>
                      </a:rPr>
                      <m:t> </m:t>
                    </m:r>
                    <m:r>
                      <a:rPr lang="en-US" sz="2400" b="0" i="1" dirty="0" smtClean="0">
                        <a:latin typeface="Cambria Math" panose="02040503050406030204" pitchFamily="18" charset="0"/>
                      </a:rPr>
                      <m:t>𝜆</m:t>
                    </m:r>
                  </m:oMath>
                </a14:m>
                <a:r>
                  <a:rPr lang="en-US" sz="2400" dirty="0"/>
                  <a:t>, Hoe </a:t>
                </a:r>
                <a:r>
                  <a:rPr lang="en-US" sz="2400" dirty="0" err="1"/>
                  <a:t>meer</a:t>
                </a:r>
                <a:r>
                  <a:rPr lang="en-US" sz="2400" dirty="0"/>
                  <a:t> de weights </a:t>
                </a:r>
                <a:r>
                  <a:rPr lang="en-US" sz="2400" dirty="0" err="1"/>
                  <a:t>naar</a:t>
                </a:r>
                <a:r>
                  <a:rPr lang="en-US" sz="2400" dirty="0"/>
                  <a:t> 0 </a:t>
                </a:r>
                <a:r>
                  <a:rPr lang="en-US" sz="2400" dirty="0" err="1"/>
                  <a:t>krimpen</a:t>
                </a:r>
                <a:r>
                  <a:rPr lang="en-US" sz="2400" dirty="0"/>
                  <a:t>.</a:t>
                </a:r>
                <a:endParaRPr lang="nl-NL" sz="2400" dirty="0" err="1"/>
              </a:p>
            </p:txBody>
          </p:sp>
        </mc:Choice>
        <mc:Fallback xmlns="">
          <p:sp>
            <p:nvSpPr>
              <p:cNvPr id="7" name="TextBox 6"/>
              <p:cNvSpPr txBox="1">
                <a:spLocks noRot="1" noChangeAspect="1" noMove="1" noResize="1" noEditPoints="1" noAdjustHandles="1" noChangeArrowheads="1" noChangeShapeType="1" noTextEdit="1"/>
              </p:cNvSpPr>
              <p:nvPr/>
            </p:nvSpPr>
            <p:spPr>
              <a:xfrm>
                <a:off x="7861757" y="1728460"/>
                <a:ext cx="4330243" cy="2308324"/>
              </a:xfrm>
              <a:prstGeom prst="rect">
                <a:avLst/>
              </a:prstGeom>
              <a:blipFill>
                <a:blip r:embed="rId4"/>
                <a:stretch>
                  <a:fillRect l="-1972" r="-423" b="-2646"/>
                </a:stretch>
              </a:blipFill>
            </p:spPr>
            <p:txBody>
              <a:bodyPr/>
              <a:lstStyle/>
              <a:p>
                <a:r>
                  <a:rPr lang="nl-NL">
                    <a:noFill/>
                  </a:rPr>
                  <a:t> </a:t>
                </a:r>
              </a:p>
            </p:txBody>
          </p:sp>
        </mc:Fallback>
      </mc:AlternateContent>
    </p:spTree>
    <p:extLst>
      <p:ext uri="{BB962C8B-B14F-4D97-AF65-F5344CB8AC3E}">
        <p14:creationId xmlns:p14="http://schemas.microsoft.com/office/powerpoint/2010/main" val="593793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Intuitie</a:t>
            </a:r>
            <a:r>
              <a:rPr lang="en-US" dirty="0"/>
              <a:t> </a:t>
            </a:r>
            <a:r>
              <a:rPr lang="en-US" dirty="0" err="1"/>
              <a:t>regularisatie</a:t>
            </a:r>
            <a:endParaRPr lang="nl-NL" dirty="0"/>
          </a:p>
        </p:txBody>
      </p:sp>
      <p:pic>
        <p:nvPicPr>
          <p:cNvPr id="5" name="Picture 4"/>
          <p:cNvPicPr>
            <a:picLocks noChangeAspect="1"/>
          </p:cNvPicPr>
          <p:nvPr/>
        </p:nvPicPr>
        <p:blipFill>
          <a:blip r:embed="rId3"/>
          <a:stretch>
            <a:fillRect/>
          </a:stretch>
        </p:blipFill>
        <p:spPr>
          <a:xfrm>
            <a:off x="824547" y="991552"/>
            <a:ext cx="6730963" cy="5134928"/>
          </a:xfrm>
          <a:prstGeom prst="rect">
            <a:avLst/>
          </a:prstGeom>
        </p:spPr>
      </p:pic>
      <p:sp>
        <p:nvSpPr>
          <p:cNvPr id="7" name="TextBox 6"/>
          <p:cNvSpPr txBox="1"/>
          <p:nvPr/>
        </p:nvSpPr>
        <p:spPr>
          <a:xfrm>
            <a:off x="7140455" y="1664857"/>
            <a:ext cx="5397375" cy="2308324"/>
          </a:xfrm>
          <a:prstGeom prst="rect">
            <a:avLst/>
          </a:prstGeom>
          <a:noFill/>
        </p:spPr>
        <p:txBody>
          <a:bodyPr wrap="square" rtlCol="0">
            <a:spAutoFit/>
          </a:bodyPr>
          <a:lstStyle/>
          <a:p>
            <a:pPr marL="914400" lvl="1" indent="-457200">
              <a:lnSpc>
                <a:spcPct val="150000"/>
              </a:lnSpc>
              <a:buFont typeface="Arial" panose="020B0604020202020204" pitchFamily="34" charset="0"/>
              <a:buChar char="•"/>
            </a:pPr>
            <a:r>
              <a:rPr lang="en-US" sz="2400" dirty="0"/>
              <a:t>L2 term is de </a:t>
            </a:r>
            <a:r>
              <a:rPr lang="en-US" sz="2400" dirty="0" err="1"/>
              <a:t>bol</a:t>
            </a:r>
            <a:endParaRPr lang="en-US" sz="2400" dirty="0"/>
          </a:p>
          <a:p>
            <a:pPr marL="914400" lvl="1" indent="-457200">
              <a:lnSpc>
                <a:spcPct val="150000"/>
              </a:lnSpc>
              <a:buFont typeface="Arial" panose="020B0604020202020204" pitchFamily="34" charset="0"/>
              <a:buChar char="•"/>
            </a:pPr>
            <a:r>
              <a:rPr lang="en-US" sz="2400" dirty="0"/>
              <a:t>De </a:t>
            </a:r>
            <a:r>
              <a:rPr lang="en-US" sz="2400" dirty="0" err="1"/>
              <a:t>bol</a:t>
            </a:r>
            <a:r>
              <a:rPr lang="en-US" sz="2400" dirty="0"/>
              <a:t> </a:t>
            </a:r>
            <a:r>
              <a:rPr lang="en-US" sz="2400" dirty="0" err="1"/>
              <a:t>begrenst</a:t>
            </a:r>
            <a:r>
              <a:rPr lang="en-US" sz="2400" dirty="0"/>
              <a:t> de weights</a:t>
            </a:r>
          </a:p>
          <a:p>
            <a:pPr marL="914400" lvl="1" indent="-457200">
              <a:lnSpc>
                <a:spcPct val="150000"/>
              </a:lnSpc>
              <a:buFont typeface="Arial" panose="020B0604020202020204" pitchFamily="34" charset="0"/>
              <a:buChar char="•"/>
            </a:pPr>
            <a:r>
              <a:rPr lang="en-US" sz="2400" dirty="0" err="1"/>
              <a:t>Laagste</a:t>
            </a:r>
            <a:r>
              <a:rPr lang="en-US" sz="2400" dirty="0"/>
              <a:t> </a:t>
            </a:r>
            <a:r>
              <a:rPr lang="en-US" sz="2400" dirty="0" err="1"/>
              <a:t>kosten</a:t>
            </a:r>
            <a:r>
              <a:rPr lang="en-US" sz="2400" dirty="0"/>
              <a:t> is het punt </a:t>
            </a:r>
            <a:r>
              <a:rPr lang="en-US" sz="2400" dirty="0" err="1"/>
              <a:t>waar</a:t>
            </a:r>
            <a:r>
              <a:rPr lang="en-US" sz="2400" dirty="0"/>
              <a:t> de </a:t>
            </a:r>
            <a:r>
              <a:rPr lang="en-US" sz="2400" dirty="0" err="1"/>
              <a:t>bol</a:t>
            </a:r>
            <a:r>
              <a:rPr lang="en-US" sz="2400" dirty="0"/>
              <a:t> </a:t>
            </a:r>
            <a:r>
              <a:rPr lang="en-US" sz="2400" dirty="0" err="1"/>
              <a:t>snijdt</a:t>
            </a:r>
            <a:r>
              <a:rPr lang="en-US" sz="2400" dirty="0"/>
              <a:t> met de contours</a:t>
            </a:r>
          </a:p>
        </p:txBody>
      </p:sp>
      <mc:AlternateContent xmlns:mc="http://schemas.openxmlformats.org/markup-compatibility/2006" xmlns:a14="http://schemas.microsoft.com/office/drawing/2010/main">
        <mc:Choice Requires="a14">
          <p:sp>
            <p:nvSpPr>
              <p:cNvPr id="8" name="TextBox 7"/>
              <p:cNvSpPr txBox="1"/>
              <p:nvPr/>
            </p:nvSpPr>
            <p:spPr>
              <a:xfrm>
                <a:off x="1909763" y="6005512"/>
                <a:ext cx="1319079"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𝑖𝑛𝑓</m:t>
                      </m:r>
                    </m:oMath>
                  </m:oMathPara>
                </a14:m>
                <a:endParaRPr lang="nl-NL" sz="2800" dirty="0" err="1"/>
              </a:p>
            </p:txBody>
          </p:sp>
        </mc:Choice>
        <mc:Fallback xmlns="">
          <p:sp>
            <p:nvSpPr>
              <p:cNvPr id="8" name="TextBox 7"/>
              <p:cNvSpPr txBox="1">
                <a:spLocks noRot="1" noChangeAspect="1" noMove="1" noResize="1" noEditPoints="1" noAdjustHandles="1" noChangeArrowheads="1" noChangeShapeType="1" noTextEdit="1"/>
              </p:cNvSpPr>
              <p:nvPr/>
            </p:nvSpPr>
            <p:spPr>
              <a:xfrm>
                <a:off x="1909763" y="6005512"/>
                <a:ext cx="1319079" cy="646331"/>
              </a:xfrm>
              <a:prstGeom prst="rect">
                <a:avLst/>
              </a:prstGeom>
              <a:blipFill>
                <a:blip r:embed="rId4"/>
                <a:stretch>
                  <a:fillRect/>
                </a:stretch>
              </a:blipFill>
            </p:spPr>
            <p:txBody>
              <a:bodyPr/>
              <a:lstStyle/>
              <a:p>
                <a:r>
                  <a:rPr lang="nl-NL">
                    <a:noFill/>
                  </a:rPr>
                  <a:t> </a:t>
                </a:r>
              </a:p>
            </p:txBody>
          </p:sp>
        </mc:Fallback>
      </mc:AlternateContent>
      <p:sp>
        <p:nvSpPr>
          <p:cNvPr id="9" name="TextBox 8"/>
          <p:cNvSpPr txBox="1"/>
          <p:nvPr/>
        </p:nvSpPr>
        <p:spPr>
          <a:xfrm>
            <a:off x="8443559" y="4422019"/>
            <a:ext cx="3468914" cy="1304716"/>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Wat is de </a:t>
            </a:r>
            <a:r>
              <a:rPr lang="en-US" sz="2800" dirty="0" err="1">
                <a:solidFill>
                  <a:srgbClr val="7030A0"/>
                </a:solidFill>
              </a:rPr>
              <a:t>vorm</a:t>
            </a:r>
            <a:r>
              <a:rPr lang="en-US" sz="2800" dirty="0">
                <a:solidFill>
                  <a:srgbClr val="7030A0"/>
                </a:solidFill>
              </a:rPr>
              <a:t> van de </a:t>
            </a:r>
            <a:r>
              <a:rPr lang="en-US" sz="2800" dirty="0" err="1">
                <a:solidFill>
                  <a:srgbClr val="7030A0"/>
                </a:solidFill>
              </a:rPr>
              <a:t>begrenzing</a:t>
            </a:r>
            <a:r>
              <a:rPr lang="en-US" sz="2800" dirty="0">
                <a:solidFill>
                  <a:srgbClr val="7030A0"/>
                </a:solidFill>
              </a:rPr>
              <a:t> </a:t>
            </a:r>
            <a:r>
              <a:rPr lang="en-US" sz="2800" dirty="0" err="1">
                <a:solidFill>
                  <a:srgbClr val="7030A0"/>
                </a:solidFill>
              </a:rPr>
              <a:t>bij</a:t>
            </a:r>
            <a:r>
              <a:rPr lang="en-US" sz="2800" dirty="0">
                <a:solidFill>
                  <a:srgbClr val="7030A0"/>
                </a:solidFill>
              </a:rPr>
              <a:t> L1?</a:t>
            </a:r>
            <a:endParaRPr lang="nl-NL" sz="2800" dirty="0" err="1">
              <a:solidFill>
                <a:srgbClr val="7030A0"/>
              </a:solidFill>
            </a:endParaRPr>
          </a:p>
        </p:txBody>
      </p:sp>
    </p:spTree>
    <p:extLst>
      <p:ext uri="{BB962C8B-B14F-4D97-AF65-F5344CB8AC3E}">
        <p14:creationId xmlns:p14="http://schemas.microsoft.com/office/powerpoint/2010/main" val="533888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Intuitie</a:t>
            </a:r>
            <a:r>
              <a:rPr lang="en-US" dirty="0"/>
              <a:t> </a:t>
            </a:r>
            <a:r>
              <a:rPr lang="en-US" dirty="0" err="1"/>
              <a:t>regularisatie</a:t>
            </a:r>
            <a:endParaRPr lang="nl-NL" dirty="0"/>
          </a:p>
        </p:txBody>
      </p:sp>
      <p:pic>
        <p:nvPicPr>
          <p:cNvPr id="5" name="Picture 4"/>
          <p:cNvPicPr>
            <a:picLocks noChangeAspect="1"/>
          </p:cNvPicPr>
          <p:nvPr/>
        </p:nvPicPr>
        <p:blipFill>
          <a:blip r:embed="rId3"/>
          <a:stretch>
            <a:fillRect/>
          </a:stretch>
        </p:blipFill>
        <p:spPr>
          <a:xfrm>
            <a:off x="816213" y="1038423"/>
            <a:ext cx="6478611" cy="5019477"/>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001571" y="1478286"/>
                <a:ext cx="5395584" cy="4524315"/>
              </a:xfrm>
              <a:prstGeom prst="rect">
                <a:avLst/>
              </a:prstGeom>
            </p:spPr>
            <p:txBody>
              <a:bodyPr wrap="square">
                <a:spAutoFit/>
              </a:bodyPr>
              <a:lstStyle/>
              <a:p>
                <a:pPr marL="914400" lvl="1" indent="-457200">
                  <a:lnSpc>
                    <a:spcPct val="150000"/>
                  </a:lnSpc>
                  <a:buFont typeface="Arial" panose="020B0604020202020204" pitchFamily="34" charset="0"/>
                  <a:buChar char="•"/>
                </a:pPr>
                <a:r>
                  <a:rPr lang="en-US" sz="2400" dirty="0"/>
                  <a:t>L1 term is de </a:t>
                </a:r>
                <a:r>
                  <a:rPr lang="en-US" sz="2400" dirty="0" err="1"/>
                  <a:t>ruit</a:t>
                </a:r>
                <a:endParaRPr lang="en-US" sz="2400" dirty="0"/>
              </a:p>
              <a:p>
                <a:pPr marL="914400" lvl="1" indent="-457200">
                  <a:lnSpc>
                    <a:spcPct val="150000"/>
                  </a:lnSpc>
                  <a:buFont typeface="Arial" panose="020B0604020202020204" pitchFamily="34" charset="0"/>
                  <a:buChar char="•"/>
                </a:pPr>
                <a:r>
                  <a:rPr lang="en-US" sz="2400" dirty="0"/>
                  <a:t>De </a:t>
                </a:r>
                <a:r>
                  <a:rPr lang="en-US" sz="2400" dirty="0" err="1"/>
                  <a:t>ruit</a:t>
                </a:r>
                <a:r>
                  <a:rPr lang="en-US" sz="2400" dirty="0"/>
                  <a:t> </a:t>
                </a:r>
                <a:r>
                  <a:rPr lang="en-US" sz="2400" dirty="0" err="1"/>
                  <a:t>begrenst</a:t>
                </a:r>
                <a:r>
                  <a:rPr lang="en-US" sz="2400" dirty="0"/>
                  <a:t> de weights</a:t>
                </a:r>
              </a:p>
              <a:p>
                <a:pPr marL="914400" lvl="1" indent="-457200">
                  <a:lnSpc>
                    <a:spcPct val="150000"/>
                  </a:lnSpc>
                  <a:buFont typeface="Arial" panose="020B0604020202020204" pitchFamily="34" charset="0"/>
                  <a:buChar char="•"/>
                </a:pPr>
                <a:r>
                  <a:rPr lang="en-US" sz="2400" dirty="0" err="1"/>
                  <a:t>Laagste</a:t>
                </a:r>
                <a:r>
                  <a:rPr lang="en-US" sz="2400" dirty="0"/>
                  <a:t> </a:t>
                </a:r>
                <a:r>
                  <a:rPr lang="en-US" sz="2400" dirty="0" err="1"/>
                  <a:t>kosten</a:t>
                </a:r>
                <a:r>
                  <a:rPr lang="en-US" sz="2400" dirty="0"/>
                  <a:t> is het punt </a:t>
                </a:r>
                <a:r>
                  <a:rPr lang="en-US" sz="2400" dirty="0" err="1"/>
                  <a:t>waar</a:t>
                </a:r>
                <a:r>
                  <a:rPr lang="en-US" sz="2400" dirty="0"/>
                  <a:t> de </a:t>
                </a:r>
                <a:r>
                  <a:rPr lang="en-US" sz="2400" dirty="0" err="1"/>
                  <a:t>bol</a:t>
                </a:r>
                <a:r>
                  <a:rPr lang="en-US" sz="2400" dirty="0"/>
                  <a:t> </a:t>
                </a:r>
                <a:r>
                  <a:rPr lang="en-US" sz="2400" dirty="0" err="1"/>
                  <a:t>snijdt</a:t>
                </a:r>
                <a:r>
                  <a:rPr lang="en-US" sz="2400" dirty="0"/>
                  <a:t> met de contours.</a:t>
                </a:r>
              </a:p>
              <a:p>
                <a:pPr marL="914400" lvl="1" indent="-457200">
                  <a:lnSpc>
                    <a:spcPct val="150000"/>
                  </a:lnSpc>
                  <a:buFont typeface="Arial" panose="020B0604020202020204" pitchFamily="34" charset="0"/>
                  <a:buChar char="•"/>
                </a:pPr>
                <a:endParaRPr lang="en-US" sz="2400" dirty="0"/>
              </a:p>
              <a:p>
                <a:pPr marL="914400" lvl="1" indent="-457200">
                  <a:lnSpc>
                    <a:spcPct val="150000"/>
                  </a:lnSpc>
                  <a:buFont typeface="Arial" panose="020B0604020202020204" pitchFamily="34" charset="0"/>
                  <a:buChar char="•"/>
                </a:pPr>
                <a:r>
                  <a:rPr lang="en-US" sz="2400" dirty="0"/>
                  <a:t>Met L1 term is of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a14:m>
                <a:r>
                  <a:rPr lang="en-US" sz="2400" dirty="0"/>
                  <a:t> of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a14:m>
                <a:r>
                  <a:rPr lang="en-US" sz="2400" dirty="0"/>
                  <a:t> 0. </a:t>
                </a:r>
                <a:r>
                  <a:rPr lang="en-US" sz="2400" dirty="0" err="1"/>
                  <a:t>Daardoor</a:t>
                </a:r>
                <a:r>
                  <a:rPr lang="en-US" sz="2400" dirty="0"/>
                  <a:t> </a:t>
                </a:r>
                <a:r>
                  <a:rPr lang="en-US" sz="2400" dirty="0" err="1"/>
                  <a:t>kan</a:t>
                </a:r>
                <a:r>
                  <a:rPr lang="en-US" sz="2400" dirty="0"/>
                  <a:t> L1 </a:t>
                </a:r>
                <a:r>
                  <a:rPr lang="en-US" sz="2400" dirty="0" err="1"/>
                  <a:t>als</a:t>
                </a:r>
                <a:r>
                  <a:rPr lang="en-US" sz="2400" dirty="0"/>
                  <a:t> </a:t>
                </a:r>
                <a:r>
                  <a:rPr lang="en-US" sz="2400" dirty="0" err="1"/>
                  <a:t>een</a:t>
                </a:r>
                <a:r>
                  <a:rPr lang="en-US" sz="2400" dirty="0"/>
                  <a:t> </a:t>
                </a:r>
                <a:r>
                  <a:rPr lang="en-US" sz="2400" dirty="0" err="1"/>
                  <a:t>vorm</a:t>
                </a:r>
                <a:r>
                  <a:rPr lang="en-US" sz="2400" dirty="0"/>
                  <a:t> van </a:t>
                </a:r>
                <a:r>
                  <a:rPr lang="en-US" sz="2400" b="1" dirty="0"/>
                  <a:t>feature selection </a:t>
                </a:r>
                <a:r>
                  <a:rPr lang="en-US" sz="2400" dirty="0" err="1"/>
                  <a:t>dienen</a:t>
                </a:r>
                <a:r>
                  <a:rPr lang="en-US" sz="2400" dirty="0"/>
                  <a:t>.</a:t>
                </a:r>
              </a:p>
            </p:txBody>
          </p:sp>
        </mc:Choice>
        <mc:Fallback xmlns="">
          <p:sp>
            <p:nvSpPr>
              <p:cNvPr id="3" name="Rectangle 2"/>
              <p:cNvSpPr>
                <a:spLocks noRot="1" noChangeAspect="1" noMove="1" noResize="1" noEditPoints="1" noAdjustHandles="1" noChangeArrowheads="1" noChangeShapeType="1" noTextEdit="1"/>
              </p:cNvSpPr>
              <p:nvPr/>
            </p:nvSpPr>
            <p:spPr>
              <a:xfrm>
                <a:off x="7001571" y="1478286"/>
                <a:ext cx="5395584" cy="4524315"/>
              </a:xfrm>
              <a:prstGeom prst="rect">
                <a:avLst/>
              </a:prstGeom>
              <a:blipFill>
                <a:blip r:embed="rId4"/>
                <a:stretch>
                  <a:fillRect b="-809"/>
                </a:stretch>
              </a:blipFill>
            </p:spPr>
            <p:txBody>
              <a:bodyPr/>
              <a:lstStyle/>
              <a:p>
                <a:r>
                  <a:rPr lang="nl-NL">
                    <a:noFill/>
                  </a:rPr>
                  <a:t> </a:t>
                </a:r>
              </a:p>
            </p:txBody>
          </p:sp>
        </mc:Fallback>
      </mc:AlternateContent>
    </p:spTree>
    <p:extLst>
      <p:ext uri="{BB962C8B-B14F-4D97-AF65-F5344CB8AC3E}">
        <p14:creationId xmlns:p14="http://schemas.microsoft.com/office/powerpoint/2010/main" val="1394532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L2 </a:t>
            </a:r>
            <a:r>
              <a:rPr lang="nl-NL" dirty="0">
                <a:solidFill>
                  <a:schemeClr val="accent1">
                    <a:lumMod val="50000"/>
                  </a:schemeClr>
                </a:solidFill>
                <a:latin typeface="+mn-lt"/>
              </a:rPr>
              <a:t>X</a:t>
            </a:r>
            <a:r>
              <a:rPr lang="nl-NL" dirty="0"/>
              <a:t> L1 in de </a:t>
            </a:r>
            <a:r>
              <a:rPr lang="nl-NL" dirty="0" err="1"/>
              <a:t>praKtijk</a:t>
            </a:r>
            <a:endParaRPr lang="nl-NL" dirty="0"/>
          </a:p>
        </p:txBody>
      </p:sp>
      <p:grpSp>
        <p:nvGrpSpPr>
          <p:cNvPr id="94" name="Group 93"/>
          <p:cNvGrpSpPr/>
          <p:nvPr/>
        </p:nvGrpSpPr>
        <p:grpSpPr>
          <a:xfrm>
            <a:off x="812260" y="1410631"/>
            <a:ext cx="7442791" cy="1105786"/>
            <a:chOff x="812260" y="1410631"/>
            <a:chExt cx="7442791" cy="1105786"/>
          </a:xfrm>
        </p:grpSpPr>
        <p:sp>
          <p:nvSpPr>
            <p:cNvPr id="5" name="Oval 4"/>
            <p:cNvSpPr/>
            <p:nvPr/>
          </p:nvSpPr>
          <p:spPr>
            <a:xfrm>
              <a:off x="812260" y="1410631"/>
              <a:ext cx="1105786" cy="1105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L2</a:t>
              </a:r>
            </a:p>
          </p:txBody>
        </p:sp>
        <mc:AlternateContent xmlns:mc="http://schemas.openxmlformats.org/markup-compatibility/2006" xmlns:a14="http://schemas.microsoft.com/office/drawing/2010/main">
          <mc:Choice Requires="a14">
            <p:sp>
              <p:nvSpPr>
                <p:cNvPr id="7" name="Rectangle 6"/>
                <p:cNvSpPr/>
                <p:nvPr/>
              </p:nvSpPr>
              <p:spPr>
                <a:xfrm>
                  <a:off x="2162595" y="1623282"/>
                  <a:ext cx="6092456" cy="340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Geen feature </a:t>
                  </a:r>
                  <a:r>
                    <a:rPr lang="nl-NL" dirty="0" err="1">
                      <a:solidFill>
                        <a:schemeClr val="tx1"/>
                      </a:solidFill>
                    </a:rPr>
                    <a:t>selection</a:t>
                  </a:r>
                  <a:r>
                    <a:rPr lang="nl-NL" dirty="0">
                      <a:solidFill>
                        <a:schemeClr val="tx1"/>
                      </a:solidFill>
                    </a:rPr>
                    <a:t>: </a:t>
                  </a:r>
                  <a14:m>
                    <m:oMath xmlns:m="http://schemas.openxmlformats.org/officeDocument/2006/math">
                      <m:sSub>
                        <m:sSubPr>
                          <m:ctrlPr>
                            <a:rPr lang="nl-NL" i="1">
                              <a:solidFill>
                                <a:schemeClr val="tx1"/>
                              </a:solidFill>
                              <a:latin typeface="Cambria Math" charset="0"/>
                            </a:rPr>
                          </m:ctrlPr>
                        </m:sSubPr>
                        <m:e>
                          <m:r>
                            <a:rPr lang="nl-NL" i="1">
                              <a:solidFill>
                                <a:schemeClr val="tx1"/>
                              </a:solidFill>
                              <a:latin typeface="Cambria Math" charset="0"/>
                            </a:rPr>
                            <m:t>𝑤</m:t>
                          </m:r>
                        </m:e>
                        <m:sub>
                          <m:r>
                            <a:rPr lang="nl-NL" i="1">
                              <a:solidFill>
                                <a:schemeClr val="tx1"/>
                              </a:solidFill>
                              <a:latin typeface="Cambria Math" charset="0"/>
                            </a:rPr>
                            <m:t>𝑖</m:t>
                          </m:r>
                        </m:sub>
                      </m:sSub>
                      <m:r>
                        <a:rPr lang="nl-NL" i="1">
                          <a:solidFill>
                            <a:schemeClr val="tx1"/>
                          </a:solidFill>
                          <a:latin typeface="Cambria Math" charset="0"/>
                        </a:rPr>
                        <m:t>→0, </m:t>
                      </m:r>
                    </m:oMath>
                  </a14:m>
                  <a:r>
                    <a:rPr lang="nl-NL" dirty="0">
                      <a:solidFill>
                        <a:schemeClr val="tx1"/>
                      </a:solidFill>
                    </a:rPr>
                    <a:t>but </a:t>
                  </a:r>
                  <a14:m>
                    <m:oMath xmlns:m="http://schemas.openxmlformats.org/officeDocument/2006/math">
                      <m:sSub>
                        <m:sSubPr>
                          <m:ctrlPr>
                            <a:rPr lang="nl-NL" b="0" i="1" smtClean="0">
                              <a:solidFill>
                                <a:schemeClr val="tx1"/>
                              </a:solidFill>
                              <a:latin typeface="Cambria Math" charset="0"/>
                            </a:rPr>
                          </m:ctrlPr>
                        </m:sSubPr>
                        <m:e>
                          <m:r>
                            <a:rPr lang="nl-NL" b="0" i="1" smtClean="0">
                              <a:solidFill>
                                <a:schemeClr val="tx1"/>
                              </a:solidFill>
                              <a:latin typeface="Cambria Math" charset="0"/>
                            </a:rPr>
                            <m:t>𝑤</m:t>
                          </m:r>
                        </m:e>
                        <m:sub>
                          <m:r>
                            <a:rPr lang="nl-NL" b="0" i="1" smtClean="0">
                              <a:solidFill>
                                <a:schemeClr val="tx1"/>
                              </a:solidFill>
                              <a:latin typeface="Cambria Math" charset="0"/>
                            </a:rPr>
                            <m:t>𝑖</m:t>
                          </m:r>
                        </m:sub>
                      </m:sSub>
                      <m:r>
                        <a:rPr lang="nl-NL" b="0" i="1" smtClean="0">
                          <a:solidFill>
                            <a:schemeClr val="tx1"/>
                          </a:solidFill>
                          <a:latin typeface="Cambria Math" charset="0"/>
                        </a:rPr>
                        <m:t>≠0 ∀</m:t>
                      </m:r>
                      <m:r>
                        <a:rPr lang="nl-NL" b="0" i="1" smtClean="0">
                          <a:solidFill>
                            <a:schemeClr val="tx1"/>
                          </a:solidFill>
                          <a:latin typeface="Cambria Math" charset="0"/>
                        </a:rPr>
                        <m:t>𝑖</m:t>
                      </m:r>
                    </m:oMath>
                  </a14:m>
                  <a:endParaRPr lang="nl-NL"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162595" y="1623282"/>
                  <a:ext cx="6092456" cy="340242"/>
                </a:xfrm>
                <a:prstGeom prst="rect">
                  <a:avLst/>
                </a:prstGeom>
                <a:blipFill rotWithShape="0">
                  <a:blip r:embed="rId2"/>
                  <a:stretch>
                    <a:fillRect t="-108929" b="-135714"/>
                  </a:stretch>
                </a:blipFill>
                <a:ln>
                  <a:noFill/>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162595" y="2101746"/>
                  <a:ext cx="6092456" cy="340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Als twee features </a:t>
                  </a:r>
                  <a14:m>
                    <m:oMath xmlns:m="http://schemas.openxmlformats.org/officeDocument/2006/math">
                      <m:r>
                        <a:rPr lang="nl-NL" b="0" i="1" smtClean="0">
                          <a:solidFill>
                            <a:schemeClr val="tx1"/>
                          </a:solidFill>
                          <a:latin typeface="Cambria Math" charset="0"/>
                        </a:rPr>
                        <m:t>𝑖</m:t>
                      </m:r>
                      <m:r>
                        <a:rPr lang="nl-NL" b="0" i="1" smtClean="0">
                          <a:solidFill>
                            <a:schemeClr val="tx1"/>
                          </a:solidFill>
                          <a:latin typeface="Cambria Math" charset="0"/>
                        </a:rPr>
                        <m:t>,</m:t>
                      </m:r>
                      <m:r>
                        <a:rPr lang="nl-NL" b="0" i="1" smtClean="0">
                          <a:solidFill>
                            <a:schemeClr val="tx1"/>
                          </a:solidFill>
                          <a:latin typeface="Cambria Math" charset="0"/>
                        </a:rPr>
                        <m:t>𝑗</m:t>
                      </m:r>
                      <m:r>
                        <a:rPr lang="nl-NL" b="0" i="1" smtClean="0">
                          <a:solidFill>
                            <a:schemeClr val="tx1"/>
                          </a:solidFill>
                          <a:latin typeface="Cambria Math" charset="0"/>
                        </a:rPr>
                        <m:t> </m:t>
                      </m:r>
                    </m:oMath>
                  </a14:m>
                  <a:r>
                    <a:rPr lang="nl-NL" dirty="0">
                      <a:solidFill>
                        <a:schemeClr val="tx1"/>
                      </a:solidFill>
                    </a:rPr>
                    <a:t>sterk </a:t>
                  </a:r>
                  <a:r>
                    <a:rPr lang="nl-NL" dirty="0">
                      <a:solidFill>
                        <a:schemeClr val="accent1"/>
                      </a:solidFill>
                    </a:rPr>
                    <a:t>gecorreleerd</a:t>
                  </a:r>
                  <a:r>
                    <a:rPr lang="nl-NL" dirty="0">
                      <a:solidFill>
                        <a:schemeClr val="tx1"/>
                      </a:solidFill>
                    </a:rPr>
                    <a:t> zijn: </a:t>
                  </a:r>
                  <a14:m>
                    <m:oMath xmlns:m="http://schemas.openxmlformats.org/officeDocument/2006/math">
                      <m:sSub>
                        <m:sSubPr>
                          <m:ctrlPr>
                            <a:rPr lang="nl-NL" i="1" smtClean="0">
                              <a:solidFill>
                                <a:schemeClr val="accent1"/>
                              </a:solidFill>
                              <a:latin typeface="Cambria Math" charset="0"/>
                            </a:rPr>
                          </m:ctrlPr>
                        </m:sSubPr>
                        <m:e>
                          <m:r>
                            <a:rPr lang="nl-NL" i="1">
                              <a:solidFill>
                                <a:schemeClr val="accent1"/>
                              </a:solidFill>
                              <a:latin typeface="Cambria Math" charset="0"/>
                            </a:rPr>
                            <m:t>𝑤</m:t>
                          </m:r>
                        </m:e>
                        <m:sub>
                          <m:r>
                            <a:rPr lang="nl-NL" i="1">
                              <a:solidFill>
                                <a:schemeClr val="accent1"/>
                              </a:solidFill>
                              <a:latin typeface="Cambria Math" charset="0"/>
                            </a:rPr>
                            <m:t>𝑖</m:t>
                          </m:r>
                        </m:sub>
                      </m:sSub>
                      <m:r>
                        <a:rPr lang="nl-NL" b="0" i="1" smtClean="0">
                          <a:solidFill>
                            <a:schemeClr val="accent1"/>
                          </a:solidFill>
                          <a:latin typeface="Cambria Math" charset="0"/>
                        </a:rPr>
                        <m:t>≃</m:t>
                      </m:r>
                      <m:sSub>
                        <m:sSubPr>
                          <m:ctrlPr>
                            <a:rPr lang="nl-NL" b="0" i="1" smtClean="0">
                              <a:solidFill>
                                <a:schemeClr val="accent1"/>
                              </a:solidFill>
                              <a:latin typeface="Cambria Math" charset="0"/>
                            </a:rPr>
                          </m:ctrlPr>
                        </m:sSubPr>
                        <m:e>
                          <m:r>
                            <a:rPr lang="nl-NL" b="0" i="1" smtClean="0">
                              <a:solidFill>
                                <a:schemeClr val="accent1"/>
                              </a:solidFill>
                              <a:latin typeface="Cambria Math" charset="0"/>
                            </a:rPr>
                            <m:t>𝑤</m:t>
                          </m:r>
                        </m:e>
                        <m:sub>
                          <m:r>
                            <a:rPr lang="nl-NL" b="0" i="1" smtClean="0">
                              <a:solidFill>
                                <a:schemeClr val="accent1"/>
                              </a:solidFill>
                              <a:latin typeface="Cambria Math" charset="0"/>
                            </a:rPr>
                            <m:t>𝑗</m:t>
                          </m:r>
                        </m:sub>
                      </m:sSub>
                    </m:oMath>
                  </a14:m>
                  <a:endParaRPr lang="nl-NL" dirty="0">
                    <a:solidFill>
                      <a:schemeClr val="accent1">
                        <a:lumMod val="50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162595" y="2101746"/>
                  <a:ext cx="6092456" cy="340242"/>
                </a:xfrm>
                <a:prstGeom prst="rect">
                  <a:avLst/>
                </a:prstGeom>
                <a:blipFill rotWithShape="0">
                  <a:blip r:embed="rId3"/>
                  <a:stretch>
                    <a:fillRect t="-110714" b="-133929"/>
                  </a:stretch>
                </a:blipFill>
                <a:ln>
                  <a:noFill/>
                </a:ln>
              </p:spPr>
              <p:txBody>
                <a:bodyPr/>
                <a:lstStyle/>
                <a:p>
                  <a:r>
                    <a:rPr lang="nl-NL">
                      <a:noFill/>
                    </a:rPr>
                    <a:t> </a:t>
                  </a:r>
                </a:p>
              </p:txBody>
            </p:sp>
          </mc:Fallback>
        </mc:AlternateContent>
      </p:grpSp>
      <p:grpSp>
        <p:nvGrpSpPr>
          <p:cNvPr id="95" name="Group 94"/>
          <p:cNvGrpSpPr/>
          <p:nvPr/>
        </p:nvGrpSpPr>
        <p:grpSpPr>
          <a:xfrm>
            <a:off x="835190" y="3959039"/>
            <a:ext cx="7442790" cy="1105786"/>
            <a:chOff x="835190" y="3959039"/>
            <a:chExt cx="7442790" cy="1105786"/>
          </a:xfrm>
        </p:grpSpPr>
        <p:sp>
          <p:nvSpPr>
            <p:cNvPr id="11" name="Rectangle 10"/>
            <p:cNvSpPr/>
            <p:nvPr/>
          </p:nvSpPr>
          <p:spPr>
            <a:xfrm>
              <a:off x="2185524" y="4171690"/>
              <a:ext cx="6092456" cy="340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Automatisch feature </a:t>
              </a:r>
              <a:r>
                <a:rPr lang="nl-NL" dirty="0" err="1">
                  <a:solidFill>
                    <a:schemeClr val="tx1"/>
                  </a:solidFill>
                </a:rPr>
                <a:t>selection</a:t>
              </a:r>
              <a:r>
                <a:rPr lang="nl-NL" dirty="0">
                  <a:solidFill>
                    <a:schemeClr val="tx1"/>
                  </a:solidFill>
                </a:rPr>
                <a:t>!</a:t>
              </a:r>
            </a:p>
          </p:txBody>
        </p:sp>
        <mc:AlternateContent xmlns:mc="http://schemas.openxmlformats.org/markup-compatibility/2006" xmlns:a14="http://schemas.microsoft.com/office/drawing/2010/main">
          <mc:Choice Requires="a14">
            <p:sp>
              <p:nvSpPr>
                <p:cNvPr id="12" name="Rectangle 11"/>
                <p:cNvSpPr/>
                <p:nvPr/>
              </p:nvSpPr>
              <p:spPr>
                <a:xfrm>
                  <a:off x="2185524" y="4650154"/>
                  <a:ext cx="6092456" cy="340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Als twee features </a:t>
                  </a:r>
                  <a14:m>
                    <m:oMath xmlns:m="http://schemas.openxmlformats.org/officeDocument/2006/math">
                      <m:r>
                        <a:rPr lang="nl-NL" b="0" i="1" smtClean="0">
                          <a:solidFill>
                            <a:schemeClr val="tx1"/>
                          </a:solidFill>
                          <a:latin typeface="Cambria Math" charset="0"/>
                        </a:rPr>
                        <m:t>𝑖</m:t>
                      </m:r>
                      <m:r>
                        <a:rPr lang="nl-NL" b="0" i="1" smtClean="0">
                          <a:solidFill>
                            <a:schemeClr val="tx1"/>
                          </a:solidFill>
                          <a:latin typeface="Cambria Math" charset="0"/>
                        </a:rPr>
                        <m:t>,</m:t>
                      </m:r>
                      <m:r>
                        <a:rPr lang="nl-NL" b="0" i="1" smtClean="0">
                          <a:solidFill>
                            <a:schemeClr val="tx1"/>
                          </a:solidFill>
                          <a:latin typeface="Cambria Math" charset="0"/>
                        </a:rPr>
                        <m:t>𝑗</m:t>
                      </m:r>
                      <m:r>
                        <a:rPr lang="nl-NL" b="0" i="1" smtClean="0">
                          <a:solidFill>
                            <a:schemeClr val="tx1"/>
                          </a:solidFill>
                          <a:latin typeface="Cambria Math" charset="0"/>
                        </a:rPr>
                        <m:t> </m:t>
                      </m:r>
                    </m:oMath>
                  </a14:m>
                  <a:r>
                    <a:rPr lang="nl-NL" dirty="0">
                      <a:solidFill>
                        <a:schemeClr val="tx1"/>
                      </a:solidFill>
                    </a:rPr>
                    <a:t>sterk </a:t>
                  </a:r>
                  <a:r>
                    <a:rPr lang="nl-NL" dirty="0">
                      <a:solidFill>
                        <a:schemeClr val="accent1"/>
                      </a:solidFill>
                    </a:rPr>
                    <a:t>gecorreleerd</a:t>
                  </a:r>
                  <a:r>
                    <a:rPr lang="nl-NL" dirty="0">
                      <a:solidFill>
                        <a:schemeClr val="tx1"/>
                      </a:solidFill>
                    </a:rPr>
                    <a:t> zijn: </a:t>
                  </a:r>
                  <a14:m>
                    <m:oMath xmlns:m="http://schemas.openxmlformats.org/officeDocument/2006/math">
                      <m:sSub>
                        <m:sSubPr>
                          <m:ctrlPr>
                            <a:rPr lang="nl-NL" i="1" smtClean="0">
                              <a:solidFill>
                                <a:schemeClr val="accent1"/>
                              </a:solidFill>
                              <a:latin typeface="Cambria Math" charset="0"/>
                            </a:rPr>
                          </m:ctrlPr>
                        </m:sSubPr>
                        <m:e>
                          <m:r>
                            <a:rPr lang="nl-NL" i="1">
                              <a:solidFill>
                                <a:schemeClr val="accent1"/>
                              </a:solidFill>
                              <a:latin typeface="Cambria Math" charset="0"/>
                            </a:rPr>
                            <m:t>𝑤</m:t>
                          </m:r>
                        </m:e>
                        <m:sub>
                          <m:r>
                            <a:rPr lang="nl-NL" i="1">
                              <a:solidFill>
                                <a:schemeClr val="accent1"/>
                              </a:solidFill>
                              <a:latin typeface="Cambria Math" charset="0"/>
                            </a:rPr>
                            <m:t>𝑖</m:t>
                          </m:r>
                        </m:sub>
                      </m:sSub>
                      <m:r>
                        <a:rPr lang="nl-NL" b="0" i="1" smtClean="0">
                          <a:solidFill>
                            <a:schemeClr val="accent1"/>
                          </a:solidFill>
                          <a:latin typeface="Cambria Math" charset="0"/>
                        </a:rPr>
                        <m:t>=0 &amp; </m:t>
                      </m:r>
                      <m:sSub>
                        <m:sSubPr>
                          <m:ctrlPr>
                            <a:rPr lang="nl-NL" b="0" i="1" smtClean="0">
                              <a:solidFill>
                                <a:schemeClr val="accent1"/>
                              </a:solidFill>
                              <a:latin typeface="Cambria Math" charset="0"/>
                            </a:rPr>
                          </m:ctrlPr>
                        </m:sSubPr>
                        <m:e>
                          <m:r>
                            <a:rPr lang="nl-NL" b="0" i="1" smtClean="0">
                              <a:solidFill>
                                <a:schemeClr val="accent1"/>
                              </a:solidFill>
                              <a:latin typeface="Cambria Math" charset="0"/>
                            </a:rPr>
                            <m:t>𝑤</m:t>
                          </m:r>
                        </m:e>
                        <m:sub>
                          <m:r>
                            <a:rPr lang="nl-NL" b="0" i="1" smtClean="0">
                              <a:solidFill>
                                <a:schemeClr val="accent1"/>
                              </a:solidFill>
                              <a:latin typeface="Cambria Math" charset="0"/>
                            </a:rPr>
                            <m:t>𝑗</m:t>
                          </m:r>
                        </m:sub>
                      </m:sSub>
                      <m:r>
                        <a:rPr lang="nl-NL" b="0" i="1" smtClean="0">
                          <a:solidFill>
                            <a:schemeClr val="accent1"/>
                          </a:solidFill>
                          <a:latin typeface="Cambria Math" charset="0"/>
                        </a:rPr>
                        <m:t>≠0</m:t>
                      </m:r>
                    </m:oMath>
                  </a14:m>
                  <a:endParaRPr lang="nl-NL" dirty="0">
                    <a:solidFill>
                      <a:schemeClr val="accent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185524" y="4650154"/>
                  <a:ext cx="6092456" cy="340242"/>
                </a:xfrm>
                <a:prstGeom prst="rect">
                  <a:avLst/>
                </a:prstGeom>
                <a:blipFill rotWithShape="0">
                  <a:blip r:embed="rId4"/>
                  <a:stretch>
                    <a:fillRect t="-110714" b="-133929"/>
                  </a:stretch>
                </a:blipFill>
                <a:ln>
                  <a:noFill/>
                </a:ln>
              </p:spPr>
              <p:txBody>
                <a:bodyPr/>
                <a:lstStyle/>
                <a:p>
                  <a:r>
                    <a:rPr lang="nl-NL">
                      <a:noFill/>
                    </a:rPr>
                    <a:t> </a:t>
                  </a:r>
                </a:p>
              </p:txBody>
            </p:sp>
          </mc:Fallback>
        </mc:AlternateContent>
        <p:sp>
          <p:nvSpPr>
            <p:cNvPr id="14" name="Diamond 13"/>
            <p:cNvSpPr/>
            <p:nvPr/>
          </p:nvSpPr>
          <p:spPr>
            <a:xfrm>
              <a:off x="835190" y="3959039"/>
              <a:ext cx="1105785" cy="11057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L1</a:t>
              </a:r>
            </a:p>
          </p:txBody>
        </p:sp>
      </p:grpSp>
      <p:grpSp>
        <p:nvGrpSpPr>
          <p:cNvPr id="92" name="Group 91"/>
          <p:cNvGrpSpPr/>
          <p:nvPr/>
        </p:nvGrpSpPr>
        <p:grpSpPr>
          <a:xfrm>
            <a:off x="8506047" y="881074"/>
            <a:ext cx="2767145" cy="2441343"/>
            <a:chOff x="8333246" y="944553"/>
            <a:chExt cx="3212497" cy="2834259"/>
          </a:xfrm>
        </p:grpSpPr>
        <p:grpSp>
          <p:nvGrpSpPr>
            <p:cNvPr id="24" name="Group 23"/>
            <p:cNvGrpSpPr/>
            <p:nvPr/>
          </p:nvGrpSpPr>
          <p:grpSpPr>
            <a:xfrm>
              <a:off x="8761228" y="944553"/>
              <a:ext cx="2784515" cy="2523403"/>
              <a:chOff x="8761228" y="944553"/>
              <a:chExt cx="2913321" cy="2523403"/>
            </a:xfrm>
            <a:solidFill>
              <a:schemeClr val="bg1">
                <a:lumMod val="95000"/>
              </a:schemeClr>
            </a:solidFill>
          </p:grpSpPr>
          <p:sp>
            <p:nvSpPr>
              <p:cNvPr id="18" name="Rectangle 17"/>
              <p:cNvSpPr/>
              <p:nvPr/>
            </p:nvSpPr>
            <p:spPr>
              <a:xfrm>
                <a:off x="8761228" y="944553"/>
                <a:ext cx="2913321" cy="252340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Straight Connector 19"/>
              <p:cNvCxnSpPr>
                <a:stCxn id="18" idx="1"/>
                <a:endCxn id="18" idx="3"/>
              </p:cNvCxnSpPr>
              <p:nvPr/>
            </p:nvCxnSpPr>
            <p:spPr>
              <a:xfrm>
                <a:off x="8761228" y="2206255"/>
                <a:ext cx="2913321"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Oval 24"/>
            <p:cNvSpPr>
              <a:spLocks noChangeAspect="1"/>
            </p:cNvSpPr>
            <p:nvPr/>
          </p:nvSpPr>
          <p:spPr>
            <a:xfrm>
              <a:off x="8719912" y="125919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p:cNvSpPr>
              <a:spLocks noChangeAspect="1"/>
            </p:cNvSpPr>
            <p:nvPr/>
          </p:nvSpPr>
          <p:spPr>
            <a:xfrm>
              <a:off x="8750595" y="3100453"/>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p:cNvSpPr>
              <a:spLocks noChangeAspect="1"/>
            </p:cNvSpPr>
            <p:nvPr/>
          </p:nvSpPr>
          <p:spPr>
            <a:xfrm>
              <a:off x="9536846" y="150119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p:cNvSpPr>
              <a:spLocks noChangeAspect="1"/>
            </p:cNvSpPr>
            <p:nvPr/>
          </p:nvSpPr>
          <p:spPr>
            <a:xfrm>
              <a:off x="11459567" y="195881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p:cNvSpPr>
              <a:spLocks noChangeAspect="1"/>
            </p:cNvSpPr>
            <p:nvPr/>
          </p:nvSpPr>
          <p:spPr>
            <a:xfrm>
              <a:off x="9559227" y="2537077"/>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p:cNvSpPr>
              <a:spLocks noChangeAspect="1"/>
            </p:cNvSpPr>
            <p:nvPr/>
          </p:nvSpPr>
          <p:spPr>
            <a:xfrm>
              <a:off x="10299404" y="2321209"/>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p:cNvSpPr>
              <a:spLocks noChangeAspect="1"/>
            </p:cNvSpPr>
            <p:nvPr/>
          </p:nvSpPr>
          <p:spPr>
            <a:xfrm>
              <a:off x="11459567" y="2284800"/>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p:cNvSpPr>
              <a:spLocks noChangeAspect="1"/>
            </p:cNvSpPr>
            <p:nvPr/>
          </p:nvSpPr>
          <p:spPr>
            <a:xfrm>
              <a:off x="10299404" y="1690575"/>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reeform 34"/>
            <p:cNvSpPr/>
            <p:nvPr/>
          </p:nvSpPr>
          <p:spPr>
            <a:xfrm>
              <a:off x="8750595" y="1275904"/>
              <a:ext cx="2764465" cy="712382"/>
            </a:xfrm>
            <a:custGeom>
              <a:avLst/>
              <a:gdLst>
                <a:gd name="connsiteX0" fmla="*/ 0 w 2764465"/>
                <a:gd name="connsiteY0" fmla="*/ 0 h 712382"/>
                <a:gd name="connsiteX1" fmla="*/ 1605517 w 2764465"/>
                <a:gd name="connsiteY1" fmla="*/ 467833 h 712382"/>
                <a:gd name="connsiteX2" fmla="*/ 2764465 w 2764465"/>
                <a:gd name="connsiteY2" fmla="*/ 712382 h 712382"/>
              </a:gdLst>
              <a:ahLst/>
              <a:cxnLst>
                <a:cxn ang="0">
                  <a:pos x="connsiteX0" y="connsiteY0"/>
                </a:cxn>
                <a:cxn ang="0">
                  <a:pos x="connsiteX1" y="connsiteY1"/>
                </a:cxn>
                <a:cxn ang="0">
                  <a:pos x="connsiteX2" y="connsiteY2"/>
                </a:cxn>
              </a:cxnLst>
              <a:rect l="l" t="t" r="r" b="b"/>
              <a:pathLst>
                <a:path w="2764465" h="712382">
                  <a:moveTo>
                    <a:pt x="0" y="0"/>
                  </a:moveTo>
                  <a:cubicBezTo>
                    <a:pt x="572386" y="174551"/>
                    <a:pt x="1144773" y="349103"/>
                    <a:pt x="1605517" y="467833"/>
                  </a:cubicBezTo>
                  <a:cubicBezTo>
                    <a:pt x="2066261" y="586563"/>
                    <a:pt x="2764465" y="712382"/>
                    <a:pt x="2764465" y="71238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Freeform 35"/>
            <p:cNvSpPr/>
            <p:nvPr/>
          </p:nvSpPr>
          <p:spPr>
            <a:xfrm>
              <a:off x="8771860" y="2315409"/>
              <a:ext cx="2732568" cy="810563"/>
            </a:xfrm>
            <a:custGeom>
              <a:avLst/>
              <a:gdLst>
                <a:gd name="connsiteX0" fmla="*/ 0 w 2732568"/>
                <a:gd name="connsiteY0" fmla="*/ 810563 h 810563"/>
                <a:gd name="connsiteX1" fmla="*/ 1127052 w 2732568"/>
                <a:gd name="connsiteY1" fmla="*/ 108814 h 810563"/>
                <a:gd name="connsiteX2" fmla="*/ 2732568 w 2732568"/>
                <a:gd name="connsiteY2" fmla="*/ 2489 h 810563"/>
              </a:gdLst>
              <a:ahLst/>
              <a:cxnLst>
                <a:cxn ang="0">
                  <a:pos x="connsiteX0" y="connsiteY0"/>
                </a:cxn>
                <a:cxn ang="0">
                  <a:pos x="connsiteX1" y="connsiteY1"/>
                </a:cxn>
                <a:cxn ang="0">
                  <a:pos x="connsiteX2" y="connsiteY2"/>
                </a:cxn>
              </a:cxnLst>
              <a:rect l="l" t="t" r="r" b="b"/>
              <a:pathLst>
                <a:path w="2732568" h="810563">
                  <a:moveTo>
                    <a:pt x="0" y="810563"/>
                  </a:moveTo>
                  <a:cubicBezTo>
                    <a:pt x="335812" y="527028"/>
                    <a:pt x="671624" y="243493"/>
                    <a:pt x="1127052" y="108814"/>
                  </a:cubicBezTo>
                  <a:cubicBezTo>
                    <a:pt x="1582480" y="-25865"/>
                    <a:pt x="2732568" y="2489"/>
                    <a:pt x="2732568" y="2489"/>
                  </a:cubicBezTo>
                </a:path>
              </a:pathLst>
            </a:cu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37" name="TextBox 36"/>
                <p:cNvSpPr txBox="1"/>
                <p:nvPr/>
              </p:nvSpPr>
              <p:spPr>
                <a:xfrm>
                  <a:off x="10099977" y="3409480"/>
                  <a:ext cx="15581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nl-NL" sz="1600" b="0" i="1" smtClean="0">
                            <a:latin typeface="Cambria Math" charset="0"/>
                          </a:rPr>
                          <m:t>𝜆</m:t>
                        </m:r>
                      </m:oMath>
                    </m:oMathPara>
                  </a14:m>
                  <a:endParaRPr lang="nl-NL" sz="1600" dirty="0" err="1"/>
                </a:p>
              </p:txBody>
            </p:sp>
          </mc:Choice>
          <mc:Fallback xmlns="">
            <p:sp>
              <p:nvSpPr>
                <p:cNvPr id="37" name="TextBox 36"/>
                <p:cNvSpPr txBox="1">
                  <a:spLocks noRot="1" noChangeAspect="1" noMove="1" noResize="1" noEditPoints="1" noAdjustHandles="1" noChangeArrowheads="1" noChangeShapeType="1" noTextEdit="1"/>
                </p:cNvSpPr>
                <p:nvPr/>
              </p:nvSpPr>
              <p:spPr>
                <a:xfrm>
                  <a:off x="10099977" y="3409480"/>
                  <a:ext cx="155812" cy="369332"/>
                </a:xfrm>
                <a:prstGeom prst="rect">
                  <a:avLst/>
                </a:prstGeom>
                <a:blipFill rotWithShape="0">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8333246" y="1946077"/>
                  <a:ext cx="25853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r>
                              <a:rPr lang="nl-NL" sz="1600" b="0" i="1" smtClean="0">
                                <a:latin typeface="Cambria Math" charset="0"/>
                              </a:rPr>
                              <m:t>𝑤</m:t>
                            </m:r>
                          </m:e>
                          <m:sub>
                            <m:r>
                              <a:rPr lang="nl-NL" sz="1600" b="0" i="1" smtClean="0">
                                <a:latin typeface="Cambria Math" charset="0"/>
                              </a:rPr>
                              <m:t>𝑖</m:t>
                            </m:r>
                          </m:sub>
                        </m:sSub>
                      </m:oMath>
                    </m:oMathPara>
                  </a14:m>
                  <a:endParaRPr lang="nl-NL" sz="1600" dirty="0" err="1"/>
                </a:p>
              </p:txBody>
            </p:sp>
          </mc:Choice>
          <mc:Fallback xmlns="">
            <p:sp>
              <p:nvSpPr>
                <p:cNvPr id="38" name="TextBox 37"/>
                <p:cNvSpPr txBox="1">
                  <a:spLocks noRot="1" noChangeAspect="1" noMove="1" noResize="1" noEditPoints="1" noAdjustHandles="1" noChangeArrowheads="1" noChangeShapeType="1" noTextEdit="1"/>
                </p:cNvSpPr>
                <p:nvPr/>
              </p:nvSpPr>
              <p:spPr>
                <a:xfrm>
                  <a:off x="8333246" y="1946077"/>
                  <a:ext cx="258532" cy="369332"/>
                </a:xfrm>
                <a:prstGeom prst="rect">
                  <a:avLst/>
                </a:prstGeom>
                <a:blipFill rotWithShape="0">
                  <a:blip r:embed="rId6"/>
                  <a:stretch>
                    <a:fillRect b="-1923"/>
                  </a:stretch>
                </a:blipFill>
              </p:spPr>
              <p:txBody>
                <a:bodyPr/>
                <a:lstStyle/>
                <a:p>
                  <a:r>
                    <a:rPr lang="nl-NL">
                      <a:noFill/>
                    </a:rPr>
                    <a:t> </a:t>
                  </a:r>
                </a:p>
              </p:txBody>
            </p:sp>
          </mc:Fallback>
        </mc:AlternateContent>
        <p:sp>
          <p:nvSpPr>
            <p:cNvPr id="45" name="Oval 44"/>
            <p:cNvSpPr>
              <a:spLocks noChangeAspect="1"/>
            </p:cNvSpPr>
            <p:nvPr/>
          </p:nvSpPr>
          <p:spPr>
            <a:xfrm>
              <a:off x="8723452" y="1390325"/>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p:cNvSpPr>
              <a:spLocks noChangeAspect="1"/>
            </p:cNvSpPr>
            <p:nvPr/>
          </p:nvSpPr>
          <p:spPr>
            <a:xfrm>
              <a:off x="9523227" y="1621462"/>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p:cNvSpPr>
              <a:spLocks noChangeAspect="1"/>
            </p:cNvSpPr>
            <p:nvPr/>
          </p:nvSpPr>
          <p:spPr>
            <a:xfrm>
              <a:off x="11443060" y="2067968"/>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p:cNvSpPr>
              <a:spLocks noChangeAspect="1"/>
            </p:cNvSpPr>
            <p:nvPr/>
          </p:nvSpPr>
          <p:spPr>
            <a:xfrm>
              <a:off x="10299404" y="1844746"/>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8759867" y="1406679"/>
              <a:ext cx="2764465" cy="712382"/>
            </a:xfrm>
            <a:custGeom>
              <a:avLst/>
              <a:gdLst>
                <a:gd name="connsiteX0" fmla="*/ 0 w 2764465"/>
                <a:gd name="connsiteY0" fmla="*/ 0 h 712382"/>
                <a:gd name="connsiteX1" fmla="*/ 1605517 w 2764465"/>
                <a:gd name="connsiteY1" fmla="*/ 467833 h 712382"/>
                <a:gd name="connsiteX2" fmla="*/ 2764465 w 2764465"/>
                <a:gd name="connsiteY2" fmla="*/ 712382 h 712382"/>
              </a:gdLst>
              <a:ahLst/>
              <a:cxnLst>
                <a:cxn ang="0">
                  <a:pos x="connsiteX0" y="connsiteY0"/>
                </a:cxn>
                <a:cxn ang="0">
                  <a:pos x="connsiteX1" y="connsiteY1"/>
                </a:cxn>
                <a:cxn ang="0">
                  <a:pos x="connsiteX2" y="connsiteY2"/>
                </a:cxn>
              </a:cxnLst>
              <a:rect l="l" t="t" r="r" b="b"/>
              <a:pathLst>
                <a:path w="2764465" h="712382">
                  <a:moveTo>
                    <a:pt x="0" y="0"/>
                  </a:moveTo>
                  <a:cubicBezTo>
                    <a:pt x="572386" y="174551"/>
                    <a:pt x="1144773" y="349103"/>
                    <a:pt x="1605517" y="467833"/>
                  </a:cubicBezTo>
                  <a:cubicBezTo>
                    <a:pt x="2066261" y="586563"/>
                    <a:pt x="2764465" y="712382"/>
                    <a:pt x="2764465" y="712382"/>
                  </a:cubicBezTo>
                </a:path>
              </a:pathLst>
            </a:cu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TextBox 87"/>
            <p:cNvSpPr txBox="1"/>
            <p:nvPr/>
          </p:nvSpPr>
          <p:spPr>
            <a:xfrm>
              <a:off x="8521820" y="1987769"/>
              <a:ext cx="263214" cy="340734"/>
            </a:xfrm>
            <a:prstGeom prst="rect">
              <a:avLst/>
            </a:prstGeom>
            <a:noFill/>
          </p:spPr>
          <p:txBody>
            <a:bodyPr wrap="none" rtlCol="0">
              <a:spAutoFit/>
            </a:bodyPr>
            <a:lstStyle/>
            <a:p>
              <a:pPr>
                <a:lnSpc>
                  <a:spcPct val="150000"/>
                </a:lnSpc>
              </a:pPr>
              <a:r>
                <a:rPr lang="nl-NL" sz="1200" dirty="0"/>
                <a:t>0</a:t>
              </a:r>
            </a:p>
          </p:txBody>
        </p:sp>
      </p:grpSp>
      <p:grpSp>
        <p:nvGrpSpPr>
          <p:cNvPr id="93" name="Group 92"/>
          <p:cNvGrpSpPr/>
          <p:nvPr/>
        </p:nvGrpSpPr>
        <p:grpSpPr>
          <a:xfrm>
            <a:off x="8506047" y="3576506"/>
            <a:ext cx="2757776" cy="2441343"/>
            <a:chOff x="8294163" y="3796122"/>
            <a:chExt cx="3201620" cy="2834259"/>
          </a:xfrm>
        </p:grpSpPr>
        <p:grpSp>
          <p:nvGrpSpPr>
            <p:cNvPr id="50" name="Group 49"/>
            <p:cNvGrpSpPr/>
            <p:nvPr/>
          </p:nvGrpSpPr>
          <p:grpSpPr>
            <a:xfrm>
              <a:off x="8710052" y="3796122"/>
              <a:ext cx="2784515" cy="2523403"/>
              <a:chOff x="8761228" y="944553"/>
              <a:chExt cx="2913321" cy="2523403"/>
            </a:xfrm>
            <a:solidFill>
              <a:schemeClr val="bg1">
                <a:lumMod val="95000"/>
              </a:schemeClr>
            </a:solidFill>
          </p:grpSpPr>
          <p:sp>
            <p:nvSpPr>
              <p:cNvPr id="51" name="Rectangle 50"/>
              <p:cNvSpPr/>
              <p:nvPr/>
            </p:nvSpPr>
            <p:spPr>
              <a:xfrm>
                <a:off x="8761228" y="944553"/>
                <a:ext cx="2913321" cy="252340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Connector 51"/>
              <p:cNvCxnSpPr>
                <a:stCxn id="66" idx="1"/>
                <a:endCxn id="66" idx="3"/>
              </p:cNvCxnSpPr>
              <p:nvPr/>
            </p:nvCxnSpPr>
            <p:spPr>
              <a:xfrm>
                <a:off x="9569507" y="1858567"/>
                <a:ext cx="0" cy="5091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Oval 52"/>
            <p:cNvSpPr>
              <a:spLocks noChangeAspect="1"/>
            </p:cNvSpPr>
            <p:nvPr/>
          </p:nvSpPr>
          <p:spPr>
            <a:xfrm>
              <a:off x="8668736" y="411076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p:cNvSpPr>
              <a:spLocks noChangeAspect="1"/>
            </p:cNvSpPr>
            <p:nvPr/>
          </p:nvSpPr>
          <p:spPr>
            <a:xfrm>
              <a:off x="8699419" y="5952022"/>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p:cNvSpPr>
              <a:spLocks noChangeAspect="1"/>
            </p:cNvSpPr>
            <p:nvPr/>
          </p:nvSpPr>
          <p:spPr>
            <a:xfrm>
              <a:off x="9485670" y="4352759"/>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p:cNvSpPr>
              <a:spLocks noChangeAspect="1"/>
            </p:cNvSpPr>
            <p:nvPr/>
          </p:nvSpPr>
          <p:spPr>
            <a:xfrm>
              <a:off x="11408391" y="481038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p:cNvSpPr>
              <a:spLocks noChangeAspect="1"/>
            </p:cNvSpPr>
            <p:nvPr/>
          </p:nvSpPr>
          <p:spPr>
            <a:xfrm>
              <a:off x="9508051" y="5037767"/>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p:cNvSpPr>
              <a:spLocks noChangeAspect="1"/>
            </p:cNvSpPr>
            <p:nvPr/>
          </p:nvSpPr>
          <p:spPr>
            <a:xfrm>
              <a:off x="10365189" y="5023916"/>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p:cNvSpPr>
              <a:spLocks noChangeAspect="1"/>
            </p:cNvSpPr>
            <p:nvPr/>
          </p:nvSpPr>
          <p:spPr>
            <a:xfrm>
              <a:off x="11355226" y="5030040"/>
              <a:ext cx="72000" cy="72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p:cNvSpPr>
              <a:spLocks noChangeAspect="1"/>
            </p:cNvSpPr>
            <p:nvPr/>
          </p:nvSpPr>
          <p:spPr>
            <a:xfrm>
              <a:off x="10248228" y="454214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Freeform 60"/>
            <p:cNvSpPr/>
            <p:nvPr/>
          </p:nvSpPr>
          <p:spPr>
            <a:xfrm>
              <a:off x="8699419" y="4127473"/>
              <a:ext cx="2764465" cy="712382"/>
            </a:xfrm>
            <a:custGeom>
              <a:avLst/>
              <a:gdLst>
                <a:gd name="connsiteX0" fmla="*/ 0 w 2764465"/>
                <a:gd name="connsiteY0" fmla="*/ 0 h 712382"/>
                <a:gd name="connsiteX1" fmla="*/ 1605517 w 2764465"/>
                <a:gd name="connsiteY1" fmla="*/ 467833 h 712382"/>
                <a:gd name="connsiteX2" fmla="*/ 2764465 w 2764465"/>
                <a:gd name="connsiteY2" fmla="*/ 712382 h 712382"/>
              </a:gdLst>
              <a:ahLst/>
              <a:cxnLst>
                <a:cxn ang="0">
                  <a:pos x="connsiteX0" y="connsiteY0"/>
                </a:cxn>
                <a:cxn ang="0">
                  <a:pos x="connsiteX1" y="connsiteY1"/>
                </a:cxn>
                <a:cxn ang="0">
                  <a:pos x="connsiteX2" y="connsiteY2"/>
                </a:cxn>
              </a:cxnLst>
              <a:rect l="l" t="t" r="r" b="b"/>
              <a:pathLst>
                <a:path w="2764465" h="712382">
                  <a:moveTo>
                    <a:pt x="0" y="0"/>
                  </a:moveTo>
                  <a:cubicBezTo>
                    <a:pt x="572386" y="174551"/>
                    <a:pt x="1144773" y="349103"/>
                    <a:pt x="1605517" y="467833"/>
                  </a:cubicBezTo>
                  <a:cubicBezTo>
                    <a:pt x="2066261" y="586563"/>
                    <a:pt x="2764465" y="712382"/>
                    <a:pt x="2764465" y="71238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63" name="TextBox 62"/>
                <p:cNvSpPr txBox="1"/>
                <p:nvPr/>
              </p:nvSpPr>
              <p:spPr>
                <a:xfrm>
                  <a:off x="10048801" y="6261049"/>
                  <a:ext cx="15581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nl-NL" sz="1600" b="0" i="1" smtClean="0">
                            <a:latin typeface="Cambria Math" charset="0"/>
                          </a:rPr>
                          <m:t>𝜆</m:t>
                        </m:r>
                      </m:oMath>
                    </m:oMathPara>
                  </a14:m>
                  <a:endParaRPr lang="nl-NL" sz="1600" dirty="0" err="1"/>
                </a:p>
              </p:txBody>
            </p:sp>
          </mc:Choice>
          <mc:Fallback xmlns="">
            <p:sp>
              <p:nvSpPr>
                <p:cNvPr id="63" name="TextBox 62"/>
                <p:cNvSpPr txBox="1">
                  <a:spLocks noRot="1" noChangeAspect="1" noMove="1" noResize="1" noEditPoints="1" noAdjustHandles="1" noChangeArrowheads="1" noChangeShapeType="1" noTextEdit="1"/>
                </p:cNvSpPr>
                <p:nvPr/>
              </p:nvSpPr>
              <p:spPr>
                <a:xfrm>
                  <a:off x="10048801" y="6261049"/>
                  <a:ext cx="155812" cy="369332"/>
                </a:xfrm>
                <a:prstGeom prst="rect">
                  <a:avLst/>
                </a:prstGeom>
                <a:blipFill rotWithShape="0">
                  <a:blip r:embed="rId7"/>
                  <a:stretch>
                    <a:fillRect/>
                  </a:stretch>
                </a:blipFill>
              </p:spPr>
              <p:txBody>
                <a:bodyPr/>
                <a:lstStyle/>
                <a:p>
                  <a:r>
                    <a:rPr lang="nl-NL">
                      <a:noFill/>
                    </a:rPr>
                    <a:t> </a:t>
                  </a:r>
                </a:p>
              </p:txBody>
            </p:sp>
          </mc:Fallback>
        </mc:AlternateContent>
        <p:sp>
          <p:nvSpPr>
            <p:cNvPr id="65" name="Oval 64"/>
            <p:cNvSpPr>
              <a:spLocks noChangeAspect="1"/>
            </p:cNvSpPr>
            <p:nvPr/>
          </p:nvSpPr>
          <p:spPr>
            <a:xfrm>
              <a:off x="8672276" y="4241894"/>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Oval 65"/>
            <p:cNvSpPr>
              <a:spLocks noChangeAspect="1"/>
            </p:cNvSpPr>
            <p:nvPr/>
          </p:nvSpPr>
          <p:spPr>
            <a:xfrm>
              <a:off x="9472051" y="4699592"/>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Oval 66"/>
            <p:cNvSpPr>
              <a:spLocks noChangeAspect="1"/>
            </p:cNvSpPr>
            <p:nvPr/>
          </p:nvSpPr>
          <p:spPr>
            <a:xfrm>
              <a:off x="11423783" y="5004402"/>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Oval 67"/>
            <p:cNvSpPr>
              <a:spLocks noChangeAspect="1"/>
            </p:cNvSpPr>
            <p:nvPr/>
          </p:nvSpPr>
          <p:spPr>
            <a:xfrm>
              <a:off x="10249182" y="5020040"/>
              <a:ext cx="72000" cy="72000"/>
            </a:xfrm>
            <a:prstGeom prst="ellipse">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1" name="Straight Connector 70"/>
            <p:cNvCxnSpPr>
              <a:stCxn id="51" idx="1"/>
              <a:endCxn id="51" idx="3"/>
            </p:cNvCxnSpPr>
            <p:nvPr/>
          </p:nvCxnSpPr>
          <p:spPr>
            <a:xfrm>
              <a:off x="8710052" y="5057824"/>
              <a:ext cx="27845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697433" y="4253023"/>
              <a:ext cx="2797134" cy="808075"/>
              <a:chOff x="8697433" y="4253023"/>
              <a:chExt cx="2797134" cy="808075"/>
            </a:xfrm>
          </p:grpSpPr>
          <p:sp>
            <p:nvSpPr>
              <p:cNvPr id="83" name="Freeform 82"/>
              <p:cNvSpPr/>
              <p:nvPr/>
            </p:nvSpPr>
            <p:spPr>
              <a:xfrm>
                <a:off x="8697433" y="4253023"/>
                <a:ext cx="1594883" cy="808075"/>
              </a:xfrm>
              <a:custGeom>
                <a:avLst/>
                <a:gdLst>
                  <a:gd name="connsiteX0" fmla="*/ 0 w 1594883"/>
                  <a:gd name="connsiteY0" fmla="*/ 0 h 808075"/>
                  <a:gd name="connsiteX1" fmla="*/ 786809 w 1594883"/>
                  <a:gd name="connsiteY1" fmla="*/ 489098 h 808075"/>
                  <a:gd name="connsiteX2" fmla="*/ 1594883 w 1594883"/>
                  <a:gd name="connsiteY2" fmla="*/ 808075 h 808075"/>
                </a:gdLst>
                <a:ahLst/>
                <a:cxnLst>
                  <a:cxn ang="0">
                    <a:pos x="connsiteX0" y="connsiteY0"/>
                  </a:cxn>
                  <a:cxn ang="0">
                    <a:pos x="connsiteX1" y="connsiteY1"/>
                  </a:cxn>
                  <a:cxn ang="0">
                    <a:pos x="connsiteX2" y="connsiteY2"/>
                  </a:cxn>
                </a:cxnLst>
                <a:rect l="l" t="t" r="r" b="b"/>
                <a:pathLst>
                  <a:path w="1594883" h="808075">
                    <a:moveTo>
                      <a:pt x="0" y="0"/>
                    </a:moveTo>
                    <a:cubicBezTo>
                      <a:pt x="260497" y="177209"/>
                      <a:pt x="520995" y="354419"/>
                      <a:pt x="786809" y="489098"/>
                    </a:cubicBezTo>
                    <a:cubicBezTo>
                      <a:pt x="1052623" y="623777"/>
                      <a:pt x="1594883" y="808075"/>
                      <a:pt x="1594883" y="808075"/>
                    </a:cubicBezTo>
                  </a:path>
                </a:pathLst>
              </a:cu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5" name="Straight Connector 84"/>
              <p:cNvCxnSpPr>
                <a:stCxn id="83" idx="2"/>
                <a:endCxn id="51" idx="3"/>
              </p:cNvCxnSpPr>
              <p:nvPr/>
            </p:nvCxnSpPr>
            <p:spPr>
              <a:xfrm flipV="1">
                <a:off x="10292316" y="5057824"/>
                <a:ext cx="1202251" cy="3274"/>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
          <p:nvSpPr>
            <p:cNvPr id="87" name="Freeform 86"/>
            <p:cNvSpPr/>
            <p:nvPr/>
          </p:nvSpPr>
          <p:spPr>
            <a:xfrm>
              <a:off x="8729330" y="5071730"/>
              <a:ext cx="808075" cy="925033"/>
            </a:xfrm>
            <a:custGeom>
              <a:avLst/>
              <a:gdLst>
                <a:gd name="connsiteX0" fmla="*/ 0 w 808075"/>
                <a:gd name="connsiteY0" fmla="*/ 925033 h 925033"/>
                <a:gd name="connsiteX1" fmla="*/ 340242 w 808075"/>
                <a:gd name="connsiteY1" fmla="*/ 372140 h 925033"/>
                <a:gd name="connsiteX2" fmla="*/ 808075 w 808075"/>
                <a:gd name="connsiteY2" fmla="*/ 0 h 925033"/>
                <a:gd name="connsiteX3" fmla="*/ 808075 w 808075"/>
                <a:gd name="connsiteY3" fmla="*/ 0 h 925033"/>
              </a:gdLst>
              <a:ahLst/>
              <a:cxnLst>
                <a:cxn ang="0">
                  <a:pos x="connsiteX0" y="connsiteY0"/>
                </a:cxn>
                <a:cxn ang="0">
                  <a:pos x="connsiteX1" y="connsiteY1"/>
                </a:cxn>
                <a:cxn ang="0">
                  <a:pos x="connsiteX2" y="connsiteY2"/>
                </a:cxn>
                <a:cxn ang="0">
                  <a:pos x="connsiteX3" y="connsiteY3"/>
                </a:cxn>
              </a:cxnLst>
              <a:rect l="l" t="t" r="r" b="b"/>
              <a:pathLst>
                <a:path w="808075" h="925033">
                  <a:moveTo>
                    <a:pt x="0" y="925033"/>
                  </a:moveTo>
                  <a:cubicBezTo>
                    <a:pt x="102781" y="725672"/>
                    <a:pt x="205563" y="526312"/>
                    <a:pt x="340242" y="372140"/>
                  </a:cubicBezTo>
                  <a:cubicBezTo>
                    <a:pt x="474921" y="217968"/>
                    <a:pt x="808075" y="0"/>
                    <a:pt x="808075" y="0"/>
                  </a:cubicBezTo>
                  <a:lnTo>
                    <a:pt x="808075" y="0"/>
                  </a:lnTo>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90" name="TextBox 89"/>
                <p:cNvSpPr txBox="1"/>
                <p:nvPr/>
              </p:nvSpPr>
              <p:spPr>
                <a:xfrm>
                  <a:off x="8294163" y="4820163"/>
                  <a:ext cx="25853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r>
                              <a:rPr lang="nl-NL" sz="1600" b="0" i="1" smtClean="0">
                                <a:latin typeface="Cambria Math" charset="0"/>
                              </a:rPr>
                              <m:t>𝑤</m:t>
                            </m:r>
                          </m:e>
                          <m:sub>
                            <m:r>
                              <a:rPr lang="nl-NL" sz="1600" b="0" i="1" smtClean="0">
                                <a:latin typeface="Cambria Math" charset="0"/>
                              </a:rPr>
                              <m:t>𝑖</m:t>
                            </m:r>
                          </m:sub>
                        </m:sSub>
                      </m:oMath>
                    </m:oMathPara>
                  </a14:m>
                  <a:endParaRPr lang="nl-NL" sz="1600" dirty="0" err="1"/>
                </a:p>
              </p:txBody>
            </p:sp>
          </mc:Choice>
          <mc:Fallback xmlns="">
            <p:sp>
              <p:nvSpPr>
                <p:cNvPr id="90" name="TextBox 89"/>
                <p:cNvSpPr txBox="1">
                  <a:spLocks noRot="1" noChangeAspect="1" noMove="1" noResize="1" noEditPoints="1" noAdjustHandles="1" noChangeArrowheads="1" noChangeShapeType="1" noTextEdit="1"/>
                </p:cNvSpPr>
                <p:nvPr/>
              </p:nvSpPr>
              <p:spPr>
                <a:xfrm>
                  <a:off x="8294163" y="4820163"/>
                  <a:ext cx="258532" cy="369332"/>
                </a:xfrm>
                <a:prstGeom prst="rect">
                  <a:avLst/>
                </a:prstGeom>
                <a:blipFill rotWithShape="0">
                  <a:blip r:embed="rId8"/>
                  <a:stretch>
                    <a:fillRect/>
                  </a:stretch>
                </a:blipFill>
              </p:spPr>
              <p:txBody>
                <a:bodyPr/>
                <a:lstStyle/>
                <a:p>
                  <a:r>
                    <a:rPr lang="nl-NL">
                      <a:noFill/>
                    </a:rPr>
                    <a:t> </a:t>
                  </a:r>
                </a:p>
              </p:txBody>
            </p:sp>
          </mc:Fallback>
        </mc:AlternateContent>
        <p:sp>
          <p:nvSpPr>
            <p:cNvPr id="91" name="TextBox 90"/>
            <p:cNvSpPr txBox="1"/>
            <p:nvPr/>
          </p:nvSpPr>
          <p:spPr>
            <a:xfrm>
              <a:off x="8470393" y="4849510"/>
              <a:ext cx="263214" cy="340734"/>
            </a:xfrm>
            <a:prstGeom prst="rect">
              <a:avLst/>
            </a:prstGeom>
            <a:noFill/>
          </p:spPr>
          <p:txBody>
            <a:bodyPr wrap="none" rtlCol="0">
              <a:spAutoFit/>
            </a:bodyPr>
            <a:lstStyle/>
            <a:p>
              <a:pPr>
                <a:lnSpc>
                  <a:spcPct val="150000"/>
                </a:lnSpc>
              </a:pPr>
              <a:r>
                <a:rPr lang="nl-NL" sz="1200" dirty="0"/>
                <a:t>0</a:t>
              </a:r>
            </a:p>
          </p:txBody>
        </p:sp>
      </p:grpSp>
    </p:spTree>
    <p:extLst>
      <p:ext uri="{BB962C8B-B14F-4D97-AF65-F5344CB8AC3E}">
        <p14:creationId xmlns:p14="http://schemas.microsoft.com/office/powerpoint/2010/main" val="4117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a:t>
            </a:r>
            <a:endParaRPr lang="en-US" dirty="0"/>
          </a:p>
        </p:txBody>
      </p:sp>
      <p:sp>
        <p:nvSpPr>
          <p:cNvPr id="3" name="Subtitle 2"/>
          <p:cNvSpPr>
            <a:spLocks noGrp="1"/>
          </p:cNvSpPr>
          <p:nvPr>
            <p:ph type="subTitle" idx="1"/>
          </p:nvPr>
        </p:nvSpPr>
        <p:spPr>
          <a:xfrm>
            <a:off x="719666" y="1556792"/>
            <a:ext cx="10519719" cy="102598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a:t>Een</a:t>
            </a:r>
            <a:r>
              <a:rPr lang="en-US" dirty="0"/>
              <a:t> </a:t>
            </a:r>
            <a:r>
              <a:rPr lang="en-US" dirty="0" err="1"/>
              <a:t>simpel</a:t>
            </a:r>
            <a:r>
              <a:rPr lang="en-US" dirty="0"/>
              <a:t> of </a:t>
            </a:r>
            <a:r>
              <a:rPr lang="en-US" dirty="0" err="1"/>
              <a:t>bestaand</a:t>
            </a:r>
            <a:r>
              <a:rPr lang="en-US" dirty="0"/>
              <a:t> model om de performance van je model </a:t>
            </a:r>
            <a:r>
              <a:rPr lang="en-US" dirty="0" err="1"/>
              <a:t>mee</a:t>
            </a:r>
            <a:r>
              <a:rPr lang="en-US" dirty="0"/>
              <a:t> </a:t>
            </a:r>
            <a:r>
              <a:rPr lang="en-US" dirty="0" err="1"/>
              <a:t>te</a:t>
            </a:r>
            <a:r>
              <a:rPr lang="en-US" dirty="0"/>
              <a:t> </a:t>
            </a:r>
            <a:r>
              <a:rPr lang="en-US" dirty="0" err="1"/>
              <a:t>vergelijken</a:t>
            </a:r>
            <a:r>
              <a:rPr lang="en-US" dirty="0"/>
              <a:t>.</a:t>
            </a:r>
          </a:p>
        </p:txBody>
      </p:sp>
      <p:sp>
        <p:nvSpPr>
          <p:cNvPr id="4" name="TextBox 3"/>
          <p:cNvSpPr txBox="1"/>
          <p:nvPr/>
        </p:nvSpPr>
        <p:spPr>
          <a:xfrm>
            <a:off x="655498" y="5913411"/>
            <a:ext cx="8625241" cy="738664"/>
          </a:xfrm>
          <a:prstGeom prst="rect">
            <a:avLst/>
          </a:prstGeom>
          <a:noFill/>
          <a:ln w="19050">
            <a:solidFill>
              <a:srgbClr val="7030A0"/>
            </a:solidFill>
          </a:ln>
        </p:spPr>
        <p:txBody>
          <a:bodyPr wrap="square" rtlCol="0">
            <a:spAutoFit/>
          </a:bodyPr>
          <a:lstStyle/>
          <a:p>
            <a:pPr>
              <a:lnSpc>
                <a:spcPct val="150000"/>
              </a:lnSpc>
            </a:pPr>
            <a:r>
              <a:rPr lang="en-US" sz="2800" dirty="0">
                <a:solidFill>
                  <a:srgbClr val="7030A0"/>
                </a:solidFill>
              </a:rPr>
              <a:t>Q: Wat is het benchmark model </a:t>
            </a:r>
            <a:r>
              <a:rPr lang="en-US" sz="2800" dirty="0" err="1">
                <a:solidFill>
                  <a:srgbClr val="7030A0"/>
                </a:solidFill>
              </a:rPr>
              <a:t>voor</a:t>
            </a:r>
            <a:r>
              <a:rPr lang="en-US" sz="2800" dirty="0">
                <a:solidFill>
                  <a:srgbClr val="7030A0"/>
                </a:solidFill>
              </a:rPr>
              <a:t> je </a:t>
            </a:r>
            <a:r>
              <a:rPr lang="en-US" sz="2800" dirty="0" err="1">
                <a:solidFill>
                  <a:srgbClr val="7030A0"/>
                </a:solidFill>
              </a:rPr>
              <a:t>huidige</a:t>
            </a:r>
            <a:r>
              <a:rPr lang="en-US" sz="2800" dirty="0">
                <a:solidFill>
                  <a:srgbClr val="7030A0"/>
                </a:solidFill>
              </a:rPr>
              <a:t> project?</a:t>
            </a:r>
            <a:endParaRPr lang="nl-NL" sz="2800" dirty="0" err="1">
              <a:solidFill>
                <a:srgbClr val="7030A0"/>
              </a:solidFill>
            </a:endParaRPr>
          </a:p>
        </p:txBody>
      </p:sp>
      <p:pic>
        <p:nvPicPr>
          <p:cNvPr id="5" name="Picture 4"/>
          <p:cNvPicPr>
            <a:picLocks noChangeAspect="1"/>
          </p:cNvPicPr>
          <p:nvPr/>
        </p:nvPicPr>
        <p:blipFill>
          <a:blip r:embed="rId3"/>
          <a:stretch>
            <a:fillRect/>
          </a:stretch>
        </p:blipFill>
        <p:spPr>
          <a:xfrm>
            <a:off x="882316" y="2706437"/>
            <a:ext cx="4267200" cy="2921000"/>
          </a:xfrm>
          <a:prstGeom prst="rect">
            <a:avLst/>
          </a:prstGeom>
        </p:spPr>
      </p:pic>
      <p:pic>
        <p:nvPicPr>
          <p:cNvPr id="6" name="Picture 5"/>
          <p:cNvPicPr>
            <a:picLocks noChangeAspect="1"/>
          </p:cNvPicPr>
          <p:nvPr/>
        </p:nvPicPr>
        <p:blipFill>
          <a:blip r:embed="rId4"/>
          <a:stretch>
            <a:fillRect/>
          </a:stretch>
        </p:blipFill>
        <p:spPr>
          <a:xfrm>
            <a:off x="6157828" y="2544120"/>
            <a:ext cx="3692024" cy="3245633"/>
          </a:xfrm>
          <a:prstGeom prst="rect">
            <a:avLst/>
          </a:prstGeom>
        </p:spPr>
      </p:pic>
    </p:spTree>
    <p:extLst>
      <p:ext uri="{BB962C8B-B14F-4D97-AF65-F5344CB8AC3E}">
        <p14:creationId xmlns:p14="http://schemas.microsoft.com/office/powerpoint/2010/main" val="165364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3600" y="603507"/>
            <a:ext cx="10380154" cy="1112888"/>
          </a:xfrm>
        </p:spPr>
        <p:txBody>
          <a:bodyPr/>
          <a:lstStyle/>
          <a:p>
            <a:pPr marL="0" indent="0" algn="ctr">
              <a:buNone/>
            </a:pPr>
            <a:r>
              <a:rPr lang="en-US" sz="4000" i="1" dirty="0"/>
              <a:t>“Machine learning gives computers the ability to learn without being explicitly programmed"</a:t>
            </a:r>
            <a:endParaRPr lang="nl-NL" sz="4000" i="1" dirty="0"/>
          </a:p>
        </p:txBody>
      </p:sp>
      <p:sp>
        <p:nvSpPr>
          <p:cNvPr id="7" name="TextBox 6"/>
          <p:cNvSpPr txBox="1"/>
          <p:nvPr/>
        </p:nvSpPr>
        <p:spPr>
          <a:xfrm>
            <a:off x="754106" y="3401871"/>
            <a:ext cx="1024679" cy="658385"/>
          </a:xfrm>
          <a:prstGeom prst="rect">
            <a:avLst/>
          </a:prstGeom>
          <a:noFill/>
        </p:spPr>
        <p:txBody>
          <a:bodyPr wrap="square" rtlCol="0">
            <a:spAutoFit/>
          </a:bodyPr>
          <a:lstStyle/>
          <a:p>
            <a:pPr>
              <a:lnSpc>
                <a:spcPct val="150000"/>
              </a:lnSpc>
            </a:pPr>
            <a:r>
              <a:rPr lang="en-US" sz="2800" dirty="0"/>
              <a:t>Data</a:t>
            </a:r>
            <a:endParaRPr lang="nl-NL" sz="2800" dirty="0" err="1"/>
          </a:p>
        </p:txBody>
      </p:sp>
      <p:sp>
        <p:nvSpPr>
          <p:cNvPr id="9" name="TextBox 8"/>
          <p:cNvSpPr txBox="1"/>
          <p:nvPr/>
        </p:nvSpPr>
        <p:spPr>
          <a:xfrm>
            <a:off x="3756794" y="2813627"/>
            <a:ext cx="4678412" cy="738664"/>
          </a:xfrm>
          <a:prstGeom prst="rect">
            <a:avLst/>
          </a:prstGeom>
          <a:noFill/>
        </p:spPr>
        <p:txBody>
          <a:bodyPr wrap="square" rtlCol="0">
            <a:spAutoFit/>
          </a:bodyPr>
          <a:lstStyle/>
          <a:p>
            <a:pPr>
              <a:lnSpc>
                <a:spcPct val="150000"/>
              </a:lnSpc>
            </a:pPr>
            <a:r>
              <a:rPr lang="en-US" sz="2800" dirty="0"/>
              <a:t>Machine learning pipeline</a:t>
            </a:r>
            <a:endParaRPr lang="nl-NL" sz="2800" dirty="0" err="1"/>
          </a:p>
        </p:txBody>
      </p:sp>
      <p:pic>
        <p:nvPicPr>
          <p:cNvPr id="2050" name="Picture 2" descr="https://s3.amazonaws.com/kinlane-productions/bw-icons/bw-business-models-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6909" y="3296800"/>
            <a:ext cx="1205633" cy="12598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280320" y="3403825"/>
            <a:ext cx="1750049" cy="738664"/>
          </a:xfrm>
          <a:prstGeom prst="rect">
            <a:avLst/>
          </a:prstGeom>
          <a:noFill/>
        </p:spPr>
        <p:txBody>
          <a:bodyPr wrap="square" rtlCol="0">
            <a:spAutoFit/>
          </a:bodyPr>
          <a:lstStyle/>
          <a:p>
            <a:pPr>
              <a:lnSpc>
                <a:spcPct val="150000"/>
              </a:lnSpc>
            </a:pPr>
            <a:r>
              <a:rPr lang="en-US" sz="2800" dirty="0"/>
              <a:t>Model</a:t>
            </a:r>
            <a:endParaRPr lang="nl-NL" sz="2800" dirty="0" err="1"/>
          </a:p>
        </p:txBody>
      </p:sp>
      <p:sp>
        <p:nvSpPr>
          <p:cNvPr id="13" name="Arrow: Down 12"/>
          <p:cNvSpPr/>
          <p:nvPr/>
        </p:nvSpPr>
        <p:spPr>
          <a:xfrm>
            <a:off x="9622920" y="2640580"/>
            <a:ext cx="294606" cy="6203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p:cNvSpPr txBox="1"/>
          <p:nvPr/>
        </p:nvSpPr>
        <p:spPr>
          <a:xfrm>
            <a:off x="8820666" y="1963780"/>
            <a:ext cx="2240695" cy="738664"/>
          </a:xfrm>
          <a:prstGeom prst="rect">
            <a:avLst/>
          </a:prstGeom>
          <a:noFill/>
        </p:spPr>
        <p:txBody>
          <a:bodyPr wrap="square" rtlCol="0">
            <a:spAutoFit/>
          </a:bodyPr>
          <a:lstStyle/>
          <a:p>
            <a:pPr>
              <a:lnSpc>
                <a:spcPct val="150000"/>
              </a:lnSpc>
            </a:pPr>
            <a:r>
              <a:rPr lang="en-US" sz="2800" dirty="0" err="1"/>
              <a:t>Nieuwe</a:t>
            </a:r>
            <a:r>
              <a:rPr lang="en-US" sz="2800" dirty="0"/>
              <a:t> data</a:t>
            </a:r>
            <a:endParaRPr lang="nl-NL" sz="2800" dirty="0" err="1"/>
          </a:p>
        </p:txBody>
      </p:sp>
      <p:sp>
        <p:nvSpPr>
          <p:cNvPr id="17" name="TextBox 16"/>
          <p:cNvSpPr txBox="1"/>
          <p:nvPr/>
        </p:nvSpPr>
        <p:spPr>
          <a:xfrm>
            <a:off x="8957923" y="5412467"/>
            <a:ext cx="2341524" cy="658385"/>
          </a:xfrm>
          <a:prstGeom prst="rect">
            <a:avLst/>
          </a:prstGeom>
          <a:noFill/>
        </p:spPr>
        <p:txBody>
          <a:bodyPr wrap="square" rtlCol="0">
            <a:spAutoFit/>
          </a:bodyPr>
          <a:lstStyle/>
          <a:p>
            <a:pPr>
              <a:lnSpc>
                <a:spcPct val="150000"/>
              </a:lnSpc>
            </a:pPr>
            <a:r>
              <a:rPr lang="en-US" sz="2800" dirty="0" err="1"/>
              <a:t>Voorspelling</a:t>
            </a:r>
            <a:endParaRPr lang="nl-NL" sz="2800" dirty="0" err="1"/>
          </a:p>
        </p:txBody>
      </p:sp>
      <p:sp>
        <p:nvSpPr>
          <p:cNvPr id="18" name="Arrow: Down 17"/>
          <p:cNvSpPr/>
          <p:nvPr/>
        </p:nvSpPr>
        <p:spPr>
          <a:xfrm>
            <a:off x="9623432" y="4732059"/>
            <a:ext cx="294606" cy="6203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Graphic 1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630295" y="3365839"/>
            <a:ext cx="1001706" cy="1001706"/>
          </a:xfrm>
          <a:prstGeom prst="rect">
            <a:avLst/>
          </a:prstGeom>
        </p:spPr>
      </p:pic>
      <p:sp>
        <p:nvSpPr>
          <p:cNvPr id="20" name="Arrow: Right 19"/>
          <p:cNvSpPr/>
          <p:nvPr/>
        </p:nvSpPr>
        <p:spPr>
          <a:xfrm>
            <a:off x="3033678" y="3645368"/>
            <a:ext cx="5736942" cy="4008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863483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Waar</a:t>
            </a:r>
            <a:r>
              <a:rPr lang="en-US" dirty="0"/>
              <a:t> </a:t>
            </a:r>
            <a:r>
              <a:rPr lang="en-US" dirty="0" err="1"/>
              <a:t>staan</a:t>
            </a:r>
            <a:r>
              <a:rPr lang="en-US" dirty="0"/>
              <a:t> we?</a:t>
            </a:r>
            <a:endParaRPr lang="nl-NL" dirty="0"/>
          </a:p>
        </p:txBody>
      </p:sp>
      <p:sp>
        <p:nvSpPr>
          <p:cNvPr id="3" name="Subtitle 2"/>
          <p:cNvSpPr>
            <a:spLocks noGrp="1"/>
          </p:cNvSpPr>
          <p:nvPr>
            <p:ph type="subTitle" idx="1"/>
          </p:nvPr>
        </p:nvSpPr>
        <p:spPr/>
        <p:txBody>
          <a:bodyPr/>
          <a:lstStyle/>
          <a:p>
            <a:pPr marL="0" indent="0">
              <a:buNone/>
            </a:pPr>
            <a:r>
              <a:rPr lang="en-US" b="1" dirty="0"/>
              <a:t>Pipeline</a:t>
            </a:r>
          </a:p>
          <a:p>
            <a:pPr marL="514350" indent="-514350">
              <a:buFont typeface="+mj-lt"/>
              <a:buAutoNum type="arabicPeriod"/>
            </a:pPr>
            <a:r>
              <a:rPr lang="en-US" dirty="0"/>
              <a:t>Data preprocessing</a:t>
            </a:r>
          </a:p>
          <a:p>
            <a:pPr marL="857250" lvl="1" indent="-342900"/>
            <a:r>
              <a:rPr lang="en-US" dirty="0"/>
              <a:t>Feature scaling</a:t>
            </a:r>
          </a:p>
          <a:p>
            <a:pPr marL="857250" lvl="1" indent="-342900"/>
            <a:r>
              <a:rPr lang="en-US" dirty="0"/>
              <a:t>Split train, cv, test set</a:t>
            </a:r>
          </a:p>
          <a:p>
            <a:pPr marL="857250" lvl="1" indent="-342900"/>
            <a:r>
              <a:rPr lang="en-US" dirty="0"/>
              <a:t>OHE</a:t>
            </a:r>
          </a:p>
          <a:p>
            <a:pPr marL="514350" indent="-514350">
              <a:buFont typeface="+mj-lt"/>
              <a:buAutoNum type="arabicPeriod"/>
            </a:pPr>
            <a:r>
              <a:rPr lang="en-US" dirty="0"/>
              <a:t>Feature extraction</a:t>
            </a:r>
          </a:p>
          <a:p>
            <a:pPr marL="857250" lvl="1" indent="-342900"/>
            <a:r>
              <a:rPr lang="en-US" dirty="0"/>
              <a:t>Nog </a:t>
            </a:r>
            <a:r>
              <a:rPr lang="en-US" dirty="0" err="1"/>
              <a:t>niet</a:t>
            </a:r>
            <a:r>
              <a:rPr lang="en-US" dirty="0"/>
              <a:t> </a:t>
            </a:r>
            <a:r>
              <a:rPr lang="en-US" dirty="0" err="1"/>
              <a:t>toepast</a:t>
            </a:r>
            <a:endParaRPr lang="en-US" dirty="0"/>
          </a:p>
          <a:p>
            <a:pPr marL="514350" indent="-514350">
              <a:buFont typeface="+mj-lt"/>
              <a:buAutoNum type="arabicPeriod"/>
            </a:pPr>
            <a:r>
              <a:rPr lang="en-US" dirty="0"/>
              <a:t>Model selection</a:t>
            </a:r>
          </a:p>
          <a:p>
            <a:pPr marL="857250" lvl="1" indent="-342900"/>
            <a:r>
              <a:rPr lang="en-US" dirty="0" err="1"/>
              <a:t>Lineare</a:t>
            </a:r>
            <a:r>
              <a:rPr lang="en-US" dirty="0"/>
              <a:t> </a:t>
            </a:r>
            <a:r>
              <a:rPr lang="en-US" dirty="0" err="1"/>
              <a:t>regressie</a:t>
            </a:r>
            <a:r>
              <a:rPr lang="en-US" dirty="0"/>
              <a:t> met </a:t>
            </a:r>
            <a:r>
              <a:rPr lang="en-US" dirty="0" err="1"/>
              <a:t>regularisatie</a:t>
            </a:r>
            <a:endParaRPr lang="en-US" dirty="0"/>
          </a:p>
          <a:p>
            <a:pPr marL="514350" indent="-514350">
              <a:buFont typeface="+mj-lt"/>
              <a:buAutoNum type="arabicPeriod"/>
            </a:pPr>
            <a:r>
              <a:rPr lang="en-US" dirty="0"/>
              <a:t>Model evaluation</a:t>
            </a:r>
          </a:p>
          <a:p>
            <a:pPr marL="857250" lvl="1" indent="-342900"/>
            <a:r>
              <a:rPr lang="en-US" dirty="0"/>
              <a:t>Mean squared error</a:t>
            </a:r>
            <a:endParaRPr lang="nl-NL" dirty="0"/>
          </a:p>
        </p:txBody>
      </p:sp>
    </p:spTree>
    <p:extLst>
      <p:ext uri="{BB962C8B-B14F-4D97-AF65-F5344CB8AC3E}">
        <p14:creationId xmlns:p14="http://schemas.microsoft.com/office/powerpoint/2010/main" val="2797353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Text Placeholder 2"/>
          <p:cNvSpPr>
            <a:spLocks noGrp="1"/>
          </p:cNvSpPr>
          <p:nvPr>
            <p:ph type="body" sz="quarter" idx="10"/>
          </p:nvPr>
        </p:nvSpPr>
        <p:spPr/>
        <p:txBody>
          <a:bodyPr/>
          <a:lstStyle/>
          <a:p>
            <a:r>
              <a:rPr lang="en-US" dirty="0" smtClean="0"/>
              <a:t>Data Science Workflow </a:t>
            </a:r>
            <a:endParaRPr lang="en-US" dirty="0"/>
          </a:p>
        </p:txBody>
      </p:sp>
    </p:spTree>
    <p:extLst>
      <p:ext uri="{BB962C8B-B14F-4D97-AF65-F5344CB8AC3E}">
        <p14:creationId xmlns:p14="http://schemas.microsoft.com/office/powerpoint/2010/main" val="10735163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90626704"/>
              </p:ext>
            </p:extLst>
          </p:nvPr>
        </p:nvGraphicFramePr>
        <p:xfrm>
          <a:off x="2259762" y="372538"/>
          <a:ext cx="8043959" cy="6385492"/>
        </p:xfrm>
        <a:graphic>
          <a:graphicData uri="http://schemas.openxmlformats.org/drawingml/2006/table">
            <a:tbl>
              <a:tblPr firstRow="1" bandRow="1">
                <a:tableStyleId>{5C22544A-7EE6-4342-B048-85BDC9FD1C3A}</a:tableStyleId>
              </a:tblPr>
              <a:tblGrid>
                <a:gridCol w="1996335">
                  <a:extLst>
                    <a:ext uri="{9D8B030D-6E8A-4147-A177-3AD203B41FA5}">
                      <a16:colId xmlns="" xmlns:a16="http://schemas.microsoft.com/office/drawing/2014/main" val="662676639"/>
                    </a:ext>
                  </a:extLst>
                </a:gridCol>
                <a:gridCol w="369048">
                  <a:extLst>
                    <a:ext uri="{9D8B030D-6E8A-4147-A177-3AD203B41FA5}">
                      <a16:colId xmlns="" xmlns:a16="http://schemas.microsoft.com/office/drawing/2014/main" val="3756346716"/>
                    </a:ext>
                  </a:extLst>
                </a:gridCol>
                <a:gridCol w="5678576">
                  <a:extLst>
                    <a:ext uri="{9D8B030D-6E8A-4147-A177-3AD203B41FA5}">
                      <a16:colId xmlns="" xmlns:a16="http://schemas.microsoft.com/office/drawing/2014/main" val="1870441063"/>
                    </a:ext>
                  </a:extLst>
                </a:gridCol>
              </a:tblGrid>
              <a:tr h="0">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364036110"/>
                  </a:ext>
                </a:extLst>
              </a:tr>
              <a:tr h="897020">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9:30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10:00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solidFill>
                            <a:schemeClr val="bg2">
                              <a:lumMod val="50000"/>
                            </a:schemeClr>
                          </a:solidFill>
                        </a:rPr>
                        <a:t>Wat is machine </a:t>
                      </a:r>
                      <a:r>
                        <a:rPr lang="nl-NL" sz="2400" baseline="0" noProof="0" dirty="0" err="1" smtClean="0">
                          <a:solidFill>
                            <a:schemeClr val="bg2">
                              <a:lumMod val="50000"/>
                            </a:schemeClr>
                          </a:solidFill>
                        </a:rPr>
                        <a:t>learning</a:t>
                      </a:r>
                      <a:r>
                        <a:rPr lang="nl-NL" sz="2400" baseline="0" noProof="0" dirty="0" smtClean="0">
                          <a:solidFill>
                            <a:schemeClr val="bg2">
                              <a:lumMod val="50000"/>
                            </a:schemeClr>
                          </a:solidFill>
                        </a:rPr>
                        <a:t>?</a:t>
                      </a:r>
                    </a:p>
                    <a:p>
                      <a:r>
                        <a:rPr lang="nl-NL" sz="2400" baseline="0" noProof="0" dirty="0" smtClean="0">
                          <a:solidFill>
                            <a:schemeClr val="bg2">
                              <a:lumMod val="50000"/>
                            </a:schemeClr>
                          </a:solidFill>
                        </a:rPr>
                        <a:t>Kennismaking</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42112463"/>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10:00– 11:00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Regressie + HANDS-ON</a:t>
                      </a:r>
                      <a:endParaRPr lang="nl-NL" sz="2400" b="0" i="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39792162"/>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11:00– 11:15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1" noProof="0" dirty="0">
                          <a:solidFill>
                            <a:schemeClr val="bg2">
                              <a:lumMod val="50000"/>
                            </a:schemeClr>
                          </a:solidFill>
                        </a:rPr>
                        <a:t>Koffiepauze</a:t>
                      </a:r>
                      <a:endParaRPr lang="nl-NL" sz="2400" b="1"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8591364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11:15– 12:30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Data </a:t>
                      </a:r>
                      <a:r>
                        <a:rPr lang="nl-NL" sz="2400" b="0" noProof="0" dirty="0" err="1" smtClean="0">
                          <a:solidFill>
                            <a:schemeClr val="bg2">
                              <a:lumMod val="50000"/>
                            </a:schemeClr>
                          </a:solidFill>
                        </a:rPr>
                        <a:t>science</a:t>
                      </a:r>
                      <a:r>
                        <a:rPr lang="nl-NL" sz="2400" b="0" noProof="0" dirty="0" smtClean="0">
                          <a:solidFill>
                            <a:schemeClr val="bg2">
                              <a:lumMod val="50000"/>
                            </a:schemeClr>
                          </a:solidFill>
                        </a:rPr>
                        <a:t> pipeline + HANDS-ON</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0629687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12:30</a:t>
                      </a:r>
                      <a:r>
                        <a:rPr lang="nl-NL" sz="2400" baseline="0" noProof="0" dirty="0" smtClean="0">
                          <a:solidFill>
                            <a:schemeClr val="tx1"/>
                          </a:solidFill>
                          <a:latin typeface="Segoe UI" panose="020B0502040204020203" pitchFamily="34" charset="0"/>
                          <a:cs typeface="Segoe UI" panose="020B0502040204020203" pitchFamily="34" charset="0"/>
                        </a:rPr>
                        <a:t> </a:t>
                      </a:r>
                      <a:r>
                        <a:rPr lang="nl-NL" sz="2400" baseline="0" noProof="0" dirty="0">
                          <a:solidFill>
                            <a:schemeClr val="tx1"/>
                          </a:solidFill>
                          <a:latin typeface="Segoe UI" panose="020B0502040204020203" pitchFamily="34" charset="0"/>
                          <a:cs typeface="Segoe UI" panose="020B0502040204020203" pitchFamily="34" charset="0"/>
                        </a:rPr>
                        <a:t>– </a:t>
                      </a:r>
                      <a:r>
                        <a:rPr lang="nl-NL" sz="2400" baseline="0" noProof="0" dirty="0" smtClean="0">
                          <a:solidFill>
                            <a:schemeClr val="tx1"/>
                          </a:solidFill>
                          <a:latin typeface="Segoe UI" panose="020B0502040204020203" pitchFamily="34" charset="0"/>
                          <a:cs typeface="Segoe UI" panose="020B0502040204020203" pitchFamily="34" charset="0"/>
                        </a:rPr>
                        <a:t>13:15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400" noProof="0" dirty="0" smtClean="0">
                          <a:solidFill>
                            <a:schemeClr val="bg2">
                              <a:lumMod val="50000"/>
                            </a:schemeClr>
                          </a:solidFill>
                        </a:rPr>
                        <a:t>Lunch</a:t>
                      </a:r>
                      <a:endParaRPr lang="nl-NL" sz="2400" b="0"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90030646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13:15– 14:30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i="1"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800" b="1" baseline="0" noProof="0" dirty="0" smtClean="0"/>
                        <a:t>Classificatie + HANDS-ON</a:t>
                      </a:r>
                      <a:endParaRPr lang="nl-NL" sz="2800" b="1" i="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439675251"/>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14:45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t>Koffiepauze</a:t>
                      </a:r>
                      <a:endParaRPr lang="nl-NL" sz="2400" b="0" i="1"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58237845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14:45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400" noProof="0" dirty="0" err="1" smtClean="0"/>
                        <a:t>Dimensionality</a:t>
                      </a:r>
                      <a:r>
                        <a:rPr lang="nl-NL" sz="2400" noProof="0" dirty="0" smtClean="0"/>
                        <a:t> </a:t>
                      </a:r>
                      <a:r>
                        <a:rPr lang="nl-NL" sz="2400" noProof="0" dirty="0" err="1" smtClean="0"/>
                        <a:t>Reduction</a:t>
                      </a:r>
                      <a:endParaRPr lang="nl-NL" sz="2400" b="0" i="0" noProof="0" dirty="0" smtClean="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56976559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15:00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Clustering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079579213"/>
                  </a:ext>
                </a:extLst>
              </a:tr>
              <a:tr h="5638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16:00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2400" baseline="0" noProof="0" dirty="0" smtClean="0"/>
                        <a:t>HANDS-ON </a:t>
                      </a:r>
                      <a:r>
                        <a:rPr lang="nl-NL" sz="2400" baseline="0" noProof="0" dirty="0" err="1" smtClean="0"/>
                        <a:t>unsupervised</a:t>
                      </a:r>
                      <a:r>
                        <a:rPr lang="nl-NL" sz="2400" baseline="0" noProof="0" dirty="0" smtClean="0"/>
                        <a:t> </a:t>
                      </a:r>
                      <a:r>
                        <a:rPr lang="nl-NL" sz="2400" baseline="0" noProof="0" dirty="0" err="1" smtClean="0"/>
                        <a:t>learning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664332131"/>
                  </a:ext>
                </a:extLst>
              </a:tr>
            </a:tbl>
          </a:graphicData>
        </a:graphic>
      </p:graphicFrame>
    </p:spTree>
    <p:extLst>
      <p:ext uri="{BB962C8B-B14F-4D97-AF65-F5344CB8AC3E}">
        <p14:creationId xmlns:p14="http://schemas.microsoft.com/office/powerpoint/2010/main" val="720395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err="1"/>
              <a:t>classificatie</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38476058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smtClean="0"/>
              <a:t>CLASSIFICATIE</a:t>
            </a:r>
            <a:endParaRPr lang="nl-NL" dirty="0"/>
          </a:p>
        </p:txBody>
      </p:sp>
      <p:pic>
        <p:nvPicPr>
          <p:cNvPr id="9" name="Picture 8"/>
          <p:cNvPicPr>
            <a:picLocks noChangeAspect="1"/>
          </p:cNvPicPr>
          <p:nvPr/>
        </p:nvPicPr>
        <p:blipFill>
          <a:blip r:embed="rId3"/>
          <a:stretch>
            <a:fillRect/>
          </a:stretch>
        </p:blipFill>
        <p:spPr>
          <a:xfrm>
            <a:off x="232697" y="1634611"/>
            <a:ext cx="3070942" cy="2303207"/>
          </a:xfrm>
          <a:prstGeom prst="rect">
            <a:avLst/>
          </a:prstGeom>
        </p:spPr>
      </p:pic>
      <p:sp>
        <p:nvSpPr>
          <p:cNvPr id="10" name="Rectangle 9"/>
          <p:cNvSpPr/>
          <p:nvPr/>
        </p:nvSpPr>
        <p:spPr>
          <a:xfrm>
            <a:off x="3106993" y="2367112"/>
            <a:ext cx="2713704" cy="3834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x1: </a:t>
            </a:r>
            <a:r>
              <a:rPr lang="nl-NL" dirty="0"/>
              <a:t>bloedglucosewaarden</a:t>
            </a:r>
          </a:p>
        </p:txBody>
      </p:sp>
      <p:sp>
        <p:nvSpPr>
          <p:cNvPr id="11" name="Rectangle 10"/>
          <p:cNvSpPr/>
          <p:nvPr/>
        </p:nvSpPr>
        <p:spPr>
          <a:xfrm>
            <a:off x="3106993" y="2852578"/>
            <a:ext cx="2713704" cy="3834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y: diabetes? JA/NEE</a:t>
            </a:r>
            <a:endParaRPr lang="nl-NL" dirty="0"/>
          </a:p>
        </p:txBody>
      </p:sp>
      <p:sp>
        <p:nvSpPr>
          <p:cNvPr id="12" name="TextBox 11"/>
          <p:cNvSpPr txBox="1"/>
          <p:nvPr/>
        </p:nvSpPr>
        <p:spPr>
          <a:xfrm>
            <a:off x="1337042" y="3782417"/>
            <a:ext cx="3933193" cy="506292"/>
          </a:xfrm>
          <a:prstGeom prst="rect">
            <a:avLst/>
          </a:prstGeom>
          <a:noFill/>
        </p:spPr>
        <p:txBody>
          <a:bodyPr wrap="none" rtlCol="0">
            <a:spAutoFit/>
          </a:bodyPr>
          <a:lstStyle/>
          <a:p>
            <a:pPr>
              <a:lnSpc>
                <a:spcPct val="150000"/>
              </a:lnSpc>
            </a:pPr>
            <a:r>
              <a:rPr lang="nl-NL" sz="2000" b="1" dirty="0" smtClean="0">
                <a:solidFill>
                  <a:schemeClr val="accent1">
                    <a:lumMod val="50000"/>
                  </a:schemeClr>
                </a:solidFill>
              </a:rPr>
              <a:t>HOE LOS JE DIT OP MET REGRESSIE?</a:t>
            </a:r>
          </a:p>
        </p:txBody>
      </p:sp>
      <p:grpSp>
        <p:nvGrpSpPr>
          <p:cNvPr id="68" name="Group 67"/>
          <p:cNvGrpSpPr/>
          <p:nvPr/>
        </p:nvGrpSpPr>
        <p:grpSpPr>
          <a:xfrm>
            <a:off x="1358440" y="4358995"/>
            <a:ext cx="4137101" cy="830997"/>
            <a:chOff x="1358440" y="4358995"/>
            <a:chExt cx="4137101" cy="830997"/>
          </a:xfrm>
        </p:grpSpPr>
        <p:sp>
          <p:nvSpPr>
            <p:cNvPr id="14" name="TextBox 13"/>
            <p:cNvSpPr txBox="1"/>
            <p:nvPr/>
          </p:nvSpPr>
          <p:spPr>
            <a:xfrm>
              <a:off x="1358440" y="4358995"/>
              <a:ext cx="819455" cy="830997"/>
            </a:xfrm>
            <a:prstGeom prst="rect">
              <a:avLst/>
            </a:prstGeom>
            <a:noFill/>
          </p:spPr>
          <p:txBody>
            <a:bodyPr wrap="none" rtlCol="0">
              <a:spAutoFit/>
            </a:bodyPr>
            <a:lstStyle/>
            <a:p>
              <a:pPr>
                <a:lnSpc>
                  <a:spcPct val="150000"/>
                </a:lnSpc>
              </a:pPr>
              <a:r>
                <a:rPr lang="nl-NL" sz="1600" dirty="0" smtClean="0"/>
                <a:t>NEE = 0</a:t>
              </a:r>
            </a:p>
            <a:p>
              <a:pPr>
                <a:lnSpc>
                  <a:spcPct val="150000"/>
                </a:lnSpc>
              </a:pPr>
              <a:r>
                <a:rPr lang="nl-NL" sz="1600" dirty="0" smtClean="0"/>
                <a:t>JA = 1</a:t>
              </a:r>
            </a:p>
          </p:txBody>
        </p:sp>
        <p:sp>
          <p:nvSpPr>
            <p:cNvPr id="65" name="TextBox 64"/>
            <p:cNvSpPr txBox="1"/>
            <p:nvPr/>
          </p:nvSpPr>
          <p:spPr>
            <a:xfrm>
              <a:off x="2708816" y="4526377"/>
              <a:ext cx="2786725" cy="507831"/>
            </a:xfrm>
            <a:prstGeom prst="rect">
              <a:avLst/>
            </a:prstGeom>
            <a:noFill/>
          </p:spPr>
          <p:txBody>
            <a:bodyPr wrap="none" rtlCol="0">
              <a:spAutoFit/>
            </a:bodyPr>
            <a:lstStyle/>
            <a:p>
              <a:pPr>
                <a:lnSpc>
                  <a:spcPct val="150000"/>
                </a:lnSpc>
              </a:pPr>
              <a:r>
                <a:rPr lang="nl-NL" dirty="0" smtClean="0"/>
                <a:t>Wat is de kans op diabetes?</a:t>
              </a:r>
            </a:p>
          </p:txBody>
        </p:sp>
        <p:sp>
          <p:nvSpPr>
            <p:cNvPr id="66" name="Cross 65"/>
            <p:cNvSpPr/>
            <p:nvPr/>
          </p:nvSpPr>
          <p:spPr>
            <a:xfrm>
              <a:off x="2300828" y="4659231"/>
              <a:ext cx="285055" cy="283455"/>
            </a:xfrm>
            <a:prstGeom prst="plus">
              <a:avLst>
                <a:gd name="adj" fmla="val 4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70" name="Straight Connector 69"/>
          <p:cNvCxnSpPr/>
          <p:nvPr/>
        </p:nvCxnSpPr>
        <p:spPr>
          <a:xfrm flipV="1">
            <a:off x="7433185" y="3171870"/>
            <a:ext cx="3382298" cy="14771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6614093" y="2293016"/>
            <a:ext cx="4201391" cy="3035345"/>
            <a:chOff x="6614093" y="2293016"/>
            <a:chExt cx="4201391" cy="3035345"/>
          </a:xfrm>
        </p:grpSpPr>
        <p:grpSp>
          <p:nvGrpSpPr>
            <p:cNvPr id="64" name="Group 63"/>
            <p:cNvGrpSpPr/>
            <p:nvPr/>
          </p:nvGrpSpPr>
          <p:grpSpPr>
            <a:xfrm>
              <a:off x="6614093" y="2293016"/>
              <a:ext cx="4201391" cy="3035345"/>
              <a:chOff x="6614093" y="2293016"/>
              <a:chExt cx="4201391" cy="3035345"/>
            </a:xfrm>
          </p:grpSpPr>
          <p:sp>
            <p:nvSpPr>
              <p:cNvPr id="15" name="Rectangle 14"/>
              <p:cNvSpPr/>
              <p:nvPr/>
            </p:nvSpPr>
            <p:spPr>
              <a:xfrm>
                <a:off x="7433187" y="2293016"/>
                <a:ext cx="3382297" cy="2465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Connector 16"/>
              <p:cNvCxnSpPr/>
              <p:nvPr/>
            </p:nvCxnSpPr>
            <p:spPr>
              <a:xfrm>
                <a:off x="7433187" y="266454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33186" y="442943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6074293" y="3341247"/>
                <a:ext cx="2246128" cy="369332"/>
              </a:xfrm>
              <a:prstGeom prst="rect">
                <a:avLst/>
              </a:prstGeom>
              <a:noFill/>
            </p:spPr>
            <p:txBody>
              <a:bodyPr wrap="none" rtlCol="0">
                <a:spAutoFit/>
              </a:bodyPr>
              <a:lstStyle/>
              <a:p>
                <a:pPr>
                  <a:lnSpc>
                    <a:spcPct val="150000"/>
                  </a:lnSpc>
                </a:pPr>
                <a:r>
                  <a:rPr lang="nl-NL" sz="1200" dirty="0" smtClean="0"/>
                  <a:t>0.0     0.2     0.4    0.6     0.8.    1.0</a:t>
                </a:r>
              </a:p>
            </p:txBody>
          </p:sp>
          <p:grpSp>
            <p:nvGrpSpPr>
              <p:cNvPr id="44" name="Group 43"/>
              <p:cNvGrpSpPr/>
              <p:nvPr/>
            </p:nvGrpSpPr>
            <p:grpSpPr>
              <a:xfrm>
                <a:off x="8819534" y="2630129"/>
                <a:ext cx="1882875" cy="68825"/>
                <a:chOff x="7433186" y="1067590"/>
                <a:chExt cx="1882875" cy="68825"/>
              </a:xfrm>
            </p:grpSpPr>
            <p:sp>
              <p:nvSpPr>
                <p:cNvPr id="20" name="Oval 19"/>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5" name="Group 44"/>
              <p:cNvGrpSpPr/>
              <p:nvPr/>
            </p:nvGrpSpPr>
            <p:grpSpPr>
              <a:xfrm>
                <a:off x="7580669" y="4395019"/>
                <a:ext cx="1882875" cy="68825"/>
                <a:chOff x="7433186" y="1067590"/>
                <a:chExt cx="1882875" cy="68825"/>
              </a:xfrm>
            </p:grpSpPr>
            <p:sp>
              <p:nvSpPr>
                <p:cNvPr id="46" name="Oval 45"/>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62" name="TextBox 61"/>
              <p:cNvSpPr txBox="1"/>
              <p:nvPr/>
            </p:nvSpPr>
            <p:spPr>
              <a:xfrm>
                <a:off x="8142590" y="4863490"/>
                <a:ext cx="2122376" cy="464871"/>
              </a:xfrm>
              <a:prstGeom prst="rect">
                <a:avLst/>
              </a:prstGeom>
              <a:noFill/>
            </p:spPr>
            <p:txBody>
              <a:bodyPr wrap="none" rtlCol="0">
                <a:spAutoFit/>
              </a:bodyPr>
              <a:lstStyle/>
              <a:p>
                <a:pPr>
                  <a:lnSpc>
                    <a:spcPct val="150000"/>
                  </a:lnSpc>
                </a:pPr>
                <a:r>
                  <a:rPr lang="en-US" smtClean="0"/>
                  <a:t>bloedglucosewaarde</a:t>
                </a:r>
                <a:endParaRPr lang="nl-NL" dirty="0" err="1" smtClean="0"/>
              </a:p>
            </p:txBody>
          </p:sp>
          <p:sp>
            <p:nvSpPr>
              <p:cNvPr id="63" name="TextBox 62"/>
              <p:cNvSpPr txBox="1"/>
              <p:nvPr/>
            </p:nvSpPr>
            <p:spPr>
              <a:xfrm rot="16200000">
                <a:off x="5772581" y="3208413"/>
                <a:ext cx="2190856" cy="507831"/>
              </a:xfrm>
              <a:prstGeom prst="rect">
                <a:avLst/>
              </a:prstGeom>
              <a:noFill/>
            </p:spPr>
            <p:txBody>
              <a:bodyPr wrap="none" rtlCol="0">
                <a:spAutoFit/>
              </a:bodyPr>
              <a:lstStyle/>
              <a:p>
                <a:pPr>
                  <a:lnSpc>
                    <a:spcPct val="150000"/>
                  </a:lnSpc>
                </a:pPr>
                <a:r>
                  <a:rPr lang="nl-NL" dirty="0" smtClean="0"/>
                  <a:t>Kans op diabetes P(y)</a:t>
                </a:r>
              </a:p>
            </p:txBody>
          </p:sp>
        </p:grpSp>
        <p:sp>
          <p:nvSpPr>
            <p:cNvPr id="73" name="TextBox 72"/>
            <p:cNvSpPr txBox="1"/>
            <p:nvPr/>
          </p:nvSpPr>
          <p:spPr>
            <a:xfrm>
              <a:off x="7641205" y="4707114"/>
              <a:ext cx="3026791" cy="369332"/>
            </a:xfrm>
            <a:prstGeom prst="rect">
              <a:avLst/>
            </a:prstGeom>
            <a:noFill/>
          </p:spPr>
          <p:txBody>
            <a:bodyPr wrap="none" rtlCol="0">
              <a:spAutoFit/>
            </a:bodyPr>
            <a:lstStyle/>
            <a:p>
              <a:pPr>
                <a:lnSpc>
                  <a:spcPct val="150000"/>
                </a:lnSpc>
              </a:pPr>
              <a:r>
                <a:rPr lang="nl-NL" sz="1200" smtClean="0"/>
                <a:t>3          4           5           6           7           8           </a:t>
              </a:r>
              <a:r>
                <a:rPr lang="nl-NL" sz="1200" dirty="0" smtClean="0"/>
                <a:t>9</a:t>
              </a:r>
            </a:p>
          </p:txBody>
        </p:sp>
      </p:grpSp>
      <p:sp>
        <p:nvSpPr>
          <p:cNvPr id="80" name="Rectangle 79"/>
          <p:cNvSpPr/>
          <p:nvPr/>
        </p:nvSpPr>
        <p:spPr>
          <a:xfrm>
            <a:off x="3500992" y="6119787"/>
            <a:ext cx="4621242" cy="523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accent1">
                    <a:lumMod val="50000"/>
                  </a:schemeClr>
                </a:solidFill>
              </a:rPr>
              <a:t>Waarom is dit niet de ideale oplossing</a:t>
            </a:r>
            <a:r>
              <a:rPr lang="nl-NL" smtClean="0">
                <a:solidFill>
                  <a:schemeClr val="accent1">
                    <a:lumMod val="50000"/>
                  </a:schemeClr>
                </a:solidFill>
              </a:rPr>
              <a:t>?</a:t>
            </a:r>
            <a:endParaRPr lang="nl-NL">
              <a:solidFill>
                <a:schemeClr val="accent1">
                  <a:lumMod val="50000"/>
                </a:schemeClr>
              </a:solidFill>
            </a:endParaRPr>
          </a:p>
        </p:txBody>
      </p:sp>
      <p:grpSp>
        <p:nvGrpSpPr>
          <p:cNvPr id="86" name="Group 85"/>
          <p:cNvGrpSpPr/>
          <p:nvPr/>
        </p:nvGrpSpPr>
        <p:grpSpPr>
          <a:xfrm>
            <a:off x="7424335" y="3561648"/>
            <a:ext cx="3382298" cy="2308025"/>
            <a:chOff x="7424335" y="3561648"/>
            <a:chExt cx="3382298" cy="2308025"/>
          </a:xfrm>
        </p:grpSpPr>
        <p:cxnSp>
          <p:nvCxnSpPr>
            <p:cNvPr id="81" name="Straight Connector 80"/>
            <p:cNvCxnSpPr/>
            <p:nvPr/>
          </p:nvCxnSpPr>
          <p:spPr>
            <a:xfrm>
              <a:off x="7424335" y="3561648"/>
              <a:ext cx="3382298" cy="3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411426" y="5361842"/>
              <a:ext cx="1402243" cy="507831"/>
            </a:xfrm>
            <a:prstGeom prst="rect">
              <a:avLst/>
            </a:prstGeom>
            <a:noFill/>
          </p:spPr>
          <p:txBody>
            <a:bodyPr wrap="none" rtlCol="0">
              <a:spAutoFit/>
            </a:bodyPr>
            <a:lstStyle/>
            <a:p>
              <a:pPr>
                <a:lnSpc>
                  <a:spcPct val="150000"/>
                </a:lnSpc>
              </a:pPr>
              <a:r>
                <a:rPr lang="nl-NL" dirty="0" smtClean="0"/>
                <a:t>P(y)&gt; 0.5: JA!</a:t>
              </a:r>
            </a:p>
          </p:txBody>
        </p:sp>
      </p:grpSp>
    </p:spTree>
    <p:extLst>
      <p:ext uri="{BB962C8B-B14F-4D97-AF65-F5344CB8AC3E}">
        <p14:creationId xmlns:p14="http://schemas.microsoft.com/office/powerpoint/2010/main" val="19304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Logistische</a:t>
            </a:r>
            <a:r>
              <a:rPr lang="en-US" dirty="0"/>
              <a:t> </a:t>
            </a:r>
            <a:r>
              <a:rPr lang="en-US" dirty="0" err="1"/>
              <a:t>regressie</a:t>
            </a:r>
            <a:endParaRPr lang="nl-NL" dirty="0"/>
          </a:p>
        </p:txBody>
      </p:sp>
      <p:grpSp>
        <p:nvGrpSpPr>
          <p:cNvPr id="9" name="Group 8"/>
          <p:cNvGrpSpPr/>
          <p:nvPr/>
        </p:nvGrpSpPr>
        <p:grpSpPr>
          <a:xfrm>
            <a:off x="702803" y="2047331"/>
            <a:ext cx="6423380" cy="4108208"/>
            <a:chOff x="702803" y="2047331"/>
            <a:chExt cx="6423380" cy="4108208"/>
          </a:xfrm>
        </p:grpSpPr>
        <mc:AlternateContent xmlns:mc="http://schemas.openxmlformats.org/markup-compatibility/2006" xmlns:a14="http://schemas.microsoft.com/office/drawing/2010/main">
          <mc:Choice Requires="a14">
            <p:sp>
              <p:nvSpPr>
                <p:cNvPr id="8" name="Rectangle 7"/>
                <p:cNvSpPr/>
                <p:nvPr/>
              </p:nvSpPr>
              <p:spPr>
                <a:xfrm>
                  <a:off x="723786" y="2047331"/>
                  <a:ext cx="6207956" cy="7712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smtClean="0">
                      <a:solidFill>
                        <a:schemeClr val="tx1"/>
                      </a:solidFill>
                    </a:rPr>
                    <a:t>Sigmoid functie: </a:t>
                  </a:r>
                  <a14:m>
                    <m:oMath xmlns:m="http://schemas.openxmlformats.org/officeDocument/2006/math">
                      <m:r>
                        <a:rPr lang="nl-NL" b="0" i="0" smtClean="0">
                          <a:solidFill>
                            <a:schemeClr val="tx1"/>
                          </a:solidFill>
                          <a:latin typeface="Cambria Math" charset="0"/>
                          <a:ea typeface="Cambria Math" panose="02040503050406030204" pitchFamily="18" charset="0"/>
                        </a:rPr>
                        <m:t>             </m:t>
                      </m:r>
                      <m:r>
                        <a:rPr lang="nl-NL" i="1">
                          <a:solidFill>
                            <a:schemeClr val="tx1"/>
                          </a:solidFill>
                          <a:latin typeface="Cambria Math" panose="02040503050406030204" pitchFamily="18" charset="0"/>
                          <a:ea typeface="Cambria Math" panose="02040503050406030204" pitchFamily="18" charset="0"/>
                        </a:rPr>
                        <m:t>𝜙</m:t>
                      </m:r>
                      <m:d>
                        <m:dPr>
                          <m:ctrlPr>
                            <a:rPr lang="en-US" i="1">
                              <a:solidFill>
                                <a:schemeClr val="tx1"/>
                              </a:solidFill>
                              <a:latin typeface="Cambria Math"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𝑡</m:t>
                          </m:r>
                        </m:e>
                      </m:d>
                      <m:r>
                        <a:rPr lang="en-US" i="1">
                          <a:solidFill>
                            <a:schemeClr val="tx1"/>
                          </a:solidFill>
                          <a:latin typeface="Cambria Math" panose="02040503050406030204" pitchFamily="18" charset="0"/>
                          <a:ea typeface="Cambria Math" panose="02040503050406030204" pitchFamily="18" charset="0"/>
                        </a:rPr>
                        <m:t>= </m:t>
                      </m:r>
                      <m:f>
                        <m:fPr>
                          <m:ctrlPr>
                            <a:rPr lang="en-US" i="1">
                              <a:solidFill>
                                <a:schemeClr val="tx1"/>
                              </a:solidFill>
                              <a:latin typeface="Cambria Math"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1+</m:t>
                          </m:r>
                          <m:sSup>
                            <m:sSupPr>
                              <m:ctrlPr>
                                <a:rPr lang="en-US" i="1">
                                  <a:solidFill>
                                    <a:schemeClr val="tx1"/>
                                  </a:solidFill>
                                  <a:latin typeface="Cambria Math"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𝑒</m:t>
                              </m:r>
                            </m:e>
                            <m:sup>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𝑡</m:t>
                              </m:r>
                            </m:sup>
                          </m:sSup>
                        </m:den>
                      </m:f>
                    </m:oMath>
                  </a14:m>
                  <a:r>
                    <a:rPr lang="nl-NL" dirty="0" smtClean="0">
                      <a:solidFill>
                        <a:schemeClr val="tx1"/>
                      </a:solidFill>
                    </a:rPr>
                    <a:t> </a:t>
                  </a:r>
                  <a:endParaRPr lang="nl-NL"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23786" y="2047331"/>
                  <a:ext cx="6207956" cy="771214"/>
                </a:xfrm>
                <a:prstGeom prst="rect">
                  <a:avLst/>
                </a:prstGeom>
                <a:blipFill rotWithShape="0">
                  <a:blip r:embed="rId2"/>
                  <a:stretch>
                    <a:fillRect l="-884" t="-19841" b="-33333"/>
                  </a:stretch>
                </a:blipFill>
                <a:ln>
                  <a:noFill/>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82379" y="4678078"/>
                  <a:ext cx="2508976" cy="1090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is-IS" i="1" smtClean="0">
                                <a:latin typeface="Cambria Math" charset="0"/>
                              </a:rPr>
                            </m:ctrlPr>
                          </m:funcPr>
                          <m:fName>
                            <m:limLow>
                              <m:limLowPr>
                                <m:ctrlPr>
                                  <a:rPr lang="is-IS" i="1">
                                    <a:latin typeface="Cambria Math" charset="0"/>
                                  </a:rPr>
                                </m:ctrlPr>
                              </m:limLowPr>
                              <m:e>
                                <m:r>
                                  <m:rPr>
                                    <m:sty m:val="p"/>
                                  </m:rPr>
                                  <a:rPr lang="is-IS">
                                    <a:latin typeface="Cambria Math" charset="0"/>
                                  </a:rPr>
                                  <m:t>lim</m:t>
                                </m:r>
                              </m:e>
                              <m:lim>
                                <m:r>
                                  <a:rPr lang="en-US" b="0" i="1" smtClean="0">
                                    <a:latin typeface="Cambria Math" panose="02040503050406030204" pitchFamily="18" charset="0"/>
                                  </a:rPr>
                                  <m:t>𝑡</m:t>
                                </m:r>
                                <m:r>
                                  <a:rPr lang="is-IS" i="1">
                                    <a:latin typeface="Cambria Math" charset="0"/>
                                  </a:rPr>
                                  <m:t>→∞</m:t>
                                </m:r>
                              </m:lim>
                            </m:limLow>
                          </m:fName>
                          <m:e>
                            <m:r>
                              <a:rPr lang="el-GR" i="1">
                                <a:latin typeface="Cambria Math" charset="0"/>
                                <a:ea typeface="Cambria Math" panose="02040503050406030204" pitchFamily="18" charset="0"/>
                              </a:rPr>
                              <m:t>𝜙</m:t>
                            </m:r>
                            <m:r>
                              <a:rPr lang="nl-NL" i="1">
                                <a:latin typeface="Cambria Math" charset="0"/>
                              </a:rPr>
                              <m:t>(</m:t>
                            </m:r>
                            <m:r>
                              <a:rPr lang="en-US" b="0" i="1" smtClean="0">
                                <a:latin typeface="Cambria Math" panose="02040503050406030204" pitchFamily="18" charset="0"/>
                              </a:rPr>
                              <m:t>𝑡</m:t>
                            </m:r>
                            <m:r>
                              <a:rPr lang="nl-NL" i="1">
                                <a:latin typeface="Cambria Math" charset="0"/>
                              </a:rPr>
                              <m:t>)</m:t>
                            </m:r>
                          </m:e>
                        </m:func>
                        <m:r>
                          <a:rPr lang="nl-NL" i="1">
                            <a:latin typeface="Cambria Math" charset="0"/>
                          </a:rPr>
                          <m:t>=1</m:t>
                        </m:r>
                      </m:oMath>
                    </m:oMathPara>
                  </a14:m>
                  <a:endParaRPr lang="en-US" dirty="0">
                    <a:latin typeface="Segoe UI Light" panose="020B0502040204020203" pitchFamily="34" charset="0"/>
                    <a:cs typeface="Segoe UI Light" panose="020B0502040204020203" pitchFamily="34" charset="0"/>
                  </a:endParaRPr>
                </a:p>
                <a:p>
                  <a:pPr/>
                  <a14:m>
                    <m:oMathPara xmlns:m="http://schemas.openxmlformats.org/officeDocument/2006/math">
                      <m:oMathParaPr>
                        <m:jc m:val="centerGroup"/>
                      </m:oMathParaPr>
                      <m:oMath xmlns:m="http://schemas.openxmlformats.org/officeDocument/2006/math">
                        <m:func>
                          <m:funcPr>
                            <m:ctrlPr>
                              <a:rPr lang="is-IS" i="1">
                                <a:latin typeface="Cambria Math" charset="0"/>
                              </a:rPr>
                            </m:ctrlPr>
                          </m:funcPr>
                          <m:fName>
                            <m:limLow>
                              <m:limLowPr>
                                <m:ctrlPr>
                                  <a:rPr lang="is-IS" i="1">
                                    <a:latin typeface="Cambria Math" charset="0"/>
                                  </a:rPr>
                                </m:ctrlPr>
                              </m:limLowPr>
                              <m:e>
                                <m:r>
                                  <m:rPr>
                                    <m:sty m:val="p"/>
                                  </m:rPr>
                                  <a:rPr lang="is-IS">
                                    <a:latin typeface="Cambria Math" charset="0"/>
                                  </a:rPr>
                                  <m:t>lim</m:t>
                                </m:r>
                              </m:e>
                              <m:lim>
                                <m:r>
                                  <a:rPr lang="en-US" b="0" i="1" smtClean="0">
                                    <a:latin typeface="Cambria Math" panose="02040503050406030204" pitchFamily="18" charset="0"/>
                                  </a:rPr>
                                  <m:t>𝑡</m:t>
                                </m:r>
                                <m:r>
                                  <a:rPr lang="is-IS" i="1">
                                    <a:latin typeface="Cambria Math" charset="0"/>
                                  </a:rPr>
                                  <m:t>→−∞</m:t>
                                </m:r>
                              </m:lim>
                            </m:limLow>
                          </m:fName>
                          <m:e>
                            <m:r>
                              <a:rPr lang="el-GR" i="1">
                                <a:latin typeface="Cambria Math" charset="0"/>
                                <a:ea typeface="Cambria Math" panose="02040503050406030204" pitchFamily="18" charset="0"/>
                              </a:rPr>
                              <m:t>𝜙</m:t>
                            </m:r>
                            <m:r>
                              <a:rPr lang="nl-NL" i="1">
                                <a:latin typeface="Cambria Math" charset="0"/>
                              </a:rPr>
                              <m:t>(</m:t>
                            </m:r>
                            <m:r>
                              <a:rPr lang="en-US" b="0" i="1" smtClean="0">
                                <a:latin typeface="Cambria Math" panose="02040503050406030204" pitchFamily="18" charset="0"/>
                              </a:rPr>
                              <m:t>𝑡</m:t>
                            </m:r>
                            <m:r>
                              <a:rPr lang="nl-NL" i="1">
                                <a:latin typeface="Cambria Math" charset="0"/>
                              </a:rPr>
                              <m:t>)</m:t>
                            </m:r>
                          </m:e>
                        </m:func>
                        <m:r>
                          <a:rPr lang="nl-NL" i="1">
                            <a:latin typeface="Cambria Math" charset="0"/>
                          </a:rPr>
                          <m:t>=0</m:t>
                        </m:r>
                      </m:oMath>
                    </m:oMathPara>
                  </a14:m>
                  <a:endParaRPr lang="nl-NL" dirty="0">
                    <a:latin typeface="Segoe UI Light" panose="020B0502040204020203" pitchFamily="34" charset="0"/>
                    <a:cs typeface="Segoe UI Light" panose="020B0502040204020203" pitchFamily="34" charset="0"/>
                  </a:endParaRPr>
                </a:p>
                <a:p>
                  <a:pPr/>
                  <a14:m>
                    <m:oMathPara xmlns:m="http://schemas.openxmlformats.org/officeDocument/2006/math">
                      <m:oMathParaPr>
                        <m:jc m:val="centerGroup"/>
                      </m:oMathParaPr>
                      <m:oMath xmlns:m="http://schemas.openxmlformats.org/officeDocument/2006/math">
                        <m:r>
                          <a:rPr lang="nl-NL" i="1" smtClean="0">
                            <a:latin typeface="Cambria Math" panose="02040503050406030204" pitchFamily="18" charset="0"/>
                            <a:ea typeface="Cambria Math" panose="02040503050406030204" pitchFamily="18" charset="0"/>
                          </a:rPr>
                          <m:t>𝜙</m:t>
                        </m:r>
                        <m:d>
                          <m:dPr>
                            <m:ctrlPr>
                              <a:rPr lang="nl-NL" i="1">
                                <a:latin typeface="Cambria Math" charset="0"/>
                              </a:rPr>
                            </m:ctrlPr>
                          </m:dPr>
                          <m:e>
                            <m:r>
                              <a:rPr lang="nl-NL" i="1">
                                <a:latin typeface="Cambria Math" charset="0"/>
                              </a:rPr>
                              <m:t>0</m:t>
                            </m:r>
                          </m:e>
                        </m:d>
                        <m:r>
                          <a:rPr lang="nl-NL" i="1">
                            <a:latin typeface="Cambria Math" charset="0"/>
                          </a:rPr>
                          <m:t>=0.5</m:t>
                        </m:r>
                      </m:oMath>
                    </m:oMathPara>
                  </a14:m>
                  <a:endParaRPr lang="nl-NL" dirty="0">
                    <a:latin typeface="Segoe UI Light" panose="020B0502040204020203" pitchFamily="34" charset="0"/>
                    <a:cs typeface="Segoe UI Light" panose="020B0502040204020203"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582379" y="4678078"/>
                  <a:ext cx="2508976" cy="1090555"/>
                </a:xfrm>
                <a:prstGeom prst="rect">
                  <a:avLst/>
                </a:prstGeom>
                <a:blipFill rotWithShape="0">
                  <a:blip r:embed="rId3"/>
                  <a:stretch>
                    <a:fillRect b="-3352"/>
                  </a:stretch>
                </a:blipFill>
              </p:spPr>
              <p:txBody>
                <a:bodyPr/>
                <a:lstStyle/>
                <a:p>
                  <a:r>
                    <a:rPr lang="nl-NL">
                      <a:noFill/>
                    </a:rPr>
                    <a:t> </a:t>
                  </a:r>
                </a:p>
              </p:txBody>
            </p:sp>
          </mc:Fallback>
        </mc:AlternateContent>
        <p:pic>
          <p:nvPicPr>
            <p:cNvPr id="2050" name="Picture 2" descr="https://upload.wikimedia.org/wikipedia/commons/thumb/5/53/Sigmoid-function-2.svg/2000px-Sigmoid-function-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3" y="3200617"/>
              <a:ext cx="6423380" cy="295492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5" name="TextBox 4"/>
              <p:cNvSpPr txBox="1"/>
              <p:nvPr/>
            </p:nvSpPr>
            <p:spPr>
              <a:xfrm>
                <a:off x="781915" y="1434865"/>
                <a:ext cx="3618235" cy="507831"/>
              </a:xfrm>
              <a:prstGeom prst="rect">
                <a:avLst/>
              </a:prstGeom>
              <a:noFill/>
            </p:spPr>
            <p:txBody>
              <a:bodyPr wrap="none" rtlCol="0">
                <a:spAutoFit/>
              </a:bodyPr>
              <a:lstStyle/>
              <a:p>
                <a:pPr>
                  <a:lnSpc>
                    <a:spcPct val="150000"/>
                  </a:lnSpc>
                </a:pPr>
                <a:r>
                  <a:rPr lang="nl-NL" b="1" dirty="0" err="1" smtClean="0">
                    <a:solidFill>
                      <a:schemeClr val="accent1">
                        <a:lumMod val="50000"/>
                      </a:schemeClr>
                    </a:solidFill>
                  </a:rPr>
                  <a:t>Probability</a:t>
                </a:r>
                <a:r>
                  <a:rPr lang="nl-NL" b="1" dirty="0" smtClean="0">
                    <a:solidFill>
                      <a:schemeClr val="accent1">
                        <a:lumMod val="50000"/>
                      </a:schemeClr>
                    </a:solidFill>
                  </a:rPr>
                  <a:t> </a:t>
                </a:r>
                <a:r>
                  <a:rPr lang="nl-NL" b="1" dirty="0" err="1" smtClean="0">
                    <a:solidFill>
                      <a:schemeClr val="accent1">
                        <a:lumMod val="50000"/>
                      </a:schemeClr>
                    </a:solidFill>
                  </a:rPr>
                  <a:t>estimate</a:t>
                </a:r>
                <a:r>
                  <a:rPr lang="nl-NL" b="1" dirty="0" smtClean="0">
                    <a:solidFill>
                      <a:schemeClr val="accent1">
                        <a:lumMod val="50000"/>
                      </a:schemeClr>
                    </a:solidFill>
                  </a:rPr>
                  <a:t>: </a:t>
                </a:r>
                <a14:m>
                  <m:oMath xmlns:m="http://schemas.openxmlformats.org/officeDocument/2006/math">
                    <m:r>
                      <a:rPr lang="nl-NL" b="0" i="1" smtClean="0">
                        <a:latin typeface="Cambria Math" charset="0"/>
                      </a:rPr>
                      <m:t>𝑃</m:t>
                    </m:r>
                    <m:d>
                      <m:dPr>
                        <m:ctrlPr>
                          <a:rPr lang="nl-NL" b="0" i="1" smtClean="0">
                            <a:latin typeface="Cambria Math" charset="0"/>
                          </a:rPr>
                        </m:ctrlPr>
                      </m:dPr>
                      <m:e>
                        <m:r>
                          <a:rPr lang="nl-NL" b="0" i="1" smtClean="0">
                            <a:latin typeface="Cambria Math" charset="0"/>
                          </a:rPr>
                          <m:t>𝑦</m:t>
                        </m:r>
                      </m:e>
                      <m:e>
                        <m:r>
                          <a:rPr lang="nl-NL" b="0" i="1" smtClean="0">
                            <a:latin typeface="Cambria Math" charset="0"/>
                          </a:rPr>
                          <m:t>𝑋</m:t>
                        </m:r>
                      </m:e>
                    </m:d>
                    <m:r>
                      <a:rPr lang="nl-NL" b="0" i="1" smtClean="0">
                        <a:latin typeface="Cambria Math" charset="0"/>
                      </a:rPr>
                      <m:t>∈[0,1]</m:t>
                    </m:r>
                  </m:oMath>
                </a14:m>
                <a:endParaRPr lang="nl-NL" dirty="0" err="1" smtClean="0"/>
              </a:p>
            </p:txBody>
          </p:sp>
        </mc:Choice>
        <mc:Fallback>
          <p:sp>
            <p:nvSpPr>
              <p:cNvPr id="5" name="TextBox 4"/>
              <p:cNvSpPr txBox="1">
                <a:spLocks noRot="1" noChangeAspect="1" noMove="1" noResize="1" noEditPoints="1" noAdjustHandles="1" noChangeArrowheads="1" noChangeShapeType="1" noTextEdit="1"/>
              </p:cNvSpPr>
              <p:nvPr/>
            </p:nvSpPr>
            <p:spPr>
              <a:xfrm>
                <a:off x="781915" y="1434865"/>
                <a:ext cx="3618235" cy="507831"/>
              </a:xfrm>
              <a:prstGeom prst="rect">
                <a:avLst/>
              </a:prstGeom>
              <a:blipFill rotWithShape="0">
                <a:blip r:embed="rId5"/>
                <a:stretch>
                  <a:fillRect l="-1347" b="-9524"/>
                </a:stretch>
              </a:blipFill>
            </p:spPr>
            <p:txBody>
              <a:bodyPr/>
              <a:lstStyle/>
              <a:p>
                <a:r>
                  <a:rPr lang="nl-NL">
                    <a:noFill/>
                  </a:rPr>
                  <a:t> </a:t>
                </a:r>
              </a:p>
            </p:txBody>
          </p:sp>
        </mc:Fallback>
      </mc:AlternateContent>
      <p:grpSp>
        <p:nvGrpSpPr>
          <p:cNvPr id="13" name="Group 12"/>
          <p:cNvGrpSpPr/>
          <p:nvPr/>
        </p:nvGrpSpPr>
        <p:grpSpPr>
          <a:xfrm>
            <a:off x="7467600" y="1434865"/>
            <a:ext cx="4397478" cy="1922468"/>
            <a:chOff x="7467600" y="1434865"/>
            <a:chExt cx="4397478" cy="1922468"/>
          </a:xfrm>
        </p:grpSpPr>
        <p:sp>
          <p:nvSpPr>
            <p:cNvPr id="11" name="TextBox 10"/>
            <p:cNvSpPr txBox="1"/>
            <p:nvPr/>
          </p:nvSpPr>
          <p:spPr>
            <a:xfrm>
              <a:off x="7540845" y="1434865"/>
              <a:ext cx="4324233" cy="507831"/>
            </a:xfrm>
            <a:prstGeom prst="rect">
              <a:avLst/>
            </a:prstGeom>
            <a:noFill/>
          </p:spPr>
          <p:txBody>
            <a:bodyPr wrap="square" rtlCol="0">
              <a:spAutoFit/>
            </a:bodyPr>
            <a:lstStyle/>
            <a:p>
              <a:pPr>
                <a:lnSpc>
                  <a:spcPct val="150000"/>
                </a:lnSpc>
              </a:pPr>
              <a:r>
                <a:rPr lang="nl-NL" b="1" dirty="0" smtClean="0">
                  <a:solidFill>
                    <a:schemeClr val="accent1">
                      <a:lumMod val="50000"/>
                    </a:schemeClr>
                  </a:solidFill>
                </a:rPr>
                <a:t>SIGMOID &gt;&gt; MODEL  FITTEN:</a:t>
              </a:r>
              <a:endParaRPr lang="nl-NL" dirty="0" smtClean="0"/>
            </a:p>
          </p:txBody>
        </p:sp>
        <mc:AlternateContent xmlns:mc="http://schemas.openxmlformats.org/markup-compatibility/2006" xmlns:a14="http://schemas.microsoft.com/office/drawing/2010/main">
          <mc:Choice Requires="a14">
            <p:sp>
              <p:nvSpPr>
                <p:cNvPr id="12" name="Rectangle 11"/>
                <p:cNvSpPr/>
                <p:nvPr/>
              </p:nvSpPr>
              <p:spPr>
                <a:xfrm>
                  <a:off x="7467600" y="2047331"/>
                  <a:ext cx="4144297" cy="7712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𝑡</m:t>
                        </m:r>
                        <m:r>
                          <a:rPr lang="en-US" i="1" smtClean="0">
                            <a:solidFill>
                              <a:schemeClr val="tx1"/>
                            </a:solidFill>
                            <a:latin typeface="Cambria Math" panose="02040503050406030204" pitchFamily="18" charset="0"/>
                          </a:rPr>
                          <m:t>=</m:t>
                        </m:r>
                        <m:sSup>
                          <m:sSupPr>
                            <m:ctrlPr>
                              <a:rPr lang="en-US" b="1" i="1">
                                <a:solidFill>
                                  <a:schemeClr val="tx1"/>
                                </a:solidFill>
                                <a:latin typeface="Cambria Math" charset="0"/>
                              </a:rPr>
                            </m:ctrlPr>
                          </m:sSupPr>
                          <m:e>
                            <m:r>
                              <a:rPr lang="en-US" b="1" i="1">
                                <a:solidFill>
                                  <a:schemeClr val="tx1"/>
                                </a:solidFill>
                                <a:latin typeface="Cambria Math" panose="02040503050406030204" pitchFamily="18" charset="0"/>
                              </a:rPr>
                              <m:t>𝒘</m:t>
                            </m:r>
                          </m:e>
                          <m:sup>
                            <m:r>
                              <a:rPr lang="en-US" b="1" i="1">
                                <a:solidFill>
                                  <a:schemeClr val="tx1"/>
                                </a:solidFill>
                                <a:latin typeface="Cambria Math" panose="02040503050406030204" pitchFamily="18" charset="0"/>
                              </a:rPr>
                              <m:t>𝑻</m:t>
                            </m:r>
                          </m:sup>
                        </m:sSup>
                        <m:r>
                          <a:rPr lang="en-US" b="1" i="1">
                            <a:solidFill>
                              <a:schemeClr val="tx1"/>
                            </a:solidFill>
                            <a:latin typeface="Cambria Math" panose="02040503050406030204" pitchFamily="18" charset="0"/>
                          </a:rPr>
                          <m:t>𝒙</m:t>
                        </m:r>
                      </m:oMath>
                    </m:oMathPara>
                  </a14:m>
                  <a:endParaRPr lang="en-US" b="1"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467600" y="2047331"/>
                  <a:ext cx="4144297" cy="771214"/>
                </a:xfrm>
                <a:prstGeom prst="rect">
                  <a:avLst/>
                </a:prstGeom>
                <a:blipFill rotWithShape="0">
                  <a:blip r:embed="rId6"/>
                  <a:stretch>
                    <a:fillRect/>
                  </a:stretch>
                </a:blipFill>
                <a:ln>
                  <a:noFill/>
                </a:ln>
              </p:spPr>
              <p:txBody>
                <a:bodyPr/>
                <a:lstStyle/>
                <a:p>
                  <a:r>
                    <a:rPr lang="nl-NL">
                      <a:noFill/>
                    </a:rPr>
                    <a:t> </a:t>
                  </a:r>
                </a:p>
              </p:txBody>
            </p:sp>
          </mc:Fallback>
        </mc:AlternateContent>
        <p:sp>
          <p:nvSpPr>
            <p:cNvPr id="10" name="TextBox 9"/>
            <p:cNvSpPr txBox="1"/>
            <p:nvPr/>
          </p:nvSpPr>
          <p:spPr>
            <a:xfrm>
              <a:off x="7824685" y="2851041"/>
              <a:ext cx="3579570" cy="506292"/>
            </a:xfrm>
            <a:prstGeom prst="rect">
              <a:avLst/>
            </a:prstGeom>
            <a:noFill/>
          </p:spPr>
          <p:txBody>
            <a:bodyPr wrap="none" rtlCol="0">
              <a:spAutoFit/>
            </a:bodyPr>
            <a:lstStyle/>
            <a:p>
              <a:pPr>
                <a:lnSpc>
                  <a:spcPct val="150000"/>
                </a:lnSpc>
              </a:pPr>
              <a:r>
                <a:rPr lang="nl-NL" sz="2000" dirty="0" err="1" smtClean="0"/>
                <a:t>Linear</a:t>
              </a:r>
              <a:r>
                <a:rPr lang="nl-NL" sz="2000" dirty="0" smtClean="0"/>
                <a:t> </a:t>
              </a:r>
              <a:r>
                <a:rPr lang="nl-NL" sz="2000" dirty="0" err="1" smtClean="0"/>
                <a:t>regression</a:t>
              </a:r>
              <a:r>
                <a:rPr lang="nl-NL" sz="2000" dirty="0" smtClean="0"/>
                <a:t> in </a:t>
              </a:r>
              <a:r>
                <a:rPr lang="nl-NL" sz="2000" dirty="0" err="1" smtClean="0"/>
                <a:t>the</a:t>
              </a:r>
              <a:r>
                <a:rPr lang="nl-NL" sz="2000" dirty="0" smtClean="0"/>
                <a:t> </a:t>
              </a:r>
              <a:r>
                <a:rPr lang="nl-NL" sz="2000" dirty="0" err="1" smtClean="0"/>
                <a:t>sigmoid</a:t>
              </a:r>
              <a:r>
                <a:rPr lang="nl-NL" sz="2000" dirty="0" smtClean="0"/>
                <a:t>!</a:t>
              </a:r>
            </a:p>
          </p:txBody>
        </p:sp>
      </p:grpSp>
    </p:spTree>
    <p:extLst>
      <p:ext uri="{BB962C8B-B14F-4D97-AF65-F5344CB8AC3E}">
        <p14:creationId xmlns:p14="http://schemas.microsoft.com/office/powerpoint/2010/main" val="41937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Logistische</a:t>
            </a:r>
            <a:r>
              <a:rPr lang="en-US" dirty="0"/>
              <a:t> </a:t>
            </a:r>
            <a:r>
              <a:rPr lang="en-US" dirty="0" err="1"/>
              <a:t>regressie</a:t>
            </a:r>
            <a:endParaRPr lang="nl-NL" dirty="0"/>
          </a:p>
        </p:txBody>
      </p:sp>
      <p:pic>
        <p:nvPicPr>
          <p:cNvPr id="54" name="Picture 53"/>
          <p:cNvPicPr>
            <a:picLocks noChangeAspect="1"/>
          </p:cNvPicPr>
          <p:nvPr/>
        </p:nvPicPr>
        <p:blipFill rotWithShape="1">
          <a:blip r:embed="rId2"/>
          <a:srcRect l="25625" t="17666" r="20523" b="20192"/>
          <a:stretch/>
        </p:blipFill>
        <p:spPr>
          <a:xfrm>
            <a:off x="694050" y="1108107"/>
            <a:ext cx="1030724" cy="892038"/>
          </a:xfrm>
          <a:prstGeom prst="rect">
            <a:avLst/>
          </a:prstGeom>
        </p:spPr>
      </p:pic>
      <p:grpSp>
        <p:nvGrpSpPr>
          <p:cNvPr id="103" name="Group 102"/>
          <p:cNvGrpSpPr/>
          <p:nvPr/>
        </p:nvGrpSpPr>
        <p:grpSpPr>
          <a:xfrm>
            <a:off x="989349" y="1712913"/>
            <a:ext cx="4201391" cy="3035345"/>
            <a:chOff x="6614093" y="2293016"/>
            <a:chExt cx="4201391" cy="3035345"/>
          </a:xfrm>
        </p:grpSpPr>
        <p:cxnSp>
          <p:nvCxnSpPr>
            <p:cNvPr id="154" name="Straight Connector 153"/>
            <p:cNvCxnSpPr/>
            <p:nvPr/>
          </p:nvCxnSpPr>
          <p:spPr>
            <a:xfrm flipV="1">
              <a:off x="7433185" y="3171870"/>
              <a:ext cx="3382298" cy="14771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5" name="Group 154"/>
            <p:cNvGrpSpPr/>
            <p:nvPr/>
          </p:nvGrpSpPr>
          <p:grpSpPr>
            <a:xfrm>
              <a:off x="6614093" y="2293016"/>
              <a:ext cx="4201391" cy="3035345"/>
              <a:chOff x="6614093" y="2293016"/>
              <a:chExt cx="4201391" cy="3035345"/>
            </a:xfrm>
          </p:grpSpPr>
          <p:grpSp>
            <p:nvGrpSpPr>
              <p:cNvPr id="156" name="Group 155"/>
              <p:cNvGrpSpPr/>
              <p:nvPr/>
            </p:nvGrpSpPr>
            <p:grpSpPr>
              <a:xfrm>
                <a:off x="6614093" y="2293016"/>
                <a:ext cx="4201391" cy="3035345"/>
                <a:chOff x="6614093" y="2293016"/>
                <a:chExt cx="4201391" cy="3035345"/>
              </a:xfrm>
            </p:grpSpPr>
            <p:sp>
              <p:nvSpPr>
                <p:cNvPr id="158" name="Rectangle 157"/>
                <p:cNvSpPr/>
                <p:nvPr/>
              </p:nvSpPr>
              <p:spPr>
                <a:xfrm>
                  <a:off x="7433187" y="2293016"/>
                  <a:ext cx="3382297" cy="2465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59" name="Straight Connector 158"/>
                <p:cNvCxnSpPr/>
                <p:nvPr/>
              </p:nvCxnSpPr>
              <p:spPr>
                <a:xfrm>
                  <a:off x="7433187" y="266454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433186" y="442943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rot="16200000">
                  <a:off x="6074293" y="3341247"/>
                  <a:ext cx="2246128" cy="369332"/>
                </a:xfrm>
                <a:prstGeom prst="rect">
                  <a:avLst/>
                </a:prstGeom>
                <a:noFill/>
              </p:spPr>
              <p:txBody>
                <a:bodyPr wrap="none" rtlCol="0">
                  <a:spAutoFit/>
                </a:bodyPr>
                <a:lstStyle/>
                <a:p>
                  <a:pPr>
                    <a:lnSpc>
                      <a:spcPct val="150000"/>
                    </a:lnSpc>
                  </a:pPr>
                  <a:r>
                    <a:rPr lang="nl-NL" sz="1200" dirty="0" smtClean="0"/>
                    <a:t>0.0     0.2     0.4    0.6     0.8.    1.0</a:t>
                  </a:r>
                </a:p>
              </p:txBody>
            </p:sp>
            <p:grpSp>
              <p:nvGrpSpPr>
                <p:cNvPr id="162" name="Group 161"/>
                <p:cNvGrpSpPr/>
                <p:nvPr/>
              </p:nvGrpSpPr>
              <p:grpSpPr>
                <a:xfrm>
                  <a:off x="8819534" y="2630129"/>
                  <a:ext cx="1882875" cy="68825"/>
                  <a:chOff x="7433186" y="1067590"/>
                  <a:chExt cx="1882875" cy="68825"/>
                </a:xfrm>
              </p:grpSpPr>
              <p:sp>
                <p:nvSpPr>
                  <p:cNvPr id="182" name="Oval 181"/>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3" name="Oval 182"/>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Oval 183"/>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Oval 184"/>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6" name="Oval 185"/>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Oval 186"/>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8" name="Oval 187"/>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9" name="Oval 188"/>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Oval 189"/>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1" name="Oval 190"/>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Oval 191"/>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3" name="Oval 192"/>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4" name="Oval 193"/>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Oval 194"/>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6" name="Oval 195"/>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Oval 196"/>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63" name="Group 162"/>
                <p:cNvGrpSpPr/>
                <p:nvPr/>
              </p:nvGrpSpPr>
              <p:grpSpPr>
                <a:xfrm>
                  <a:off x="7580669" y="4395019"/>
                  <a:ext cx="1882875" cy="68825"/>
                  <a:chOff x="7433186" y="1067590"/>
                  <a:chExt cx="1882875" cy="68825"/>
                </a:xfrm>
              </p:grpSpPr>
              <p:sp>
                <p:nvSpPr>
                  <p:cNvPr id="166" name="Oval 165"/>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Oval 166"/>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8" name="Oval 167"/>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9" name="Oval 168"/>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Oval 169"/>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1" name="Oval 170"/>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Oval 171"/>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3" name="Oval 172"/>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4" name="Oval 173"/>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Oval 174"/>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6" name="Oval 175"/>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Oval 176"/>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8" name="Oval 177"/>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9" name="Oval 178"/>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Oval 179"/>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1" name="Oval 180"/>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64" name="TextBox 163"/>
                <p:cNvSpPr txBox="1"/>
                <p:nvPr/>
              </p:nvSpPr>
              <p:spPr>
                <a:xfrm>
                  <a:off x="8142590" y="4863490"/>
                  <a:ext cx="2122376" cy="464871"/>
                </a:xfrm>
                <a:prstGeom prst="rect">
                  <a:avLst/>
                </a:prstGeom>
                <a:noFill/>
              </p:spPr>
              <p:txBody>
                <a:bodyPr wrap="none" rtlCol="0">
                  <a:spAutoFit/>
                </a:bodyPr>
                <a:lstStyle/>
                <a:p>
                  <a:pPr>
                    <a:lnSpc>
                      <a:spcPct val="150000"/>
                    </a:lnSpc>
                  </a:pPr>
                  <a:r>
                    <a:rPr lang="en-US" smtClean="0"/>
                    <a:t>bloedglucosewaarde</a:t>
                  </a:r>
                  <a:endParaRPr lang="nl-NL" dirty="0" err="1" smtClean="0"/>
                </a:p>
              </p:txBody>
            </p:sp>
            <p:sp>
              <p:nvSpPr>
                <p:cNvPr id="165" name="TextBox 164"/>
                <p:cNvSpPr txBox="1"/>
                <p:nvPr/>
              </p:nvSpPr>
              <p:spPr>
                <a:xfrm rot="16200000">
                  <a:off x="5980971" y="3208413"/>
                  <a:ext cx="1774075" cy="507831"/>
                </a:xfrm>
                <a:prstGeom prst="rect">
                  <a:avLst/>
                </a:prstGeom>
                <a:noFill/>
              </p:spPr>
              <p:txBody>
                <a:bodyPr wrap="none" rtlCol="0">
                  <a:spAutoFit/>
                </a:bodyPr>
                <a:lstStyle/>
                <a:p>
                  <a:pPr>
                    <a:lnSpc>
                      <a:spcPct val="150000"/>
                    </a:lnSpc>
                  </a:pPr>
                  <a:r>
                    <a:rPr lang="nl-NL" dirty="0" smtClean="0"/>
                    <a:t>Kans op diabetes</a:t>
                  </a:r>
                </a:p>
              </p:txBody>
            </p:sp>
          </p:grpSp>
          <p:sp>
            <p:nvSpPr>
              <p:cNvPr id="157" name="TextBox 156"/>
              <p:cNvSpPr txBox="1"/>
              <p:nvPr/>
            </p:nvSpPr>
            <p:spPr>
              <a:xfrm>
                <a:off x="7641205" y="4707114"/>
                <a:ext cx="3026791" cy="369332"/>
              </a:xfrm>
              <a:prstGeom prst="rect">
                <a:avLst/>
              </a:prstGeom>
              <a:noFill/>
            </p:spPr>
            <p:txBody>
              <a:bodyPr wrap="none" rtlCol="0">
                <a:spAutoFit/>
              </a:bodyPr>
              <a:lstStyle/>
              <a:p>
                <a:pPr>
                  <a:lnSpc>
                    <a:spcPct val="150000"/>
                  </a:lnSpc>
                </a:pPr>
                <a:r>
                  <a:rPr lang="nl-NL" sz="1200" smtClean="0"/>
                  <a:t>3          4           5           6           7           8           </a:t>
                </a:r>
                <a:r>
                  <a:rPr lang="nl-NL" sz="1200" dirty="0" smtClean="0"/>
                  <a:t>9</a:t>
                </a:r>
              </a:p>
            </p:txBody>
          </p:sp>
        </p:grpSp>
        <p:cxnSp>
          <p:nvCxnSpPr>
            <p:cNvPr id="199" name="Straight Connector 198"/>
            <p:cNvCxnSpPr/>
            <p:nvPr/>
          </p:nvCxnSpPr>
          <p:spPr>
            <a:xfrm>
              <a:off x="7424335" y="3561648"/>
              <a:ext cx="3382298" cy="3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a:xfrm>
            <a:off x="6644014" y="2946175"/>
            <a:ext cx="3382298" cy="3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5824921" y="1698442"/>
            <a:ext cx="4201391" cy="3035345"/>
            <a:chOff x="5824921" y="1698442"/>
            <a:chExt cx="4201391" cy="3035345"/>
          </a:xfrm>
        </p:grpSpPr>
        <p:grpSp>
          <p:nvGrpSpPr>
            <p:cNvPr id="106" name="Group 105"/>
            <p:cNvGrpSpPr/>
            <p:nvPr/>
          </p:nvGrpSpPr>
          <p:grpSpPr>
            <a:xfrm>
              <a:off x="5824921" y="1698442"/>
              <a:ext cx="4201391" cy="3035345"/>
              <a:chOff x="6614093" y="2293016"/>
              <a:chExt cx="4201391" cy="3035345"/>
            </a:xfrm>
          </p:grpSpPr>
          <p:grpSp>
            <p:nvGrpSpPr>
              <p:cNvPr id="108" name="Group 107"/>
              <p:cNvGrpSpPr/>
              <p:nvPr/>
            </p:nvGrpSpPr>
            <p:grpSpPr>
              <a:xfrm>
                <a:off x="6614093" y="2293016"/>
                <a:ext cx="4201391" cy="3035345"/>
                <a:chOff x="6614093" y="2293016"/>
                <a:chExt cx="4201391" cy="3035345"/>
              </a:xfrm>
            </p:grpSpPr>
            <p:sp>
              <p:nvSpPr>
                <p:cNvPr id="110" name="Rectangle 109"/>
                <p:cNvSpPr/>
                <p:nvPr/>
              </p:nvSpPr>
              <p:spPr>
                <a:xfrm>
                  <a:off x="7433187" y="2293016"/>
                  <a:ext cx="3382297" cy="2465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1" name="Straight Connector 110"/>
                <p:cNvCxnSpPr/>
                <p:nvPr/>
              </p:nvCxnSpPr>
              <p:spPr>
                <a:xfrm>
                  <a:off x="7433187" y="266454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433186" y="4429432"/>
                  <a:ext cx="33822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rot="16200000">
                  <a:off x="6074293" y="3341247"/>
                  <a:ext cx="2246128" cy="369332"/>
                </a:xfrm>
                <a:prstGeom prst="rect">
                  <a:avLst/>
                </a:prstGeom>
                <a:noFill/>
              </p:spPr>
              <p:txBody>
                <a:bodyPr wrap="none" rtlCol="0">
                  <a:spAutoFit/>
                </a:bodyPr>
                <a:lstStyle/>
                <a:p>
                  <a:pPr>
                    <a:lnSpc>
                      <a:spcPct val="150000"/>
                    </a:lnSpc>
                  </a:pPr>
                  <a:r>
                    <a:rPr lang="nl-NL" sz="1200" dirty="0" smtClean="0"/>
                    <a:t>0.0     0.2     0.4    0.6     0.8.    1.0</a:t>
                  </a:r>
                </a:p>
              </p:txBody>
            </p:sp>
            <p:grpSp>
              <p:nvGrpSpPr>
                <p:cNvPr id="114" name="Group 113"/>
                <p:cNvGrpSpPr/>
                <p:nvPr/>
              </p:nvGrpSpPr>
              <p:grpSpPr>
                <a:xfrm>
                  <a:off x="8819534" y="2630129"/>
                  <a:ext cx="1882875" cy="68825"/>
                  <a:chOff x="7433186" y="1067590"/>
                  <a:chExt cx="1882875" cy="68825"/>
                </a:xfrm>
              </p:grpSpPr>
              <p:sp>
                <p:nvSpPr>
                  <p:cNvPr id="134" name="Oval 133"/>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5" name="Oval 134"/>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6" name="Oval 135"/>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7" name="Oval 136"/>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8" name="Oval 137"/>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9" name="Oval 138"/>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0" name="Oval 139"/>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1" name="Oval 140"/>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2" name="Oval 141"/>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3" name="Oval 142"/>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4" name="Oval 143"/>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5" name="Oval 144"/>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6" name="Oval 145"/>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7" name="Oval 146"/>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8" name="Oval 147"/>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9" name="Oval 148"/>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15" name="Group 114"/>
                <p:cNvGrpSpPr/>
                <p:nvPr/>
              </p:nvGrpSpPr>
              <p:grpSpPr>
                <a:xfrm>
                  <a:off x="7580669" y="4395019"/>
                  <a:ext cx="1882875" cy="68825"/>
                  <a:chOff x="7433186" y="1067590"/>
                  <a:chExt cx="1882875" cy="68825"/>
                </a:xfrm>
              </p:grpSpPr>
              <p:sp>
                <p:nvSpPr>
                  <p:cNvPr id="118" name="Oval 117"/>
                  <p:cNvSpPr/>
                  <p:nvPr/>
                </p:nvSpPr>
                <p:spPr>
                  <a:xfrm>
                    <a:off x="743318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Oval 118"/>
                  <p:cNvSpPr/>
                  <p:nvPr/>
                </p:nvSpPr>
                <p:spPr>
                  <a:xfrm>
                    <a:off x="755412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Oval 119"/>
                  <p:cNvSpPr/>
                  <p:nvPr/>
                </p:nvSpPr>
                <p:spPr>
                  <a:xfrm>
                    <a:off x="767506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1" name="Oval 120"/>
                  <p:cNvSpPr/>
                  <p:nvPr/>
                </p:nvSpPr>
                <p:spPr>
                  <a:xfrm>
                    <a:off x="779599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Oval 121"/>
                  <p:cNvSpPr/>
                  <p:nvPr/>
                </p:nvSpPr>
                <p:spPr>
                  <a:xfrm>
                    <a:off x="791693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Oval 122"/>
                  <p:cNvSpPr/>
                  <p:nvPr/>
                </p:nvSpPr>
                <p:spPr>
                  <a:xfrm>
                    <a:off x="8158808"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4" name="Oval 123"/>
                  <p:cNvSpPr/>
                  <p:nvPr/>
                </p:nvSpPr>
                <p:spPr>
                  <a:xfrm>
                    <a:off x="8400682"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Oval 124"/>
                  <p:cNvSpPr/>
                  <p:nvPr/>
                </p:nvSpPr>
                <p:spPr>
                  <a:xfrm>
                    <a:off x="864255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Oval 125"/>
                  <p:cNvSpPr/>
                  <p:nvPr/>
                </p:nvSpPr>
                <p:spPr>
                  <a:xfrm>
                    <a:off x="8037871"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Oval 126"/>
                  <p:cNvSpPr/>
                  <p:nvPr/>
                </p:nvSpPr>
                <p:spPr>
                  <a:xfrm>
                    <a:off x="8279745"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8" name="Oval 127"/>
                  <p:cNvSpPr/>
                  <p:nvPr/>
                </p:nvSpPr>
                <p:spPr>
                  <a:xfrm>
                    <a:off x="8521619"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9" name="Oval 128"/>
                  <p:cNvSpPr/>
                  <p:nvPr/>
                </p:nvSpPr>
                <p:spPr>
                  <a:xfrm>
                    <a:off x="8763493"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Oval 129"/>
                  <p:cNvSpPr/>
                  <p:nvPr/>
                </p:nvSpPr>
                <p:spPr>
                  <a:xfrm>
                    <a:off x="8884430"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1" name="Oval 130"/>
                  <p:cNvSpPr/>
                  <p:nvPr/>
                </p:nvSpPr>
                <p:spPr>
                  <a:xfrm>
                    <a:off x="9005367"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2" name="Oval 131"/>
                  <p:cNvSpPr/>
                  <p:nvPr/>
                </p:nvSpPr>
                <p:spPr>
                  <a:xfrm>
                    <a:off x="9126304"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3" name="Oval 132"/>
                  <p:cNvSpPr/>
                  <p:nvPr/>
                </p:nvSpPr>
                <p:spPr>
                  <a:xfrm>
                    <a:off x="9247236" y="106759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16" name="TextBox 115"/>
                <p:cNvSpPr txBox="1"/>
                <p:nvPr/>
              </p:nvSpPr>
              <p:spPr>
                <a:xfrm>
                  <a:off x="8142590" y="4863490"/>
                  <a:ext cx="2122376" cy="464871"/>
                </a:xfrm>
                <a:prstGeom prst="rect">
                  <a:avLst/>
                </a:prstGeom>
                <a:noFill/>
              </p:spPr>
              <p:txBody>
                <a:bodyPr wrap="none" rtlCol="0">
                  <a:spAutoFit/>
                </a:bodyPr>
                <a:lstStyle/>
                <a:p>
                  <a:pPr>
                    <a:lnSpc>
                      <a:spcPct val="150000"/>
                    </a:lnSpc>
                  </a:pPr>
                  <a:r>
                    <a:rPr lang="en-US" smtClean="0"/>
                    <a:t>bloedglucosewaarde</a:t>
                  </a:r>
                  <a:endParaRPr lang="nl-NL" dirty="0" err="1" smtClean="0"/>
                </a:p>
              </p:txBody>
            </p:sp>
            <p:sp>
              <p:nvSpPr>
                <p:cNvPr id="117" name="TextBox 116"/>
                <p:cNvSpPr txBox="1"/>
                <p:nvPr/>
              </p:nvSpPr>
              <p:spPr>
                <a:xfrm rot="16200000">
                  <a:off x="5980971" y="3208413"/>
                  <a:ext cx="1774075" cy="507831"/>
                </a:xfrm>
                <a:prstGeom prst="rect">
                  <a:avLst/>
                </a:prstGeom>
                <a:noFill/>
              </p:spPr>
              <p:txBody>
                <a:bodyPr wrap="none" rtlCol="0">
                  <a:spAutoFit/>
                </a:bodyPr>
                <a:lstStyle/>
                <a:p>
                  <a:pPr>
                    <a:lnSpc>
                      <a:spcPct val="150000"/>
                    </a:lnSpc>
                  </a:pPr>
                  <a:r>
                    <a:rPr lang="nl-NL" dirty="0" smtClean="0"/>
                    <a:t>Kans op diabetes</a:t>
                  </a:r>
                </a:p>
              </p:txBody>
            </p:sp>
          </p:grpSp>
          <p:sp>
            <p:nvSpPr>
              <p:cNvPr id="109" name="TextBox 108"/>
              <p:cNvSpPr txBox="1"/>
              <p:nvPr/>
            </p:nvSpPr>
            <p:spPr>
              <a:xfrm>
                <a:off x="7641205" y="4707114"/>
                <a:ext cx="3026791" cy="369332"/>
              </a:xfrm>
              <a:prstGeom prst="rect">
                <a:avLst/>
              </a:prstGeom>
              <a:noFill/>
            </p:spPr>
            <p:txBody>
              <a:bodyPr wrap="none" rtlCol="0">
                <a:spAutoFit/>
              </a:bodyPr>
              <a:lstStyle/>
              <a:p>
                <a:pPr>
                  <a:lnSpc>
                    <a:spcPct val="150000"/>
                  </a:lnSpc>
                </a:pPr>
                <a:r>
                  <a:rPr lang="nl-NL" sz="1200" dirty="0" smtClean="0"/>
                  <a:t>3          4           5           6           7           8           9</a:t>
                </a:r>
              </a:p>
            </p:txBody>
          </p:sp>
        </p:grpSp>
        <p:sp>
          <p:nvSpPr>
            <p:cNvPr id="209" name="Freeform 208"/>
            <p:cNvSpPr/>
            <p:nvPr/>
          </p:nvSpPr>
          <p:spPr>
            <a:xfrm>
              <a:off x="6676103" y="2092946"/>
              <a:ext cx="3350208" cy="1777729"/>
            </a:xfrm>
            <a:custGeom>
              <a:avLst/>
              <a:gdLst>
                <a:gd name="connsiteX0" fmla="*/ 0 w 3116826"/>
                <a:gd name="connsiteY0" fmla="*/ 1731802 h 1777729"/>
                <a:gd name="connsiteX1" fmla="*/ 1052052 w 3116826"/>
                <a:gd name="connsiteY1" fmla="*/ 1594151 h 1777729"/>
                <a:gd name="connsiteX2" fmla="*/ 1848465 w 3116826"/>
                <a:gd name="connsiteY2" fmla="*/ 256964 h 1777729"/>
                <a:gd name="connsiteX3" fmla="*/ 3116826 w 3116826"/>
                <a:gd name="connsiteY3" fmla="*/ 1325 h 1777729"/>
              </a:gdLst>
              <a:ahLst/>
              <a:cxnLst>
                <a:cxn ang="0">
                  <a:pos x="connsiteX0" y="connsiteY0"/>
                </a:cxn>
                <a:cxn ang="0">
                  <a:pos x="connsiteX1" y="connsiteY1"/>
                </a:cxn>
                <a:cxn ang="0">
                  <a:pos x="connsiteX2" y="connsiteY2"/>
                </a:cxn>
                <a:cxn ang="0">
                  <a:pos x="connsiteX3" y="connsiteY3"/>
                </a:cxn>
              </a:cxnLst>
              <a:rect l="l" t="t" r="r" b="b"/>
              <a:pathLst>
                <a:path w="3116826" h="1777729">
                  <a:moveTo>
                    <a:pt x="0" y="1731802"/>
                  </a:moveTo>
                  <a:cubicBezTo>
                    <a:pt x="371987" y="1785879"/>
                    <a:pt x="743975" y="1839957"/>
                    <a:pt x="1052052" y="1594151"/>
                  </a:cubicBezTo>
                  <a:cubicBezTo>
                    <a:pt x="1360129" y="1348345"/>
                    <a:pt x="1504336" y="522435"/>
                    <a:pt x="1848465" y="256964"/>
                  </a:cubicBezTo>
                  <a:cubicBezTo>
                    <a:pt x="2192594" y="-8507"/>
                    <a:pt x="2654710" y="-3591"/>
                    <a:pt x="3116826" y="1325"/>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mc:AlternateContent xmlns:mc="http://schemas.openxmlformats.org/markup-compatibility/2006" xmlns:a14="http://schemas.microsoft.com/office/drawing/2010/main">
        <mc:Choice Requires="a14">
          <p:sp>
            <p:nvSpPr>
              <p:cNvPr id="210" name="TextBox 209"/>
              <p:cNvSpPr txBox="1"/>
              <p:nvPr/>
            </p:nvSpPr>
            <p:spPr>
              <a:xfrm>
                <a:off x="7136967" y="4972159"/>
                <a:ext cx="2338654" cy="55399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nl-NL" sz="2000" b="0" i="1" smtClean="0">
                          <a:latin typeface="Cambria Math" charset="0"/>
                        </a:rPr>
                        <m:t>𝑃</m:t>
                      </m:r>
                      <m:d>
                        <m:dPr>
                          <m:ctrlPr>
                            <a:rPr lang="nl-NL" sz="2000" b="0" i="1" smtClean="0">
                              <a:latin typeface="Cambria Math" charset="0"/>
                            </a:rPr>
                          </m:ctrlPr>
                        </m:dPr>
                        <m:e>
                          <m:r>
                            <a:rPr lang="nl-NL" sz="2000" b="0" i="1" smtClean="0">
                              <a:latin typeface="Cambria Math" charset="0"/>
                            </a:rPr>
                            <m:t>𝑦</m:t>
                          </m:r>
                        </m:e>
                      </m:d>
                      <m:r>
                        <a:rPr lang="nl-NL" sz="2000" i="1">
                          <a:latin typeface="Cambria Math" charset="0"/>
                          <a:ea typeface="Cambria Math" charset="0"/>
                          <a:cs typeface="Cambria Math" charset="0"/>
                        </a:rPr>
                        <m:t>≥</m:t>
                      </m:r>
                      <m:r>
                        <a:rPr lang="nl-NL" sz="2000" b="0" i="1" smtClean="0">
                          <a:latin typeface="Cambria Math" charset="0"/>
                          <a:ea typeface="Cambria Math" charset="0"/>
                          <a:cs typeface="Cambria Math" charset="0"/>
                        </a:rPr>
                        <m:t>𝑡</m:t>
                      </m:r>
                      <m:r>
                        <a:rPr lang="nl-NL" sz="2000" b="0" i="1" smtClean="0">
                          <a:latin typeface="Cambria Math" charset="0"/>
                          <a:ea typeface="Cambria Math" charset="0"/>
                          <a:cs typeface="Cambria Math" charset="0"/>
                        </a:rPr>
                        <m:t>⟹</m:t>
                      </m:r>
                      <m:r>
                        <a:rPr lang="nl-NL" sz="2000" b="0" i="1" smtClean="0">
                          <a:latin typeface="Cambria Math" charset="0"/>
                          <a:ea typeface="Cambria Math" charset="0"/>
                          <a:cs typeface="Cambria Math" charset="0"/>
                        </a:rPr>
                        <m:t>𝑦</m:t>
                      </m:r>
                      <m:r>
                        <a:rPr lang="nl-NL" sz="2000" b="0" i="1" smtClean="0">
                          <a:latin typeface="Cambria Math" charset="0"/>
                          <a:ea typeface="Cambria Math" charset="0"/>
                          <a:cs typeface="Cambria Math" charset="0"/>
                        </a:rPr>
                        <m:t>=1 </m:t>
                      </m:r>
                    </m:oMath>
                  </m:oMathPara>
                </a14:m>
                <a:endParaRPr lang="nl-NL" sz="2000" dirty="0" err="1" smtClean="0"/>
              </a:p>
            </p:txBody>
          </p:sp>
        </mc:Choice>
        <mc:Fallback xmlns="">
          <p:sp>
            <p:nvSpPr>
              <p:cNvPr id="210" name="TextBox 209"/>
              <p:cNvSpPr txBox="1">
                <a:spLocks noRot="1" noChangeAspect="1" noMove="1" noResize="1" noEditPoints="1" noAdjustHandles="1" noChangeArrowheads="1" noChangeShapeType="1" noTextEdit="1"/>
              </p:cNvSpPr>
              <p:nvPr/>
            </p:nvSpPr>
            <p:spPr>
              <a:xfrm>
                <a:off x="7136967" y="4972159"/>
                <a:ext cx="2338654" cy="553998"/>
              </a:xfrm>
              <a:prstGeom prst="rect">
                <a:avLst/>
              </a:prstGeom>
              <a:blipFill rotWithShape="0">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11" name="TextBox 210"/>
              <p:cNvSpPr txBox="1"/>
              <p:nvPr/>
            </p:nvSpPr>
            <p:spPr>
              <a:xfrm>
                <a:off x="6944358" y="5684102"/>
                <a:ext cx="2692597" cy="505523"/>
              </a:xfrm>
              <a:prstGeom prst="rect">
                <a:avLst/>
              </a:prstGeom>
              <a:noFill/>
            </p:spPr>
            <p:txBody>
              <a:bodyPr wrap="none" rtlCol="0">
                <a:spAutoFit/>
              </a:bodyPr>
              <a:lstStyle/>
              <a:p>
                <a:pPr>
                  <a:lnSpc>
                    <a:spcPct val="150000"/>
                  </a:lnSpc>
                </a:pPr>
                <a:r>
                  <a:rPr lang="nl-NL" sz="2000" dirty="0" err="1" smtClean="0"/>
                  <a:t>Threshold</a:t>
                </a:r>
                <a:r>
                  <a:rPr lang="nl-NL" sz="2000" dirty="0" smtClean="0"/>
                  <a:t> </a:t>
                </a:r>
                <a14:m>
                  <m:oMath xmlns:m="http://schemas.openxmlformats.org/officeDocument/2006/math">
                    <m:r>
                      <a:rPr lang="nl-NL" sz="2000" i="1">
                        <a:latin typeface="Cambria Math" charset="0"/>
                        <a:ea typeface="Cambria Math" charset="0"/>
                        <a:cs typeface="Cambria Math" charset="0"/>
                      </a:rPr>
                      <m:t>𝑡</m:t>
                    </m:r>
                  </m:oMath>
                </a14:m>
                <a:r>
                  <a:rPr lang="nl-NL" sz="2000" dirty="0" smtClean="0"/>
                  <a:t>: default 0.5 </a:t>
                </a:r>
              </a:p>
            </p:txBody>
          </p:sp>
        </mc:Choice>
        <mc:Fallback xmlns="">
          <p:sp>
            <p:nvSpPr>
              <p:cNvPr id="211" name="TextBox 210"/>
              <p:cNvSpPr txBox="1">
                <a:spLocks noRot="1" noChangeAspect="1" noMove="1" noResize="1" noEditPoints="1" noAdjustHandles="1" noChangeArrowheads="1" noChangeShapeType="1" noTextEdit="1"/>
              </p:cNvSpPr>
              <p:nvPr/>
            </p:nvSpPr>
            <p:spPr>
              <a:xfrm>
                <a:off x="6944358" y="5684102"/>
                <a:ext cx="2692597" cy="505523"/>
              </a:xfrm>
              <a:prstGeom prst="rect">
                <a:avLst/>
              </a:prstGeom>
              <a:blipFill rotWithShape="0">
                <a:blip r:embed="rId4"/>
                <a:stretch>
                  <a:fillRect l="-2262" r="-1357" b="-20482"/>
                </a:stretch>
              </a:blipFill>
            </p:spPr>
            <p:txBody>
              <a:bodyPr/>
              <a:lstStyle/>
              <a:p>
                <a:r>
                  <a:rPr lang="nl-NL">
                    <a:noFill/>
                  </a:rPr>
                  <a:t> </a:t>
                </a:r>
              </a:p>
            </p:txBody>
          </p:sp>
        </mc:Fallback>
      </mc:AlternateContent>
    </p:spTree>
    <p:extLst>
      <p:ext uri="{BB962C8B-B14F-4D97-AF65-F5344CB8AC3E}">
        <p14:creationId xmlns:p14="http://schemas.microsoft.com/office/powerpoint/2010/main" val="2778829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22108" y="2045109"/>
            <a:ext cx="3350446" cy="40017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normAutofit/>
          </a:bodyPr>
          <a:lstStyle/>
          <a:p>
            <a:r>
              <a:rPr lang="nl-NL" dirty="0">
                <a:latin typeface="Segoe UI Light" panose="020B0502040204020203" pitchFamily="34" charset="0"/>
                <a:cs typeface="Segoe UI Light" panose="020B0502040204020203" pitchFamily="34" charset="0"/>
              </a:rPr>
              <a:t>K-</a:t>
            </a:r>
            <a:r>
              <a:rPr lang="nl-NL" dirty="0" err="1">
                <a:latin typeface="Segoe UI Light" panose="020B0502040204020203" pitchFamily="34" charset="0"/>
                <a:cs typeface="Segoe UI Light" panose="020B0502040204020203" pitchFamily="34" charset="0"/>
              </a:rPr>
              <a:t>nearest</a:t>
            </a:r>
            <a:r>
              <a:rPr lang="nl-NL" dirty="0">
                <a:latin typeface="Segoe UI Light" panose="020B0502040204020203" pitchFamily="34" charset="0"/>
                <a:cs typeface="Segoe UI Light" panose="020B0502040204020203" pitchFamily="34" charset="0"/>
              </a:rPr>
              <a:t> </a:t>
            </a:r>
            <a:r>
              <a:rPr lang="nl-NL" dirty="0" err="1">
                <a:latin typeface="Segoe UI Light" panose="020B0502040204020203" pitchFamily="34" charset="0"/>
                <a:cs typeface="Segoe UI Light" panose="020B0502040204020203" pitchFamily="34" charset="0"/>
              </a:rPr>
              <a:t>neighbors</a:t>
            </a:r>
            <a:endParaRPr lang="nl-NL" dirty="0"/>
          </a:p>
        </p:txBody>
      </p:sp>
      <p:sp>
        <p:nvSpPr>
          <p:cNvPr id="5" name="TextBox 4"/>
          <p:cNvSpPr txBox="1"/>
          <p:nvPr/>
        </p:nvSpPr>
        <p:spPr>
          <a:xfrm>
            <a:off x="7867453" y="4514073"/>
            <a:ext cx="3680178" cy="589072"/>
          </a:xfrm>
          <a:prstGeom prst="rect">
            <a:avLst/>
          </a:prstGeom>
          <a:noFill/>
          <a:ln w="19050">
            <a:solidFill>
              <a:srgbClr val="7030A0"/>
            </a:solidFill>
          </a:ln>
        </p:spPr>
        <p:txBody>
          <a:bodyPr wrap="square" rtlCol="0">
            <a:spAutoFit/>
          </a:bodyPr>
          <a:lstStyle/>
          <a:p>
            <a:pPr algn="ctr">
              <a:lnSpc>
                <a:spcPct val="150000"/>
              </a:lnSpc>
            </a:pPr>
            <a:r>
              <a:rPr lang="nl-NL" sz="2400" dirty="0">
                <a:solidFill>
                  <a:srgbClr val="7030A0"/>
                </a:solidFill>
              </a:rPr>
              <a:t>Q: </a:t>
            </a:r>
            <a:r>
              <a:rPr lang="nl-NL" sz="2400" dirty="0" smtClean="0">
                <a:solidFill>
                  <a:srgbClr val="7030A0"/>
                </a:solidFill>
              </a:rPr>
              <a:t>Voordelen &amp; </a:t>
            </a:r>
            <a:r>
              <a:rPr lang="nl-NL" sz="2400" dirty="0">
                <a:solidFill>
                  <a:srgbClr val="7030A0"/>
                </a:solidFill>
              </a:rPr>
              <a:t>Nadelen?</a:t>
            </a:r>
          </a:p>
        </p:txBody>
      </p:sp>
      <p:sp>
        <p:nvSpPr>
          <p:cNvPr id="11" name="Rectangle 10"/>
          <p:cNvSpPr/>
          <p:nvPr/>
        </p:nvSpPr>
        <p:spPr>
          <a:xfrm>
            <a:off x="822108" y="1421845"/>
            <a:ext cx="2324214" cy="450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mtClean="0">
                <a:solidFill>
                  <a:schemeClr val="accent1">
                    <a:lumMod val="50000"/>
                  </a:schemeClr>
                </a:solidFill>
                <a:latin typeface="Segoe UI Light" panose="020B0502040204020203" pitchFamily="34" charset="0"/>
                <a:cs typeface="Segoe UI Light" panose="020B0502040204020203" pitchFamily="34" charset="0"/>
              </a:rPr>
              <a:t>NON-PARAMETRISCH!</a:t>
            </a:r>
            <a:endParaRPr lang="nl-NL" dirty="0">
              <a:solidFill>
                <a:schemeClr val="accent1">
                  <a:lumMod val="50000"/>
                </a:schemeClr>
              </a:solidFill>
            </a:endParaRPr>
          </a:p>
        </p:txBody>
      </p:sp>
      <p:grpSp>
        <p:nvGrpSpPr>
          <p:cNvPr id="49" name="Group 48"/>
          <p:cNvGrpSpPr/>
          <p:nvPr/>
        </p:nvGrpSpPr>
        <p:grpSpPr>
          <a:xfrm>
            <a:off x="4408329" y="2025445"/>
            <a:ext cx="3350446" cy="4031306"/>
            <a:chOff x="8431068" y="2467896"/>
            <a:chExt cx="3350446" cy="4031306"/>
          </a:xfrm>
        </p:grpSpPr>
        <p:sp>
          <p:nvSpPr>
            <p:cNvPr id="28" name="Rectangle 27"/>
            <p:cNvSpPr/>
            <p:nvPr/>
          </p:nvSpPr>
          <p:spPr>
            <a:xfrm>
              <a:off x="8431068" y="2489485"/>
              <a:ext cx="3350446" cy="40017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p:cNvSpPr/>
            <p:nvPr/>
          </p:nvSpPr>
          <p:spPr>
            <a:xfrm>
              <a:off x="9213392" y="38020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p:cNvSpPr/>
            <p:nvPr/>
          </p:nvSpPr>
          <p:spPr>
            <a:xfrm>
              <a:off x="10906497" y="3191879"/>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p:cNvSpPr/>
            <p:nvPr/>
          </p:nvSpPr>
          <p:spPr>
            <a:xfrm>
              <a:off x="9856095" y="4355770"/>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p:cNvSpPr/>
            <p:nvPr/>
          </p:nvSpPr>
          <p:spPr>
            <a:xfrm>
              <a:off x="11374857" y="3561116"/>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p:cNvSpPr/>
            <p:nvPr/>
          </p:nvSpPr>
          <p:spPr>
            <a:xfrm>
              <a:off x="8815185" y="4859060"/>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p:cNvSpPr/>
            <p:nvPr/>
          </p:nvSpPr>
          <p:spPr>
            <a:xfrm>
              <a:off x="9587018" y="5912955"/>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10280192" y="5219781"/>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10658733" y="5529497"/>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p:cNvSpPr/>
            <p:nvPr/>
          </p:nvSpPr>
          <p:spPr>
            <a:xfrm>
              <a:off x="11047107" y="4893472"/>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p:cNvSpPr/>
            <p:nvPr/>
          </p:nvSpPr>
          <p:spPr>
            <a:xfrm>
              <a:off x="9787270" y="3526703"/>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p:cNvSpPr/>
            <p:nvPr/>
          </p:nvSpPr>
          <p:spPr>
            <a:xfrm>
              <a:off x="10314604" y="2833529"/>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p:cNvSpPr/>
            <p:nvPr/>
          </p:nvSpPr>
          <p:spPr>
            <a:xfrm>
              <a:off x="11047107" y="3191879"/>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6" name="Group 45"/>
            <p:cNvGrpSpPr/>
            <p:nvPr/>
          </p:nvGrpSpPr>
          <p:grpSpPr>
            <a:xfrm>
              <a:off x="8431068" y="2467896"/>
              <a:ext cx="3350446" cy="4031306"/>
              <a:chOff x="4143074" y="3095407"/>
              <a:chExt cx="3350446" cy="4031306"/>
            </a:xfrm>
          </p:grpSpPr>
          <p:sp>
            <p:nvSpPr>
              <p:cNvPr id="47" name="Rectangle 46"/>
              <p:cNvSpPr/>
              <p:nvPr/>
            </p:nvSpPr>
            <p:spPr>
              <a:xfrm>
                <a:off x="4143074" y="3095407"/>
                <a:ext cx="3350446" cy="4001729"/>
              </a:xfrm>
              <a:prstGeom prst="rect">
                <a:avLst/>
              </a:prstGeom>
              <a:solidFill>
                <a:srgbClr val="FFC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Freeform 42"/>
              <p:cNvSpPr/>
              <p:nvPr/>
            </p:nvSpPr>
            <p:spPr>
              <a:xfrm>
                <a:off x="4143578" y="3980390"/>
                <a:ext cx="1779639" cy="3146323"/>
              </a:xfrm>
              <a:custGeom>
                <a:avLst/>
                <a:gdLst>
                  <a:gd name="connsiteX0" fmla="*/ 0 w 1779639"/>
                  <a:gd name="connsiteY0" fmla="*/ 0 h 3146323"/>
                  <a:gd name="connsiteX1" fmla="*/ 1632155 w 1779639"/>
                  <a:gd name="connsiteY1" fmla="*/ 294968 h 3146323"/>
                  <a:gd name="connsiteX2" fmla="*/ 1779639 w 1779639"/>
                  <a:gd name="connsiteY2" fmla="*/ 855406 h 3146323"/>
                  <a:gd name="connsiteX3" fmla="*/ 1524000 w 1779639"/>
                  <a:gd name="connsiteY3" fmla="*/ 1071716 h 3146323"/>
                  <a:gd name="connsiteX4" fmla="*/ 1651819 w 1779639"/>
                  <a:gd name="connsiteY4" fmla="*/ 1356852 h 3146323"/>
                  <a:gd name="connsiteX5" fmla="*/ 1514168 w 1779639"/>
                  <a:gd name="connsiteY5" fmla="*/ 1936955 h 3146323"/>
                  <a:gd name="connsiteX6" fmla="*/ 1553497 w 1779639"/>
                  <a:gd name="connsiteY6" fmla="*/ 2104103 h 3146323"/>
                  <a:gd name="connsiteX7" fmla="*/ 1445342 w 1779639"/>
                  <a:gd name="connsiteY7" fmla="*/ 2271252 h 3146323"/>
                  <a:gd name="connsiteX8" fmla="*/ 1524000 w 1779639"/>
                  <a:gd name="connsiteY8" fmla="*/ 2408903 h 3146323"/>
                  <a:gd name="connsiteX9" fmla="*/ 973393 w 1779639"/>
                  <a:gd name="connsiteY9" fmla="*/ 2605548 h 3146323"/>
                  <a:gd name="connsiteX10" fmla="*/ 776748 w 1779639"/>
                  <a:gd name="connsiteY10" fmla="*/ 3146323 h 3146323"/>
                  <a:gd name="connsiteX11" fmla="*/ 0 w 1779639"/>
                  <a:gd name="connsiteY11" fmla="*/ 3146323 h 3146323"/>
                  <a:gd name="connsiteX12" fmla="*/ 0 w 1779639"/>
                  <a:gd name="connsiteY12" fmla="*/ 0 h 314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9639" h="3146323">
                    <a:moveTo>
                      <a:pt x="0" y="0"/>
                    </a:moveTo>
                    <a:lnTo>
                      <a:pt x="1632155" y="294968"/>
                    </a:lnTo>
                    <a:lnTo>
                      <a:pt x="1779639" y="855406"/>
                    </a:lnTo>
                    <a:lnTo>
                      <a:pt x="1524000" y="1071716"/>
                    </a:lnTo>
                    <a:lnTo>
                      <a:pt x="1651819" y="1356852"/>
                    </a:lnTo>
                    <a:lnTo>
                      <a:pt x="1514168" y="1936955"/>
                    </a:lnTo>
                    <a:lnTo>
                      <a:pt x="1553497" y="2104103"/>
                    </a:lnTo>
                    <a:lnTo>
                      <a:pt x="1445342" y="2271252"/>
                    </a:lnTo>
                    <a:lnTo>
                      <a:pt x="1524000" y="2408903"/>
                    </a:lnTo>
                    <a:lnTo>
                      <a:pt x="973393" y="2605548"/>
                    </a:lnTo>
                    <a:lnTo>
                      <a:pt x="776748" y="3146323"/>
                    </a:lnTo>
                    <a:lnTo>
                      <a:pt x="0" y="3146323"/>
                    </a:lnTo>
                    <a:lnTo>
                      <a:pt x="0" y="0"/>
                    </a:lnTo>
                    <a:close/>
                  </a:path>
                </a:pathLst>
              </a:cu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Freeform 44"/>
              <p:cNvSpPr/>
              <p:nvPr/>
            </p:nvSpPr>
            <p:spPr>
              <a:xfrm>
                <a:off x="6370555" y="3100782"/>
                <a:ext cx="1111045" cy="2212258"/>
              </a:xfrm>
              <a:custGeom>
                <a:avLst/>
                <a:gdLst>
                  <a:gd name="connsiteX0" fmla="*/ 668593 w 1111045"/>
                  <a:gd name="connsiteY0" fmla="*/ 0 h 2212258"/>
                  <a:gd name="connsiteX1" fmla="*/ 206477 w 1111045"/>
                  <a:gd name="connsiteY1" fmla="*/ 1140542 h 2212258"/>
                  <a:gd name="connsiteX2" fmla="*/ 0 w 1111045"/>
                  <a:gd name="connsiteY2" fmla="*/ 1524000 h 2212258"/>
                  <a:gd name="connsiteX3" fmla="*/ 294967 w 1111045"/>
                  <a:gd name="connsiteY3" fmla="*/ 1700981 h 2212258"/>
                  <a:gd name="connsiteX4" fmla="*/ 285135 w 1111045"/>
                  <a:gd name="connsiteY4" fmla="*/ 1976284 h 2212258"/>
                  <a:gd name="connsiteX5" fmla="*/ 491613 w 1111045"/>
                  <a:gd name="connsiteY5" fmla="*/ 2094271 h 2212258"/>
                  <a:gd name="connsiteX6" fmla="*/ 865238 w 1111045"/>
                  <a:gd name="connsiteY6" fmla="*/ 1995949 h 2212258"/>
                  <a:gd name="connsiteX7" fmla="*/ 1111045 w 1111045"/>
                  <a:gd name="connsiteY7" fmla="*/ 2212258 h 2212258"/>
                  <a:gd name="connsiteX8" fmla="*/ 1111045 w 1111045"/>
                  <a:gd name="connsiteY8" fmla="*/ 9833 h 2212258"/>
                  <a:gd name="connsiteX9" fmla="*/ 668593 w 1111045"/>
                  <a:gd name="connsiteY9" fmla="*/ 0 h 221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1045" h="2212258">
                    <a:moveTo>
                      <a:pt x="668593" y="0"/>
                    </a:moveTo>
                    <a:lnTo>
                      <a:pt x="206477" y="1140542"/>
                    </a:lnTo>
                    <a:lnTo>
                      <a:pt x="0" y="1524000"/>
                    </a:lnTo>
                    <a:lnTo>
                      <a:pt x="294967" y="1700981"/>
                    </a:lnTo>
                    <a:lnTo>
                      <a:pt x="285135" y="1976284"/>
                    </a:lnTo>
                    <a:lnTo>
                      <a:pt x="491613" y="2094271"/>
                    </a:lnTo>
                    <a:lnTo>
                      <a:pt x="865238" y="1995949"/>
                    </a:lnTo>
                    <a:lnTo>
                      <a:pt x="1111045" y="2212258"/>
                    </a:lnTo>
                    <a:lnTo>
                      <a:pt x="1111045" y="9833"/>
                    </a:lnTo>
                    <a:lnTo>
                      <a:pt x="668593" y="0"/>
                    </a:lnTo>
                    <a:close/>
                  </a:path>
                </a:pathLst>
              </a:cu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52" name="TextBox 51"/>
          <p:cNvSpPr txBox="1"/>
          <p:nvPr/>
        </p:nvSpPr>
        <p:spPr>
          <a:xfrm>
            <a:off x="8141110" y="2104103"/>
            <a:ext cx="184731" cy="738664"/>
          </a:xfrm>
          <a:prstGeom prst="rect">
            <a:avLst/>
          </a:prstGeom>
          <a:noFill/>
        </p:spPr>
        <p:txBody>
          <a:bodyPr wrap="none" rtlCol="0">
            <a:spAutoFit/>
          </a:bodyPr>
          <a:lstStyle/>
          <a:p>
            <a:pPr>
              <a:lnSpc>
                <a:spcPct val="150000"/>
              </a:lnSpc>
            </a:pPr>
            <a:endParaRPr lang="nl-NL" sz="2800" dirty="0" err="1" smtClean="0"/>
          </a:p>
        </p:txBody>
      </p:sp>
      <p:grpSp>
        <p:nvGrpSpPr>
          <p:cNvPr id="53" name="Group 52"/>
          <p:cNvGrpSpPr/>
          <p:nvPr/>
        </p:nvGrpSpPr>
        <p:grpSpPr>
          <a:xfrm>
            <a:off x="1498767" y="2045109"/>
            <a:ext cx="10048863" cy="2276401"/>
            <a:chOff x="1498767" y="2025445"/>
            <a:chExt cx="10048863" cy="2276401"/>
          </a:xfrm>
        </p:grpSpPr>
        <p:sp>
          <p:nvSpPr>
            <p:cNvPr id="26" name="Oval 25"/>
            <p:cNvSpPr/>
            <p:nvPr/>
          </p:nvSpPr>
          <p:spPr>
            <a:xfrm>
              <a:off x="1498767" y="2932468"/>
              <a:ext cx="1153389" cy="1135094"/>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ectangle 53"/>
            <p:cNvSpPr/>
            <p:nvPr/>
          </p:nvSpPr>
          <p:spPr>
            <a:xfrm>
              <a:off x="7867452" y="2025445"/>
              <a:ext cx="3680178" cy="450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smtClean="0">
                  <a:solidFill>
                    <a:schemeClr val="accent1">
                      <a:lumMod val="50000"/>
                    </a:schemeClr>
                  </a:solidFill>
                  <a:latin typeface="Segoe UI Light" panose="020B0502040204020203" pitchFamily="34" charset="0"/>
                  <a:cs typeface="Segoe UI Light" panose="020B0502040204020203" pitchFamily="34" charset="0"/>
                </a:rPr>
                <a:t>1. Kies k</a:t>
              </a:r>
              <a:endParaRPr lang="nl-NL" dirty="0">
                <a:solidFill>
                  <a:schemeClr val="accent1">
                    <a:lumMod val="50000"/>
                  </a:schemeClr>
                </a:solidFill>
              </a:endParaRPr>
            </a:p>
          </p:txBody>
        </p:sp>
        <p:sp>
          <p:nvSpPr>
            <p:cNvPr id="55" name="Rectangle 54"/>
            <p:cNvSpPr/>
            <p:nvPr/>
          </p:nvSpPr>
          <p:spPr>
            <a:xfrm>
              <a:off x="7867452" y="2565550"/>
              <a:ext cx="3680178" cy="450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smtClean="0">
                  <a:solidFill>
                    <a:schemeClr val="accent1">
                      <a:lumMod val="50000"/>
                    </a:schemeClr>
                  </a:solidFill>
                  <a:latin typeface="Segoe UI Light" panose="020B0502040204020203" pitchFamily="34" charset="0"/>
                  <a:cs typeface="Segoe UI Light" panose="020B0502040204020203" pitchFamily="34" charset="0"/>
                </a:rPr>
                <a:t>2. Kies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distance</a:t>
              </a:r>
              <a:r>
                <a:rPr lang="nl-NL" dirty="0" smtClean="0">
                  <a:solidFill>
                    <a:schemeClr val="accent1">
                      <a:lumMod val="50000"/>
                    </a:schemeClr>
                  </a:solidFill>
                  <a:latin typeface="Segoe UI Light" panose="020B0502040204020203" pitchFamily="34" charset="0"/>
                  <a:cs typeface="Segoe UI Light" panose="020B0502040204020203" pitchFamily="34" charset="0"/>
                </a:rPr>
                <a:t>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metrics</a:t>
              </a:r>
              <a:endParaRPr lang="nl-NL" dirty="0">
                <a:solidFill>
                  <a:schemeClr val="accent1">
                    <a:lumMod val="50000"/>
                  </a:schemeClr>
                </a:solidFill>
              </a:endParaRPr>
            </a:p>
          </p:txBody>
        </p:sp>
        <p:sp>
          <p:nvSpPr>
            <p:cNvPr id="56" name="Rectangle 55"/>
            <p:cNvSpPr/>
            <p:nvPr/>
          </p:nvSpPr>
          <p:spPr>
            <a:xfrm>
              <a:off x="7848676" y="3111372"/>
              <a:ext cx="3680178" cy="450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smtClean="0">
                  <a:solidFill>
                    <a:schemeClr val="accent1">
                      <a:lumMod val="50000"/>
                    </a:schemeClr>
                  </a:solidFill>
                  <a:latin typeface="Segoe UI Light" panose="020B0502040204020203" pitchFamily="34" charset="0"/>
                  <a:cs typeface="Segoe UI Light" panose="020B0502040204020203" pitchFamily="34" charset="0"/>
                </a:rPr>
                <a:t>3. Vind k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nearest</a:t>
              </a:r>
              <a:r>
                <a:rPr lang="nl-NL" dirty="0" smtClean="0">
                  <a:solidFill>
                    <a:schemeClr val="accent1">
                      <a:lumMod val="50000"/>
                    </a:schemeClr>
                  </a:solidFill>
                  <a:latin typeface="Segoe UI Light" panose="020B0502040204020203" pitchFamily="34" charset="0"/>
                  <a:cs typeface="Segoe UI Light" panose="020B0502040204020203" pitchFamily="34" charset="0"/>
                </a:rPr>
                <a:t>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neighbors</a:t>
              </a:r>
              <a:endParaRPr lang="nl-NL" dirty="0">
                <a:solidFill>
                  <a:schemeClr val="accent1">
                    <a:lumMod val="50000"/>
                  </a:schemeClr>
                </a:solidFill>
              </a:endParaRPr>
            </a:p>
          </p:txBody>
        </p:sp>
        <p:sp>
          <p:nvSpPr>
            <p:cNvPr id="58" name="Rectangle 57"/>
            <p:cNvSpPr/>
            <p:nvPr/>
          </p:nvSpPr>
          <p:spPr>
            <a:xfrm>
              <a:off x="7859622" y="3651477"/>
              <a:ext cx="3680178" cy="650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smtClean="0">
                  <a:solidFill>
                    <a:schemeClr val="accent1">
                      <a:lumMod val="50000"/>
                    </a:schemeClr>
                  </a:solidFill>
                  <a:latin typeface="Segoe UI Light" panose="020B0502040204020203" pitchFamily="34" charset="0"/>
                  <a:cs typeface="Segoe UI Light" panose="020B0502040204020203" pitchFamily="34" charset="0"/>
                </a:rPr>
                <a:t>4. Label van x = label van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meederheid</a:t>
              </a:r>
              <a:r>
                <a:rPr lang="nl-NL" dirty="0" smtClean="0">
                  <a:solidFill>
                    <a:schemeClr val="accent1">
                      <a:lumMod val="50000"/>
                    </a:schemeClr>
                  </a:solidFill>
                  <a:latin typeface="Segoe UI Light" panose="020B0502040204020203" pitchFamily="34" charset="0"/>
                  <a:cs typeface="Segoe UI Light" panose="020B0502040204020203" pitchFamily="34" charset="0"/>
                </a:rPr>
                <a:t> van k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nearest</a:t>
              </a:r>
              <a:r>
                <a:rPr lang="nl-NL" dirty="0" smtClean="0">
                  <a:solidFill>
                    <a:schemeClr val="accent1">
                      <a:lumMod val="50000"/>
                    </a:schemeClr>
                  </a:solidFill>
                  <a:latin typeface="Segoe UI Light" panose="020B0502040204020203" pitchFamily="34" charset="0"/>
                  <a:cs typeface="Segoe UI Light" panose="020B0502040204020203" pitchFamily="34" charset="0"/>
                </a:rPr>
                <a:t> </a:t>
              </a:r>
              <a:r>
                <a:rPr lang="nl-NL" dirty="0" err="1" smtClean="0">
                  <a:solidFill>
                    <a:schemeClr val="accent1">
                      <a:lumMod val="50000"/>
                    </a:schemeClr>
                  </a:solidFill>
                  <a:latin typeface="Segoe UI Light" panose="020B0502040204020203" pitchFamily="34" charset="0"/>
                  <a:cs typeface="Segoe UI Light" panose="020B0502040204020203" pitchFamily="34" charset="0"/>
                </a:rPr>
                <a:t>neighbors</a:t>
              </a:r>
              <a:endParaRPr lang="nl-NL" dirty="0">
                <a:solidFill>
                  <a:schemeClr val="accent1">
                    <a:lumMod val="50000"/>
                  </a:schemeClr>
                </a:solidFill>
              </a:endParaRPr>
            </a:p>
          </p:txBody>
        </p:sp>
      </p:grpSp>
      <p:grpSp>
        <p:nvGrpSpPr>
          <p:cNvPr id="51" name="Group 50"/>
          <p:cNvGrpSpPr/>
          <p:nvPr/>
        </p:nvGrpSpPr>
        <p:grpSpPr>
          <a:xfrm>
            <a:off x="1206225" y="2389153"/>
            <a:ext cx="2667672" cy="3187426"/>
            <a:chOff x="1143556" y="2811940"/>
            <a:chExt cx="2667672" cy="3187426"/>
          </a:xfrm>
        </p:grpSpPr>
        <p:sp>
          <p:nvSpPr>
            <p:cNvPr id="14" name="Oval 13"/>
            <p:cNvSpPr/>
            <p:nvPr/>
          </p:nvSpPr>
          <p:spPr>
            <a:xfrm>
              <a:off x="1541763" y="3780503"/>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p:cNvSpPr/>
            <p:nvPr/>
          </p:nvSpPr>
          <p:spPr>
            <a:xfrm>
              <a:off x="3234868" y="3170290"/>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p:cNvSpPr/>
            <p:nvPr/>
          </p:nvSpPr>
          <p:spPr>
            <a:xfrm>
              <a:off x="2184466" y="4334181"/>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p:cNvSpPr/>
            <p:nvPr/>
          </p:nvSpPr>
          <p:spPr>
            <a:xfrm>
              <a:off x="3703228" y="3539527"/>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p:cNvSpPr/>
            <p:nvPr/>
          </p:nvSpPr>
          <p:spPr>
            <a:xfrm>
              <a:off x="1143556" y="4837471"/>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p:cNvSpPr/>
            <p:nvPr/>
          </p:nvSpPr>
          <p:spPr>
            <a:xfrm>
              <a:off x="1915389" y="5891366"/>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p:cNvSpPr/>
            <p:nvPr/>
          </p:nvSpPr>
          <p:spPr>
            <a:xfrm>
              <a:off x="2608563" y="5198192"/>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p:cNvSpPr/>
            <p:nvPr/>
          </p:nvSpPr>
          <p:spPr>
            <a:xfrm>
              <a:off x="2987104" y="5507908"/>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p:cNvSpPr/>
            <p:nvPr/>
          </p:nvSpPr>
          <p:spPr>
            <a:xfrm>
              <a:off x="3375478" y="4871883"/>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p:cNvSpPr/>
            <p:nvPr/>
          </p:nvSpPr>
          <p:spPr>
            <a:xfrm>
              <a:off x="2115641" y="3505114"/>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p:cNvSpPr/>
            <p:nvPr/>
          </p:nvSpPr>
          <p:spPr>
            <a:xfrm>
              <a:off x="2642975" y="2811940"/>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p:cNvSpPr/>
            <p:nvPr/>
          </p:nvSpPr>
          <p:spPr>
            <a:xfrm>
              <a:off x="3375478" y="3170290"/>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p:cNvSpPr txBox="1"/>
            <p:nvPr/>
          </p:nvSpPr>
          <p:spPr>
            <a:xfrm>
              <a:off x="1862733" y="3552577"/>
              <a:ext cx="340158" cy="671851"/>
            </a:xfrm>
            <a:prstGeom prst="rect">
              <a:avLst/>
            </a:prstGeom>
            <a:noFill/>
          </p:spPr>
          <p:txBody>
            <a:bodyPr wrap="none" rtlCol="0">
              <a:spAutoFit/>
            </a:bodyPr>
            <a:lstStyle/>
            <a:p>
              <a:pPr>
                <a:lnSpc>
                  <a:spcPct val="150000"/>
                </a:lnSpc>
              </a:pPr>
              <a:r>
                <a:rPr lang="nl-NL" sz="2800"/>
                <a:t>x</a:t>
              </a:r>
              <a:endParaRPr lang="nl-NL" sz="2800" dirty="0" err="1" smtClean="0"/>
            </a:p>
          </p:txBody>
        </p:sp>
      </p:grpSp>
    </p:spTree>
    <p:extLst>
      <p:ext uri="{BB962C8B-B14F-4D97-AF65-F5344CB8AC3E}">
        <p14:creationId xmlns:p14="http://schemas.microsoft.com/office/powerpoint/2010/main" val="117453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a:t>
            </a:r>
            <a:r>
              <a:rPr lang="nl-NL" dirty="0" err="1"/>
              <a:t>nearest</a:t>
            </a:r>
            <a:r>
              <a:rPr lang="nl-NL" dirty="0"/>
              <a:t> </a:t>
            </a:r>
            <a:r>
              <a:rPr lang="nl-NL" dirty="0" err="1"/>
              <a:t>neighbors</a:t>
            </a:r>
            <a:endParaRPr lang="nl-NL" dirty="0"/>
          </a:p>
        </p:txBody>
      </p:sp>
      <p:sp>
        <p:nvSpPr>
          <p:cNvPr id="5" name="TextBox 4"/>
          <p:cNvSpPr txBox="1"/>
          <p:nvPr/>
        </p:nvSpPr>
        <p:spPr>
          <a:xfrm>
            <a:off x="723786" y="1504333"/>
            <a:ext cx="10199853" cy="2862322"/>
          </a:xfrm>
          <a:prstGeom prst="rect">
            <a:avLst/>
          </a:prstGeom>
          <a:noFill/>
        </p:spPr>
        <p:txBody>
          <a:bodyPr wrap="square" rtlCol="0">
            <a:spAutoFit/>
          </a:bodyPr>
          <a:lstStyle/>
          <a:p>
            <a:r>
              <a:rPr lang="nl-NL" dirty="0">
                <a:solidFill>
                  <a:schemeClr val="accent1">
                    <a:lumMod val="50000"/>
                  </a:schemeClr>
                </a:solidFill>
              </a:rPr>
              <a:t>GROOTSTE </a:t>
            </a:r>
            <a:r>
              <a:rPr lang="nl-NL" b="1" dirty="0">
                <a:solidFill>
                  <a:schemeClr val="accent1">
                    <a:lumMod val="50000"/>
                  </a:schemeClr>
                </a:solidFill>
              </a:rPr>
              <a:t>VOORDEEL:</a:t>
            </a:r>
          </a:p>
          <a:p>
            <a:pPr marL="285750" indent="-285750">
              <a:buFont typeface="Arial" charset="0"/>
              <a:buChar char="•"/>
            </a:pPr>
            <a:r>
              <a:rPr lang="nl-NL" dirty="0" smtClean="0"/>
              <a:t>Memory-</a:t>
            </a:r>
            <a:r>
              <a:rPr lang="nl-NL" dirty="0" err="1" smtClean="0"/>
              <a:t>based</a:t>
            </a:r>
            <a:r>
              <a:rPr lang="nl-NL" dirty="0" smtClean="0"/>
              <a:t> </a:t>
            </a:r>
            <a:r>
              <a:rPr lang="nl-NL" dirty="0"/>
              <a:t>aanpak: </a:t>
            </a:r>
            <a:r>
              <a:rPr lang="nl-NL" dirty="0" err="1"/>
              <a:t>classifier</a:t>
            </a:r>
            <a:r>
              <a:rPr lang="nl-NL" dirty="0"/>
              <a:t> past zich direct aan bij nieuwe data</a:t>
            </a:r>
          </a:p>
          <a:p>
            <a:endParaRPr lang="nl-NL" dirty="0" smtClean="0"/>
          </a:p>
          <a:p>
            <a:endParaRPr lang="nl-NL" dirty="0"/>
          </a:p>
          <a:p>
            <a:endParaRPr lang="nl-NL" dirty="0" smtClean="0"/>
          </a:p>
          <a:p>
            <a:endParaRPr lang="nl-NL" dirty="0"/>
          </a:p>
          <a:p>
            <a:r>
              <a:rPr lang="nl-NL" b="1" dirty="0">
                <a:solidFill>
                  <a:schemeClr val="accent1">
                    <a:lumMod val="50000"/>
                  </a:schemeClr>
                </a:solidFill>
              </a:rPr>
              <a:t>NADELEN</a:t>
            </a:r>
            <a:r>
              <a:rPr lang="nl-NL" b="1" dirty="0" smtClean="0">
                <a:solidFill>
                  <a:schemeClr val="accent1">
                    <a:lumMod val="50000"/>
                  </a:schemeClr>
                </a:solidFill>
              </a:rPr>
              <a:t>:</a:t>
            </a:r>
          </a:p>
          <a:p>
            <a:pPr marL="285750" indent="-285750">
              <a:buFont typeface="Arial" charset="0"/>
              <a:buChar char="•"/>
            </a:pPr>
            <a:r>
              <a:rPr lang="nl-NL" dirty="0" err="1" smtClean="0"/>
              <a:t>Computational</a:t>
            </a:r>
            <a:r>
              <a:rPr lang="nl-NL" dirty="0" smtClean="0"/>
              <a:t> </a:t>
            </a:r>
            <a:r>
              <a:rPr lang="nl-NL" dirty="0" err="1"/>
              <a:t>complexity</a:t>
            </a:r>
            <a:r>
              <a:rPr lang="nl-NL" dirty="0"/>
              <a:t> groeit lineair met aantal observaties in training </a:t>
            </a:r>
            <a:r>
              <a:rPr lang="nl-NL" dirty="0" smtClean="0"/>
              <a:t>set</a:t>
            </a:r>
          </a:p>
          <a:p>
            <a:pPr marL="285750" indent="-285750">
              <a:buFont typeface="Arial" charset="0"/>
              <a:buChar char="•"/>
            </a:pPr>
            <a:r>
              <a:rPr lang="nl-NL" dirty="0" smtClean="0"/>
              <a:t>K: bias-</a:t>
            </a:r>
            <a:r>
              <a:rPr lang="nl-NL" dirty="0" err="1" smtClean="0"/>
              <a:t>variance</a:t>
            </a:r>
            <a:r>
              <a:rPr lang="nl-NL" dirty="0" smtClean="0"/>
              <a:t> </a:t>
            </a:r>
            <a:r>
              <a:rPr lang="nl-NL" dirty="0" err="1" smtClean="0"/>
              <a:t>trade</a:t>
            </a:r>
            <a:r>
              <a:rPr lang="nl-NL" dirty="0" smtClean="0"/>
              <a:t>-off, makkelijk te </a:t>
            </a:r>
            <a:r>
              <a:rPr lang="nl-NL" dirty="0" err="1" smtClean="0"/>
              <a:t>overfitten</a:t>
            </a:r>
            <a:endParaRPr lang="nl-NL" dirty="0" smtClean="0"/>
          </a:p>
          <a:p>
            <a:pPr marL="285750" indent="-285750">
              <a:buFont typeface="Arial" charset="0"/>
              <a:buChar char="•"/>
            </a:pPr>
            <a:r>
              <a:rPr lang="nl-NL" dirty="0" err="1" smtClean="0"/>
              <a:t>Curse</a:t>
            </a:r>
            <a:r>
              <a:rPr lang="nl-NL" dirty="0" smtClean="0"/>
              <a:t> of </a:t>
            </a:r>
            <a:r>
              <a:rPr lang="nl-NL" dirty="0" err="1" smtClean="0"/>
              <a:t>dimensionality</a:t>
            </a:r>
            <a:endParaRPr lang="nl-NL" dirty="0" smtClean="0"/>
          </a:p>
        </p:txBody>
      </p:sp>
    </p:spTree>
    <p:extLst>
      <p:ext uri="{BB962C8B-B14F-4D97-AF65-F5344CB8AC3E}">
        <p14:creationId xmlns:p14="http://schemas.microsoft.com/office/powerpoint/2010/main" val="6852612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endParaRPr lang="nl-NL" dirty="0"/>
          </a:p>
        </p:txBody>
      </p:sp>
      <p:sp>
        <p:nvSpPr>
          <p:cNvPr id="3" name="Subtitle 2"/>
          <p:cNvSpPr>
            <a:spLocks noGrp="1"/>
          </p:cNvSpPr>
          <p:nvPr>
            <p:ph type="subTitle" idx="1"/>
          </p:nvPr>
        </p:nvSpPr>
        <p:spPr>
          <a:xfrm>
            <a:off x="719667" y="1556792"/>
            <a:ext cx="8939406" cy="2376264"/>
          </a:xfrm>
        </p:spPr>
        <p:txBody>
          <a:bodyPr/>
          <a:lstStyle/>
          <a:p>
            <a:r>
              <a:rPr lang="en-US" dirty="0" err="1"/>
              <a:t>Zeer</a:t>
            </a:r>
            <a:r>
              <a:rPr lang="en-US" dirty="0"/>
              <a:t> </a:t>
            </a:r>
            <a:r>
              <a:rPr lang="en-US" dirty="0" err="1"/>
              <a:t>interpreteerbaar</a:t>
            </a:r>
            <a:endParaRPr lang="en-US" dirty="0"/>
          </a:p>
          <a:p>
            <a:pPr marL="0" indent="0">
              <a:buNone/>
            </a:pPr>
            <a:endParaRPr lang="en-US" dirty="0"/>
          </a:p>
          <a:p>
            <a:r>
              <a:rPr lang="en-US" dirty="0"/>
              <a:t>Basis van </a:t>
            </a:r>
            <a:r>
              <a:rPr lang="en-US" dirty="0" err="1"/>
              <a:t>veel</a:t>
            </a:r>
            <a:r>
              <a:rPr lang="en-US" dirty="0"/>
              <a:t> </a:t>
            </a:r>
            <a:r>
              <a:rPr lang="en-US" dirty="0" err="1"/>
              <a:t>gebruikte</a:t>
            </a:r>
            <a:r>
              <a:rPr lang="en-US" dirty="0"/>
              <a:t> </a:t>
            </a:r>
            <a:r>
              <a:rPr lang="en-US" b="1" dirty="0"/>
              <a:t>ensemble</a:t>
            </a:r>
            <a:r>
              <a:rPr lang="en-US" dirty="0"/>
              <a:t> </a:t>
            </a:r>
            <a:r>
              <a:rPr lang="en-US" dirty="0" err="1"/>
              <a:t>methodes</a:t>
            </a:r>
            <a:r>
              <a:rPr lang="en-US" dirty="0"/>
              <a:t> </a:t>
            </a:r>
            <a:r>
              <a:rPr lang="en-US" dirty="0" err="1"/>
              <a:t>zoals</a:t>
            </a:r>
            <a:r>
              <a:rPr lang="en-US" dirty="0"/>
              <a:t> </a:t>
            </a:r>
            <a:r>
              <a:rPr lang="en-US" b="1" dirty="0"/>
              <a:t>Random Forests</a:t>
            </a:r>
            <a:r>
              <a:rPr lang="en-US" dirty="0"/>
              <a:t> </a:t>
            </a:r>
            <a:r>
              <a:rPr lang="en-US" dirty="0" err="1"/>
              <a:t>en</a:t>
            </a:r>
            <a:r>
              <a:rPr lang="en-US" dirty="0"/>
              <a:t> </a:t>
            </a:r>
            <a:r>
              <a:rPr lang="en-US" b="1" dirty="0"/>
              <a:t>Gradient Boosting</a:t>
            </a:r>
          </a:p>
        </p:txBody>
      </p:sp>
    </p:spTree>
    <p:extLst>
      <p:ext uri="{BB962C8B-B14F-4D97-AF65-F5344CB8AC3E}">
        <p14:creationId xmlns:p14="http://schemas.microsoft.com/office/powerpoint/2010/main" val="2826735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8950" r="16976"/>
          <a:stretch/>
        </p:blipFill>
        <p:spPr>
          <a:xfrm>
            <a:off x="0" y="0"/>
            <a:ext cx="12192000" cy="6858000"/>
          </a:xfrm>
          <a:prstGeom prst="rect">
            <a:avLst/>
          </a:prstGeom>
        </p:spPr>
      </p:pic>
      <p:grpSp>
        <p:nvGrpSpPr>
          <p:cNvPr id="4" name="Group 4"/>
          <p:cNvGrpSpPr>
            <a:grpSpLocks noChangeAspect="1"/>
          </p:cNvGrpSpPr>
          <p:nvPr/>
        </p:nvGrpSpPr>
        <p:grpSpPr bwMode="auto">
          <a:xfrm>
            <a:off x="10749455" y="6368916"/>
            <a:ext cx="1162051" cy="285750"/>
            <a:chOff x="6727" y="4060"/>
            <a:chExt cx="732" cy="180"/>
          </a:xfrm>
          <a:solidFill>
            <a:srgbClr val="7BA16A"/>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7BA16A"/>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90" name="TextBox 89"/>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grpSp>
        <p:nvGrpSpPr>
          <p:cNvPr id="95" name="Group 94"/>
          <p:cNvGrpSpPr/>
          <p:nvPr/>
        </p:nvGrpSpPr>
        <p:grpSpPr>
          <a:xfrm>
            <a:off x="2429722" y="4247730"/>
            <a:ext cx="1931939" cy="919834"/>
            <a:chOff x="2429722" y="4224669"/>
            <a:chExt cx="1931939" cy="919834"/>
          </a:xfrm>
        </p:grpSpPr>
        <p:sp>
          <p:nvSpPr>
            <p:cNvPr id="89" name="Right Brace 88"/>
            <p:cNvSpPr/>
            <p:nvPr/>
          </p:nvSpPr>
          <p:spPr>
            <a:xfrm rot="5400000">
              <a:off x="3253562"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TextBox 90"/>
            <p:cNvSpPr txBox="1"/>
            <p:nvPr/>
          </p:nvSpPr>
          <p:spPr>
            <a:xfrm>
              <a:off x="2429722" y="4682838"/>
              <a:ext cx="1931939"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output / label</a:t>
              </a:r>
            </a:p>
          </p:txBody>
        </p:sp>
      </p:grpSp>
      <p:grpSp>
        <p:nvGrpSpPr>
          <p:cNvPr id="94" name="Group 93"/>
          <p:cNvGrpSpPr/>
          <p:nvPr/>
        </p:nvGrpSpPr>
        <p:grpSpPr>
          <a:xfrm>
            <a:off x="6530399" y="4224669"/>
            <a:ext cx="2143793" cy="944643"/>
            <a:chOff x="6530399" y="4224669"/>
            <a:chExt cx="2143793" cy="944643"/>
          </a:xfrm>
        </p:grpSpPr>
        <p:sp>
          <p:nvSpPr>
            <p:cNvPr id="92" name="Right Brace 91"/>
            <p:cNvSpPr/>
            <p:nvPr/>
          </p:nvSpPr>
          <p:spPr>
            <a:xfrm rot="5400000">
              <a:off x="7446335" y="3905692"/>
              <a:ext cx="276446" cy="914400"/>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6530399" y="4707647"/>
              <a:ext cx="2143793"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input / features</a:t>
              </a:r>
            </a:p>
          </p:txBody>
        </p:sp>
      </p:grpSp>
      <p:sp>
        <p:nvSpPr>
          <p:cNvPr id="96" name="TextBox 95"/>
          <p:cNvSpPr txBox="1"/>
          <p:nvPr/>
        </p:nvSpPr>
        <p:spPr>
          <a:xfrm>
            <a:off x="3074185" y="390828"/>
            <a:ext cx="6043642"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MACHINE LEARNING</a:t>
            </a:r>
          </a:p>
        </p:txBody>
      </p:sp>
      <p:sp>
        <p:nvSpPr>
          <p:cNvPr id="97" name="TextBox 96"/>
          <p:cNvSpPr txBox="1"/>
          <p:nvPr/>
        </p:nvSpPr>
        <p:spPr>
          <a:xfrm>
            <a:off x="5116405" y="1276875"/>
            <a:ext cx="1959191"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DE BASIS</a:t>
            </a:r>
          </a:p>
        </p:txBody>
      </p:sp>
      <p:sp>
        <p:nvSpPr>
          <p:cNvPr id="99" name="TextBox 98"/>
          <p:cNvSpPr txBox="1"/>
          <p:nvPr/>
        </p:nvSpPr>
        <p:spPr>
          <a:xfrm>
            <a:off x="3995906" y="5829153"/>
            <a:ext cx="4200189"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TRAIN DATA NODIG!</a:t>
            </a:r>
          </a:p>
        </p:txBody>
      </p:sp>
      <p:sp>
        <p:nvSpPr>
          <p:cNvPr id="185" name="Right Brace 184"/>
          <p:cNvSpPr/>
          <p:nvPr/>
        </p:nvSpPr>
        <p:spPr>
          <a:xfrm rot="5400000">
            <a:off x="7464072" y="3928753"/>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630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Voorspellen</a:t>
            </a:r>
            <a:r>
              <a:rPr lang="en-US" dirty="0"/>
              <a:t> </a:t>
            </a:r>
            <a:r>
              <a:rPr lang="en-US" dirty="0" err="1"/>
              <a:t>kredietrisico</a:t>
            </a:r>
            <a:endParaRPr lang="nl-NL" dirty="0"/>
          </a:p>
        </p:txBody>
      </p:sp>
      <p:graphicFrame>
        <p:nvGraphicFramePr>
          <p:cNvPr id="7" name="Table 6"/>
          <p:cNvGraphicFramePr>
            <a:graphicFrameLocks noGrp="1"/>
          </p:cNvGraphicFramePr>
          <p:nvPr>
            <p:extLst>
              <p:ext uri="{D42A27DB-BD31-4B8C-83A1-F6EECF244321}">
                <p14:modId xmlns:p14="http://schemas.microsoft.com/office/powerpoint/2010/main" val="1538330628"/>
              </p:ext>
            </p:extLst>
          </p:nvPr>
        </p:nvGraphicFramePr>
        <p:xfrm>
          <a:off x="1047508" y="1273215"/>
          <a:ext cx="3663388" cy="4555791"/>
        </p:xfrm>
        <a:graphic>
          <a:graphicData uri="http://schemas.openxmlformats.org/drawingml/2006/table">
            <a:tbl>
              <a:tblPr firstRow="1">
                <a:tableStyleId>{69012ECD-51FC-41F1-AA8D-1B2483CD663E}</a:tableStyleId>
              </a:tblPr>
              <a:tblGrid>
                <a:gridCol w="1221129">
                  <a:extLst>
                    <a:ext uri="{9D8B030D-6E8A-4147-A177-3AD203B41FA5}">
                      <a16:colId xmlns="" xmlns:a16="http://schemas.microsoft.com/office/drawing/2014/main" val="1550418437"/>
                    </a:ext>
                  </a:extLst>
                </a:gridCol>
                <a:gridCol w="1221130">
                  <a:extLst>
                    <a:ext uri="{9D8B030D-6E8A-4147-A177-3AD203B41FA5}">
                      <a16:colId xmlns="" xmlns:a16="http://schemas.microsoft.com/office/drawing/2014/main" val="3884485672"/>
                    </a:ext>
                  </a:extLst>
                </a:gridCol>
                <a:gridCol w="1221129">
                  <a:extLst>
                    <a:ext uri="{9D8B030D-6E8A-4147-A177-3AD203B41FA5}">
                      <a16:colId xmlns="" xmlns:a16="http://schemas.microsoft.com/office/drawing/2014/main" val="2697743570"/>
                    </a:ext>
                  </a:extLst>
                </a:gridCol>
              </a:tblGrid>
              <a:tr h="694481">
                <a:tc>
                  <a:txBody>
                    <a:bodyPr/>
                    <a:lstStyle/>
                    <a:p>
                      <a:pPr algn="ctr"/>
                      <a:r>
                        <a:rPr lang="en-US" dirty="0"/>
                        <a:t>&lt;2 </a:t>
                      </a:r>
                      <a:r>
                        <a:rPr lang="en-US" dirty="0" err="1"/>
                        <a:t>jaar</a:t>
                      </a:r>
                      <a:r>
                        <a:rPr lang="en-US" dirty="0"/>
                        <a:t> </a:t>
                      </a:r>
                      <a:r>
                        <a:rPr lang="en-US" dirty="0" err="1"/>
                        <a:t>bij</a:t>
                      </a:r>
                      <a:r>
                        <a:rPr lang="en-US" dirty="0"/>
                        <a:t> </a:t>
                      </a:r>
                      <a:r>
                        <a:rPr lang="en-US" dirty="0" err="1"/>
                        <a:t>baan</a:t>
                      </a:r>
                      <a:r>
                        <a:rPr lang="en-US" dirty="0"/>
                        <a:t>?</a:t>
                      </a:r>
                      <a:endParaRPr lang="nl-NL" dirty="0"/>
                    </a:p>
                  </a:txBody>
                  <a:tcPr/>
                </a:tc>
                <a:tc>
                  <a:txBody>
                    <a:bodyPr/>
                    <a:lstStyle/>
                    <a:p>
                      <a:pPr algn="ctr"/>
                      <a:r>
                        <a:rPr lang="en-US" dirty="0" err="1"/>
                        <a:t>Betaling</a:t>
                      </a:r>
                      <a:r>
                        <a:rPr lang="en-US" dirty="0"/>
                        <a:t> </a:t>
                      </a:r>
                      <a:r>
                        <a:rPr lang="en-US" dirty="0" err="1"/>
                        <a:t>gemist</a:t>
                      </a:r>
                      <a:r>
                        <a:rPr lang="en-US" dirty="0"/>
                        <a:t>?</a:t>
                      </a:r>
                      <a:endParaRPr lang="nl-NL" dirty="0"/>
                    </a:p>
                  </a:txBody>
                  <a:tcPr/>
                </a:tc>
                <a:tc>
                  <a:txBody>
                    <a:bodyPr/>
                    <a:lstStyle/>
                    <a:p>
                      <a:pPr algn="ctr"/>
                      <a:r>
                        <a:rPr lang="en-US" dirty="0" err="1"/>
                        <a:t>Gefaald</a:t>
                      </a:r>
                      <a:r>
                        <a:rPr lang="en-US" dirty="0"/>
                        <a:t> </a:t>
                      </a:r>
                      <a:r>
                        <a:rPr lang="en-US" dirty="0" err="1"/>
                        <a:t>te</a:t>
                      </a:r>
                      <a:r>
                        <a:rPr lang="en-US" dirty="0"/>
                        <a:t> </a:t>
                      </a:r>
                      <a:r>
                        <a:rPr lang="en-US" dirty="0" err="1"/>
                        <a:t>betalen</a:t>
                      </a:r>
                      <a:r>
                        <a:rPr lang="en-US" dirty="0"/>
                        <a:t>?</a:t>
                      </a:r>
                      <a:endParaRPr lang="nl-NL" dirty="0"/>
                    </a:p>
                  </a:txBody>
                  <a:tcPr/>
                </a:tc>
                <a:extLst>
                  <a:ext uri="{0D108BD9-81ED-4DB2-BD59-A6C34878D82A}">
                    <a16:rowId xmlns="" xmlns:a16="http://schemas.microsoft.com/office/drawing/2014/main" val="2587699261"/>
                  </a:ext>
                </a:extLst>
              </a:tr>
              <a:tr h="386131">
                <a:tc>
                  <a:txBody>
                    <a:bodyPr/>
                    <a:lstStyle/>
                    <a:p>
                      <a:pPr algn="ctr"/>
                      <a:r>
                        <a:rPr lang="en-US" dirty="0"/>
                        <a:t>N</a:t>
                      </a:r>
                      <a:endParaRPr lang="nl-NL" dirty="0"/>
                    </a:p>
                  </a:txBody>
                  <a:tcPr>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2242808571"/>
                  </a:ext>
                </a:extLst>
              </a:tr>
              <a:tr h="386131">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J</a:t>
                      </a:r>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2493642338"/>
                  </a:ext>
                </a:extLst>
              </a:tr>
              <a:tr h="386131">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2648931396"/>
                  </a:ext>
                </a:extLst>
              </a:tr>
              <a:tr h="386131">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3947683792"/>
                  </a:ext>
                </a:extLst>
              </a:tr>
              <a:tr h="386131">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J</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1273306920"/>
                  </a:ext>
                </a:extLst>
              </a:tr>
              <a:tr h="386131">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2957975970"/>
                  </a:ext>
                </a:extLst>
              </a:tr>
              <a:tr h="386131">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924826849"/>
                  </a:ext>
                </a:extLst>
              </a:tr>
              <a:tr h="386131">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J</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1245885"/>
                  </a:ext>
                </a:extLst>
              </a:tr>
              <a:tr h="386131">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lnB w="6350" cap="flat" cmpd="sng" algn="ctr">
                      <a:solidFill>
                        <a:srgbClr val="3C9BD5"/>
                      </a:solidFill>
                      <a:prstDash val="solid"/>
                      <a:round/>
                      <a:headEnd type="none" w="med" len="med"/>
                      <a:tailEnd type="none" w="med" len="med"/>
                    </a:lnB>
                  </a:tcPr>
                </a:tc>
                <a:extLst>
                  <a:ext uri="{0D108BD9-81ED-4DB2-BD59-A6C34878D82A}">
                    <a16:rowId xmlns="" xmlns:a16="http://schemas.microsoft.com/office/drawing/2014/main" val="4266230921"/>
                  </a:ext>
                </a:extLst>
              </a:tr>
              <a:tr h="386131">
                <a:tc>
                  <a:txBody>
                    <a:bodyPr/>
                    <a:lstStyle/>
                    <a:p>
                      <a:pPr algn="ctr"/>
                      <a:r>
                        <a:rPr lang="en-US" dirty="0"/>
                        <a:t>J</a:t>
                      </a:r>
                      <a:endParaRPr lang="nl-NL" dirty="0"/>
                    </a:p>
                  </a:txBody>
                  <a:tcPr>
                    <a:lnT w="6350" cap="flat" cmpd="sng" algn="ctr">
                      <a:solidFill>
                        <a:srgbClr val="3C9BD5"/>
                      </a:solidFill>
                      <a:prstDash val="solid"/>
                      <a:round/>
                      <a:headEnd type="none" w="med" len="med"/>
                      <a:tailEnd type="none" w="med" len="med"/>
                    </a:lnT>
                  </a:tcPr>
                </a:tc>
                <a:tc>
                  <a:txBody>
                    <a:bodyPr/>
                    <a:lstStyle/>
                    <a:p>
                      <a:pPr algn="ctr"/>
                      <a:r>
                        <a:rPr lang="en-US" dirty="0"/>
                        <a:t>N</a:t>
                      </a:r>
                      <a:endParaRPr lang="nl-NL" dirty="0"/>
                    </a:p>
                  </a:txBody>
                  <a:tcPr>
                    <a:lnT w="6350" cap="flat" cmpd="sng" algn="ctr">
                      <a:solidFill>
                        <a:srgbClr val="3C9BD5"/>
                      </a:solidFill>
                      <a:prstDash val="solid"/>
                      <a:round/>
                      <a:headEnd type="none" w="med" len="med"/>
                      <a:tailEnd type="none" w="med" len="med"/>
                    </a:lnT>
                  </a:tcPr>
                </a:tc>
                <a:tc>
                  <a:txBody>
                    <a:bodyPr/>
                    <a:lstStyle/>
                    <a:p>
                      <a:pPr algn="ctr"/>
                      <a:r>
                        <a:rPr lang="en-US" b="1" dirty="0"/>
                        <a:t>N</a:t>
                      </a:r>
                      <a:endParaRPr lang="nl-NL" b="1" dirty="0"/>
                    </a:p>
                  </a:txBody>
                  <a:tcPr>
                    <a:lnT w="6350" cap="flat" cmpd="sng" algn="ctr">
                      <a:solidFill>
                        <a:srgbClr val="3C9BD5"/>
                      </a:solidFill>
                      <a:prstDash val="solid"/>
                      <a:round/>
                      <a:headEnd type="none" w="med" len="med"/>
                      <a:tailEnd type="none" w="med" len="med"/>
                    </a:lnT>
                  </a:tcPr>
                </a:tc>
                <a:extLst>
                  <a:ext uri="{0D108BD9-81ED-4DB2-BD59-A6C34878D82A}">
                    <a16:rowId xmlns="" xmlns:a16="http://schemas.microsoft.com/office/drawing/2014/main" val="1704184867"/>
                  </a:ext>
                </a:extLst>
              </a:tr>
            </a:tbl>
          </a:graphicData>
        </a:graphic>
      </p:graphicFrame>
      <p:grpSp>
        <p:nvGrpSpPr>
          <p:cNvPr id="5" name="Group 4"/>
          <p:cNvGrpSpPr/>
          <p:nvPr/>
        </p:nvGrpSpPr>
        <p:grpSpPr>
          <a:xfrm>
            <a:off x="5577233" y="1273215"/>
            <a:ext cx="5580371" cy="3804459"/>
            <a:chOff x="5577233" y="1273215"/>
            <a:chExt cx="5580371" cy="3804459"/>
          </a:xfrm>
        </p:grpSpPr>
        <p:sp>
          <p:nvSpPr>
            <p:cNvPr id="12" name="Rectangle: Rounded Corners 11"/>
            <p:cNvSpPr/>
            <p:nvPr/>
          </p:nvSpPr>
          <p:spPr>
            <a:xfrm>
              <a:off x="8343357" y="1273215"/>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7</a:t>
              </a:r>
            </a:p>
            <a:p>
              <a:pPr algn="ctr"/>
              <a:r>
                <a:rPr lang="en-US" b="1" dirty="0"/>
                <a:t>Ja: 3</a:t>
              </a:r>
              <a:endParaRPr lang="nl-NL" b="1" dirty="0"/>
            </a:p>
          </p:txBody>
        </p:sp>
        <p:sp>
          <p:nvSpPr>
            <p:cNvPr id="14" name="Rectangle: Rounded Corners 13"/>
            <p:cNvSpPr/>
            <p:nvPr/>
          </p:nvSpPr>
          <p:spPr>
            <a:xfrm>
              <a:off x="6958695" y="2645509"/>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6</a:t>
              </a:r>
            </a:p>
            <a:p>
              <a:pPr algn="ctr"/>
              <a:r>
                <a:rPr lang="en-US" b="1" dirty="0"/>
                <a:t>Ja: 1</a:t>
              </a:r>
              <a:endParaRPr lang="nl-NL" b="1" dirty="0"/>
            </a:p>
          </p:txBody>
        </p:sp>
        <p:sp>
          <p:nvSpPr>
            <p:cNvPr id="15" name="Rectangle: Rounded Corners 14"/>
            <p:cNvSpPr/>
            <p:nvPr/>
          </p:nvSpPr>
          <p:spPr>
            <a:xfrm>
              <a:off x="9897893" y="2642730"/>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1</a:t>
              </a:r>
            </a:p>
            <a:p>
              <a:pPr algn="ctr"/>
              <a:r>
                <a:rPr lang="en-US" b="1" dirty="0"/>
                <a:t>Ja: 2</a:t>
              </a:r>
              <a:endParaRPr lang="nl-NL" b="1" dirty="0"/>
            </a:p>
          </p:txBody>
        </p:sp>
        <p:sp>
          <p:nvSpPr>
            <p:cNvPr id="16" name="Rectangle: Rounded Corners 15"/>
            <p:cNvSpPr/>
            <p:nvPr/>
          </p:nvSpPr>
          <p:spPr>
            <a:xfrm>
              <a:off x="5577233" y="4302173"/>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3</a:t>
              </a:r>
            </a:p>
            <a:p>
              <a:pPr algn="ctr"/>
              <a:r>
                <a:rPr lang="en-US" b="1" dirty="0"/>
                <a:t>Ja: 0</a:t>
              </a:r>
              <a:endParaRPr lang="nl-NL" b="1" dirty="0"/>
            </a:p>
          </p:txBody>
        </p:sp>
        <p:sp>
          <p:nvSpPr>
            <p:cNvPr id="17" name="Rectangle: Rounded Corners 16"/>
            <p:cNvSpPr/>
            <p:nvPr/>
          </p:nvSpPr>
          <p:spPr>
            <a:xfrm>
              <a:off x="8244619" y="4277933"/>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3</a:t>
              </a:r>
            </a:p>
            <a:p>
              <a:pPr algn="ctr"/>
              <a:r>
                <a:rPr lang="en-US" b="1" dirty="0"/>
                <a:t>Ja: 1</a:t>
              </a:r>
              <a:endParaRPr lang="nl-NL" b="1" dirty="0"/>
            </a:p>
          </p:txBody>
        </p:sp>
        <p:sp>
          <p:nvSpPr>
            <p:cNvPr id="18" name="TextBox 17"/>
            <p:cNvSpPr txBox="1"/>
            <p:nvPr/>
          </p:nvSpPr>
          <p:spPr>
            <a:xfrm>
              <a:off x="8505274" y="2215053"/>
              <a:ext cx="1105751" cy="923330"/>
            </a:xfrm>
            <a:prstGeom prst="rect">
              <a:avLst/>
            </a:prstGeom>
            <a:noFill/>
          </p:spPr>
          <p:txBody>
            <a:bodyPr wrap="square" rtlCol="0">
              <a:spAutoFit/>
            </a:bodyPr>
            <a:lstStyle/>
            <a:p>
              <a:pPr>
                <a:lnSpc>
                  <a:spcPct val="150000"/>
                </a:lnSpc>
              </a:pPr>
              <a:r>
                <a:rPr lang="en-US" b="1" dirty="0" err="1"/>
                <a:t>Betaling</a:t>
              </a:r>
              <a:r>
                <a:rPr lang="en-US" b="1" dirty="0"/>
                <a:t> </a:t>
              </a:r>
              <a:br>
                <a:rPr lang="en-US" b="1" dirty="0"/>
              </a:br>
              <a:r>
                <a:rPr lang="en-US" b="1" dirty="0" err="1"/>
                <a:t>gemist</a:t>
              </a:r>
              <a:r>
                <a:rPr lang="en-US" b="1" dirty="0"/>
                <a:t>?</a:t>
              </a:r>
              <a:endParaRPr lang="nl-NL" b="1" dirty="0" err="1"/>
            </a:p>
          </p:txBody>
        </p:sp>
        <p:sp>
          <p:nvSpPr>
            <p:cNvPr id="19" name="TextBox 18"/>
            <p:cNvSpPr txBox="1"/>
            <p:nvPr/>
          </p:nvSpPr>
          <p:spPr>
            <a:xfrm>
              <a:off x="7061888" y="3659147"/>
              <a:ext cx="1105751" cy="871713"/>
            </a:xfrm>
            <a:prstGeom prst="rect">
              <a:avLst/>
            </a:prstGeom>
            <a:noFill/>
          </p:spPr>
          <p:txBody>
            <a:bodyPr wrap="square" rtlCol="0">
              <a:spAutoFit/>
            </a:bodyPr>
            <a:lstStyle/>
            <a:p>
              <a:pPr>
                <a:lnSpc>
                  <a:spcPct val="150000"/>
                </a:lnSpc>
              </a:pPr>
              <a:r>
                <a:rPr lang="en-US" b="1" dirty="0"/>
                <a:t>&lt;2 </a:t>
              </a:r>
              <a:r>
                <a:rPr lang="en-US" b="1" dirty="0" err="1"/>
                <a:t>jaar</a:t>
              </a:r>
              <a:r>
                <a:rPr lang="en-US" b="1" dirty="0"/>
                <a:t> </a:t>
              </a:r>
              <a:r>
                <a:rPr lang="en-US" b="1" dirty="0" err="1"/>
                <a:t>bij</a:t>
              </a:r>
              <a:r>
                <a:rPr lang="en-US" b="1" dirty="0"/>
                <a:t> </a:t>
              </a:r>
              <a:r>
                <a:rPr lang="en-US" b="1" dirty="0" err="1"/>
                <a:t>baan</a:t>
              </a:r>
              <a:r>
                <a:rPr lang="en-US" b="1" dirty="0"/>
                <a:t>?</a:t>
              </a:r>
              <a:endParaRPr lang="nl-NL" b="1" dirty="0" err="1"/>
            </a:p>
          </p:txBody>
        </p:sp>
        <p:cxnSp>
          <p:nvCxnSpPr>
            <p:cNvPr id="21" name="Straight Arrow Connector 20"/>
            <p:cNvCxnSpPr>
              <a:stCxn id="12" idx="2"/>
              <a:endCxn id="15" idx="0"/>
            </p:cNvCxnSpPr>
            <p:nvPr/>
          </p:nvCxnSpPr>
          <p:spPr>
            <a:xfrm>
              <a:off x="8973213" y="2048716"/>
              <a:ext cx="1554536" cy="5940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2"/>
              <a:endCxn id="14" idx="0"/>
            </p:cNvCxnSpPr>
            <p:nvPr/>
          </p:nvCxnSpPr>
          <p:spPr>
            <a:xfrm flipH="1">
              <a:off x="7588551" y="2048716"/>
              <a:ext cx="1384662" cy="5967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a:endCxn id="17" idx="0"/>
            </p:cNvCxnSpPr>
            <p:nvPr/>
          </p:nvCxnSpPr>
          <p:spPr>
            <a:xfrm>
              <a:off x="7588551" y="3421010"/>
              <a:ext cx="1285924" cy="85692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2"/>
              <a:endCxn id="16" idx="0"/>
            </p:cNvCxnSpPr>
            <p:nvPr/>
          </p:nvCxnSpPr>
          <p:spPr>
            <a:xfrm flipH="1">
              <a:off x="6207089" y="3421010"/>
              <a:ext cx="1381462" cy="881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886314" y="1958299"/>
              <a:ext cx="453093" cy="507831"/>
            </a:xfrm>
            <a:prstGeom prst="rect">
              <a:avLst/>
            </a:prstGeom>
            <a:noFill/>
          </p:spPr>
          <p:txBody>
            <a:bodyPr wrap="square" rtlCol="0">
              <a:spAutoFit/>
            </a:bodyPr>
            <a:lstStyle/>
            <a:p>
              <a:pPr>
                <a:lnSpc>
                  <a:spcPct val="150000"/>
                </a:lnSpc>
              </a:pPr>
              <a:r>
                <a:rPr lang="en-US" b="1" dirty="0"/>
                <a:t>N</a:t>
              </a:r>
              <a:endParaRPr lang="nl-NL" b="1" dirty="0" err="1"/>
            </a:p>
          </p:txBody>
        </p:sp>
        <p:sp>
          <p:nvSpPr>
            <p:cNvPr id="30" name="TextBox 29"/>
            <p:cNvSpPr txBox="1"/>
            <p:nvPr/>
          </p:nvSpPr>
          <p:spPr>
            <a:xfrm>
              <a:off x="6441787" y="3507853"/>
              <a:ext cx="453093" cy="507831"/>
            </a:xfrm>
            <a:prstGeom prst="rect">
              <a:avLst/>
            </a:prstGeom>
            <a:noFill/>
          </p:spPr>
          <p:txBody>
            <a:bodyPr wrap="square" rtlCol="0">
              <a:spAutoFit/>
            </a:bodyPr>
            <a:lstStyle/>
            <a:p>
              <a:pPr>
                <a:lnSpc>
                  <a:spcPct val="150000"/>
                </a:lnSpc>
              </a:pPr>
              <a:r>
                <a:rPr lang="en-US" b="1" dirty="0"/>
                <a:t>N</a:t>
              </a:r>
              <a:endParaRPr lang="nl-NL" b="1" dirty="0" err="1"/>
            </a:p>
          </p:txBody>
        </p:sp>
        <p:sp>
          <p:nvSpPr>
            <p:cNvPr id="31" name="TextBox 30"/>
            <p:cNvSpPr txBox="1"/>
            <p:nvPr/>
          </p:nvSpPr>
          <p:spPr>
            <a:xfrm>
              <a:off x="9779831" y="1978319"/>
              <a:ext cx="453093" cy="456215"/>
            </a:xfrm>
            <a:prstGeom prst="rect">
              <a:avLst/>
            </a:prstGeom>
            <a:noFill/>
          </p:spPr>
          <p:txBody>
            <a:bodyPr wrap="square" rtlCol="0">
              <a:spAutoFit/>
            </a:bodyPr>
            <a:lstStyle/>
            <a:p>
              <a:pPr>
                <a:lnSpc>
                  <a:spcPct val="150000"/>
                </a:lnSpc>
              </a:pPr>
              <a:r>
                <a:rPr lang="en-US" b="1" dirty="0"/>
                <a:t>Y</a:t>
              </a:r>
              <a:endParaRPr lang="nl-NL" b="1" dirty="0" err="1"/>
            </a:p>
          </p:txBody>
        </p:sp>
        <p:sp>
          <p:nvSpPr>
            <p:cNvPr id="32" name="TextBox 31"/>
            <p:cNvSpPr txBox="1"/>
            <p:nvPr/>
          </p:nvSpPr>
          <p:spPr>
            <a:xfrm>
              <a:off x="8353416" y="3513641"/>
              <a:ext cx="453093" cy="456215"/>
            </a:xfrm>
            <a:prstGeom prst="rect">
              <a:avLst/>
            </a:prstGeom>
            <a:noFill/>
          </p:spPr>
          <p:txBody>
            <a:bodyPr wrap="square" rtlCol="0">
              <a:spAutoFit/>
            </a:bodyPr>
            <a:lstStyle/>
            <a:p>
              <a:pPr>
                <a:lnSpc>
                  <a:spcPct val="150000"/>
                </a:lnSpc>
              </a:pPr>
              <a:r>
                <a:rPr lang="en-US" b="1" dirty="0"/>
                <a:t>Y</a:t>
              </a:r>
              <a:endParaRPr lang="nl-NL" b="1" dirty="0" err="1"/>
            </a:p>
          </p:txBody>
        </p:sp>
      </p:grpSp>
      <p:grpSp>
        <p:nvGrpSpPr>
          <p:cNvPr id="4" name="Group 3"/>
          <p:cNvGrpSpPr/>
          <p:nvPr/>
        </p:nvGrpSpPr>
        <p:grpSpPr>
          <a:xfrm>
            <a:off x="8000940" y="5278056"/>
            <a:ext cx="2300529" cy="996824"/>
            <a:chOff x="8000940" y="5278056"/>
            <a:chExt cx="2300529" cy="996824"/>
          </a:xfrm>
        </p:grpSpPr>
        <mc:AlternateContent xmlns:mc="http://schemas.openxmlformats.org/markup-compatibility/2006">
          <mc:Choice xmlns:a14="http://schemas.microsoft.com/office/drawing/2010/main" Requires="a14">
            <p:sp>
              <p:nvSpPr>
                <p:cNvPr id="33" name="TextBox 32"/>
                <p:cNvSpPr txBox="1"/>
                <p:nvPr/>
              </p:nvSpPr>
              <p:spPr>
                <a:xfrm>
                  <a:off x="8000940" y="5465363"/>
                  <a:ext cx="2300529" cy="809517"/>
                </a:xfrm>
                <a:prstGeom prst="rect">
                  <a:avLst/>
                </a:prstGeom>
                <a:noFill/>
              </p:spPr>
              <p:txBody>
                <a:bodyPr wrap="square" rtlCol="0">
                  <a:spAutoFit/>
                </a:bodyPr>
                <a:lstStyle/>
                <a:p>
                  <a:pPr>
                    <a:lnSpc>
                      <a:spcPct val="150000"/>
                    </a:lnSpc>
                  </a:pPr>
                  <a14:m>
                    <m:oMath xmlns:m="http://schemas.openxmlformats.org/officeDocument/2006/math">
                      <m:f>
                        <m:fPr>
                          <m:ctrlPr>
                            <a:rPr lang="nl-NL" sz="2400" i="1" smtClean="0">
                              <a:latin typeface="Cambria Math" charset="0"/>
                            </a:rPr>
                          </m:ctrlPr>
                        </m:fPr>
                        <m:num>
                          <m:r>
                            <a:rPr lang="nl-NL" sz="2400" b="0" i="1" smtClean="0">
                              <a:latin typeface="Cambria Math" charset="0"/>
                            </a:rPr>
                            <m:t>1</m:t>
                          </m:r>
                        </m:num>
                        <m:den>
                          <m:r>
                            <a:rPr lang="en-US" sz="2400" b="0" i="1" smtClean="0">
                              <a:latin typeface="Cambria Math" panose="02040503050406030204" pitchFamily="18" charset="0"/>
                            </a:rPr>
                            <m:t>4</m:t>
                          </m:r>
                        </m:den>
                      </m:f>
                    </m:oMath>
                  </a14:m>
                  <a:r>
                    <a:rPr lang="nl-NL" sz="2400" dirty="0"/>
                    <a:t> kans op falen</a:t>
                  </a:r>
                </a:p>
              </p:txBody>
            </p:sp>
          </mc:Choice>
          <mc:Fallback>
            <p:sp>
              <p:nvSpPr>
                <p:cNvPr id="33" name="TextBox 32"/>
                <p:cNvSpPr txBox="1">
                  <a:spLocks noRot="1" noChangeAspect="1" noMove="1" noResize="1" noEditPoints="1" noAdjustHandles="1" noChangeArrowheads="1" noChangeShapeType="1" noTextEdit="1"/>
                </p:cNvSpPr>
                <p:nvPr/>
              </p:nvSpPr>
              <p:spPr>
                <a:xfrm>
                  <a:off x="8000940" y="5465363"/>
                  <a:ext cx="2300529" cy="809517"/>
                </a:xfrm>
                <a:prstGeom prst="rect">
                  <a:avLst/>
                </a:prstGeom>
                <a:blipFill rotWithShape="0">
                  <a:blip r:embed="rId2"/>
                  <a:stretch>
                    <a:fillRect b="-7576"/>
                  </a:stretch>
                </a:blipFill>
              </p:spPr>
              <p:txBody>
                <a:bodyPr/>
                <a:lstStyle/>
                <a:p>
                  <a:r>
                    <a:rPr lang="nl-NL">
                      <a:noFill/>
                    </a:rPr>
                    <a:t> </a:t>
                  </a:r>
                </a:p>
              </p:txBody>
            </p:sp>
          </mc:Fallback>
        </mc:AlternateContent>
        <p:cxnSp>
          <p:nvCxnSpPr>
            <p:cNvPr id="35" name="Straight Arrow Connector 34"/>
            <p:cNvCxnSpPr/>
            <p:nvPr/>
          </p:nvCxnSpPr>
          <p:spPr>
            <a:xfrm>
              <a:off x="8874475" y="5278056"/>
              <a:ext cx="0" cy="399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4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information gain</a:t>
            </a:r>
            <a:endParaRPr lang="nl-NL" dirty="0"/>
          </a:p>
        </p:txBody>
      </p:sp>
      <p:sp>
        <p:nvSpPr>
          <p:cNvPr id="3" name="Subtitle 2"/>
          <p:cNvSpPr>
            <a:spLocks noGrp="1"/>
          </p:cNvSpPr>
          <p:nvPr>
            <p:ph type="subTitle" idx="1"/>
          </p:nvPr>
        </p:nvSpPr>
        <p:spPr>
          <a:xfrm>
            <a:off x="719666" y="1556792"/>
            <a:ext cx="8580591" cy="2376264"/>
          </a:xfrm>
        </p:spPr>
        <p:txBody>
          <a:bodyPr/>
          <a:lstStyle/>
          <a:p>
            <a:r>
              <a:rPr lang="en-US" sz="2400" dirty="0"/>
              <a:t>Objective function </a:t>
            </a:r>
            <a:r>
              <a:rPr lang="en-US" sz="2400" dirty="0" err="1"/>
              <a:t>nodig</a:t>
            </a:r>
            <a:r>
              <a:rPr lang="en-US" sz="2400" dirty="0"/>
              <a:t> om feature </a:t>
            </a:r>
            <a:r>
              <a:rPr lang="en-US" sz="2400" dirty="0" err="1"/>
              <a:t>te</a:t>
            </a:r>
            <a:r>
              <a:rPr lang="en-US" sz="2400" dirty="0"/>
              <a:t> </a:t>
            </a:r>
            <a:r>
              <a:rPr lang="en-US" sz="2400" dirty="0" err="1"/>
              <a:t>bepalen</a:t>
            </a:r>
            <a:r>
              <a:rPr lang="en-US" sz="2400" dirty="0"/>
              <a:t> </a:t>
            </a:r>
            <a:r>
              <a:rPr lang="en-US" sz="2400" dirty="0" err="1"/>
              <a:t>waarmee</a:t>
            </a:r>
            <a:r>
              <a:rPr lang="en-US" sz="2400" dirty="0"/>
              <a:t> je wilt </a:t>
            </a:r>
            <a:r>
              <a:rPr lang="en-US" sz="2400" dirty="0" err="1"/>
              <a:t>splitsen</a:t>
            </a:r>
            <a:r>
              <a:rPr lang="en-US" sz="2400" dirty="0"/>
              <a:t>: </a:t>
            </a:r>
            <a:r>
              <a:rPr lang="en-US" sz="2400" b="1" dirty="0"/>
              <a:t>Information </a:t>
            </a:r>
            <a:r>
              <a:rPr lang="en-US" sz="2400" b="1" dirty="0" smtClean="0"/>
              <a:t>Gain</a:t>
            </a:r>
          </a:p>
          <a:p>
            <a:endParaRPr lang="en-US" sz="2400" b="1" dirty="0" smtClean="0"/>
          </a:p>
          <a:p>
            <a:r>
              <a:rPr lang="en-US" sz="2400" dirty="0" smtClean="0"/>
              <a:t>Om</a:t>
            </a:r>
            <a:r>
              <a:rPr lang="en-US" sz="2400" b="1" dirty="0" smtClean="0"/>
              <a:t> </a:t>
            </a:r>
            <a:r>
              <a:rPr lang="en-US" sz="2400" dirty="0" smtClean="0"/>
              <a:t>Information Gain (per feature) </a:t>
            </a:r>
            <a:r>
              <a:rPr lang="en-US" sz="2400" dirty="0" err="1" smtClean="0"/>
              <a:t>te</a:t>
            </a:r>
            <a:r>
              <a:rPr lang="en-US" sz="2400" dirty="0" smtClean="0"/>
              <a:t> </a:t>
            </a:r>
            <a:r>
              <a:rPr lang="en-US" sz="2400" dirty="0" err="1" smtClean="0"/>
              <a:t>berekenen</a:t>
            </a:r>
            <a:r>
              <a:rPr lang="en-US" sz="2400" dirty="0" smtClean="0"/>
              <a:t> is </a:t>
            </a:r>
            <a:r>
              <a:rPr lang="en-US" sz="2400" dirty="0" err="1" smtClean="0"/>
              <a:t>een</a:t>
            </a:r>
            <a:r>
              <a:rPr lang="en-US" sz="2400" dirty="0" smtClean="0"/>
              <a:t> </a:t>
            </a:r>
            <a:r>
              <a:rPr lang="en-US" sz="2400" b="1" dirty="0" smtClean="0"/>
              <a:t>impurity measure </a:t>
            </a:r>
            <a:r>
              <a:rPr lang="en-US" sz="2400" dirty="0" err="1" smtClean="0"/>
              <a:t>nodig</a:t>
            </a:r>
            <a:r>
              <a:rPr lang="en-US" sz="2400" dirty="0" smtClean="0"/>
              <a:t>:</a:t>
            </a:r>
          </a:p>
          <a:p>
            <a:endParaRPr lang="en-US" sz="2400" dirty="0" smtClean="0"/>
          </a:p>
          <a:p>
            <a:endParaRPr lang="en-US" sz="2400" dirty="0"/>
          </a:p>
          <a:p>
            <a:pPr marL="0" indent="0">
              <a:buNone/>
            </a:pPr>
            <a:endParaRPr lang="en-US" sz="2400" dirty="0"/>
          </a:p>
          <a:p>
            <a:endParaRPr lang="en-US" sz="2400" dirty="0"/>
          </a:p>
          <a:p>
            <a:r>
              <a:rPr lang="en-US" sz="2400" dirty="0"/>
              <a:t>Hoe lager de impurity van de child nodes, hoe </a:t>
            </a:r>
            <a:r>
              <a:rPr lang="en-US" sz="2400" dirty="0" err="1"/>
              <a:t>groter</a:t>
            </a:r>
            <a:r>
              <a:rPr lang="en-US" sz="2400" dirty="0"/>
              <a:t> de information gain</a:t>
            </a:r>
            <a:endParaRPr lang="nl-NL" dirty="0"/>
          </a:p>
        </p:txBody>
      </p:sp>
      <mc:AlternateContent xmlns:mc="http://schemas.openxmlformats.org/markup-compatibility/2006">
        <mc:Choice xmlns:a14="http://schemas.microsoft.com/office/drawing/2010/main" Requires="a14">
          <p:sp>
            <p:nvSpPr>
              <p:cNvPr id="7" name="TextBox 6"/>
              <p:cNvSpPr txBox="1"/>
              <p:nvPr/>
            </p:nvSpPr>
            <p:spPr>
              <a:xfrm>
                <a:off x="74270" y="3604959"/>
                <a:ext cx="12043459" cy="120032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𝐼𝑛𝑓𝑜𝑟𝑚𝑎𝑡𝑖𝑜𝑛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𝐺𝑎𝑖𝑛</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𝑖𝑚𝑝𝑢𝑟𝑖𝑡𝑦</m:t>
                      </m:r>
                      <m:r>
                        <a:rPr lang="en-US" sz="2400" i="1" dirty="0" smtClean="0">
                          <a:latin typeface="Cambria Math" panose="02040503050406030204" pitchFamily="18" charset="0"/>
                        </a:rPr>
                        <m:t> </m:t>
                      </m:r>
                      <m:r>
                        <a:rPr lang="en-US" sz="2400" i="1" dirty="0" smtClean="0">
                          <a:latin typeface="Cambria Math" panose="02040503050406030204" pitchFamily="18" charset="0"/>
                        </a:rPr>
                        <m:t>𝑣𝑎𝑛</m:t>
                      </m:r>
                      <m:r>
                        <a:rPr lang="en-US" sz="2400" i="1" dirty="0" smtClean="0">
                          <a:latin typeface="Cambria Math" panose="02040503050406030204" pitchFamily="18" charset="0"/>
                        </a:rPr>
                        <m:t> </m:t>
                      </m:r>
                      <m:r>
                        <a:rPr lang="en-US" sz="2400" i="1" dirty="0" smtClean="0">
                          <a:latin typeface="Cambria Math" panose="02040503050406030204" pitchFamily="18" charset="0"/>
                        </a:rPr>
                        <m:t>𝑝𝑎𝑟𝑒𝑛𝑡</m:t>
                      </m:r>
                      <m:r>
                        <a:rPr lang="en-US" sz="2400" i="1" dirty="0" smtClean="0">
                          <a:latin typeface="Cambria Math" panose="02040503050406030204" pitchFamily="18" charset="0"/>
                        </a:rPr>
                        <m:t> </m:t>
                      </m:r>
                      <m:r>
                        <a:rPr lang="en-US" sz="2400" i="1" dirty="0" smtClean="0">
                          <a:latin typeface="Cambria Math" panose="02040503050406030204" pitchFamily="18" charset="0"/>
                        </a:rPr>
                        <m:t>𝑛𝑜𝑑𝑒</m:t>
                      </m:r>
                      <m:r>
                        <a:rPr lang="en-US" sz="2400" b="0" i="1" dirty="0" smtClean="0">
                          <a:latin typeface="Cambria Math" panose="02040503050406030204" pitchFamily="18" charset="0"/>
                        </a:rPr>
                        <m:t> </m:t>
                      </m:r>
                      <m:r>
                        <a:rPr lang="en-US" sz="2400" i="1" dirty="0" smtClean="0">
                          <a:latin typeface="Cambria Math" panose="02040503050406030204" pitchFamily="18" charset="0"/>
                        </a:rPr>
                        <m:t>–</m:t>
                      </m:r>
                      <m:r>
                        <a:rPr lang="en-US" sz="2400" b="0" i="1" dirty="0" smtClean="0">
                          <a:latin typeface="Cambria Math" panose="02040503050406030204" pitchFamily="18" charset="0"/>
                        </a:rPr>
                        <m:t>𝑔𝑒𝑤𝑜𝑔𝑒𝑛</m:t>
                      </m:r>
                      <m:r>
                        <a:rPr lang="en-US" sz="2400" b="0" i="1" dirty="0" smtClean="0">
                          <a:latin typeface="Cambria Math" panose="02040503050406030204" pitchFamily="18" charset="0"/>
                        </a:rPr>
                        <m:t> </m:t>
                      </m:r>
                      <m:r>
                        <a:rPr lang="en-US" sz="2400" i="1" dirty="0" err="1" smtClean="0">
                          <a:latin typeface="Cambria Math" panose="02040503050406030204" pitchFamily="18" charset="0"/>
                        </a:rPr>
                        <m:t>𝑠𝑜𝑚</m:t>
                      </m:r>
                      <m:r>
                        <a:rPr lang="en-US" sz="2400" i="1" dirty="0" smtClean="0">
                          <a:latin typeface="Cambria Math" panose="02040503050406030204" pitchFamily="18" charset="0"/>
                        </a:rPr>
                        <m:t> </m:t>
                      </m:r>
                      <m:r>
                        <a:rPr lang="en-US" sz="2400" i="1" dirty="0" smtClean="0">
                          <a:latin typeface="Cambria Math" panose="02040503050406030204" pitchFamily="18" charset="0"/>
                        </a:rPr>
                        <m:t>𝑖𝑚𝑝𝑢𝑟𝑖𝑡𝑖𝑒𝑠</m:t>
                      </m:r>
                      <m:r>
                        <a:rPr lang="en-US" sz="2400" i="1" dirty="0" smtClean="0">
                          <a:latin typeface="Cambria Math" panose="02040503050406030204" pitchFamily="18" charset="0"/>
                        </a:rPr>
                        <m:t> </m:t>
                      </m:r>
                      <m:r>
                        <a:rPr lang="en-US" sz="2400" i="1" dirty="0" smtClean="0">
                          <a:latin typeface="Cambria Math" panose="02040503050406030204" pitchFamily="18" charset="0"/>
                        </a:rPr>
                        <m:t>𝑣𝑎𝑛</m:t>
                      </m:r>
                      <m:r>
                        <a:rPr lang="en-US" sz="2400" i="1" dirty="0" smtClean="0">
                          <a:latin typeface="Cambria Math" panose="02040503050406030204" pitchFamily="18" charset="0"/>
                        </a:rPr>
                        <m:t> </m:t>
                      </m:r>
                      <m:r>
                        <a:rPr lang="en-US" sz="2400" i="1" dirty="0" smtClean="0">
                          <a:latin typeface="Cambria Math" panose="02040503050406030204" pitchFamily="18" charset="0"/>
                        </a:rPr>
                        <m:t>𝑐h𝑖𝑙𝑑</m:t>
                      </m:r>
                      <m:r>
                        <a:rPr lang="en-US" sz="2400" i="1" dirty="0" smtClean="0">
                          <a:latin typeface="Cambria Math" panose="02040503050406030204" pitchFamily="18" charset="0"/>
                        </a:rPr>
                        <m:t> </m:t>
                      </m:r>
                      <m:r>
                        <a:rPr lang="en-US" sz="2400" i="1" dirty="0" smtClean="0">
                          <a:latin typeface="Cambria Math" panose="02040503050406030204" pitchFamily="18" charset="0"/>
                        </a:rPr>
                        <m:t>𝑛𝑜𝑑𝑒𝑠</m:t>
                      </m:r>
                    </m:oMath>
                  </m:oMathPara>
                </a14:m>
                <a:endParaRPr lang="nl-NL" sz="2400" dirty="0" err="1"/>
              </a:p>
            </p:txBody>
          </p:sp>
        </mc:Choice>
        <mc:Fallback>
          <p:sp>
            <p:nvSpPr>
              <p:cNvPr id="7" name="TextBox 6"/>
              <p:cNvSpPr txBox="1">
                <a:spLocks noRot="1" noChangeAspect="1" noMove="1" noResize="1" noEditPoints="1" noAdjustHandles="1" noChangeArrowheads="1" noChangeShapeType="1" noTextEdit="1"/>
              </p:cNvSpPr>
              <p:nvPr/>
            </p:nvSpPr>
            <p:spPr>
              <a:xfrm>
                <a:off x="74270" y="3604959"/>
                <a:ext cx="12043459" cy="1200329"/>
              </a:xfrm>
              <a:prstGeom prst="rect">
                <a:avLst/>
              </a:prstGeom>
              <a:blipFill rotWithShape="0">
                <a:blip r:embed="rId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175176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information gain</a:t>
            </a:r>
            <a:endParaRPr lang="nl-NL" dirty="0"/>
          </a:p>
        </p:txBody>
      </p:sp>
      <p:sp>
        <p:nvSpPr>
          <p:cNvPr id="3" name="Subtitle 2"/>
          <p:cNvSpPr>
            <a:spLocks noGrp="1"/>
          </p:cNvSpPr>
          <p:nvPr>
            <p:ph type="subTitle" idx="1"/>
          </p:nvPr>
        </p:nvSpPr>
        <p:spPr>
          <a:xfrm>
            <a:off x="719666" y="1556792"/>
            <a:ext cx="8985705" cy="2376264"/>
          </a:xfrm>
        </p:spPr>
        <p:txBody>
          <a:bodyPr/>
          <a:lstStyle/>
          <a:p>
            <a:r>
              <a:rPr lang="en-US" dirty="0"/>
              <a:t>Keuze van impurity measure is </a:t>
            </a:r>
            <a:r>
              <a:rPr lang="en-US" dirty="0" err="1"/>
              <a:t>een</a:t>
            </a:r>
            <a:r>
              <a:rPr lang="en-US" dirty="0"/>
              <a:t> hyperparameter</a:t>
            </a:r>
          </a:p>
          <a:p>
            <a:r>
              <a:rPr lang="en-US" dirty="0" err="1"/>
              <a:t>Veel</a:t>
            </a:r>
            <a:r>
              <a:rPr lang="en-US" dirty="0"/>
              <a:t> </a:t>
            </a:r>
            <a:r>
              <a:rPr lang="en-US" dirty="0" err="1"/>
              <a:t>gebruikt</a:t>
            </a:r>
            <a:r>
              <a:rPr lang="en-US" dirty="0"/>
              <a:t>:</a:t>
            </a:r>
          </a:p>
          <a:p>
            <a:pPr lvl="1"/>
            <a:endParaRPr lang="en-US" sz="2800" dirty="0"/>
          </a:p>
          <a:p>
            <a:pPr lvl="1"/>
            <a:r>
              <a:rPr lang="en-US" sz="2800" dirty="0"/>
              <a:t>Entropy:</a:t>
            </a:r>
          </a:p>
          <a:p>
            <a:pPr lvl="1"/>
            <a:endParaRPr lang="en-US" sz="2800" dirty="0"/>
          </a:p>
          <a:p>
            <a:pPr lvl="1"/>
            <a:endParaRPr lang="en-US" dirty="0"/>
          </a:p>
          <a:p>
            <a:pPr lvl="1"/>
            <a:r>
              <a:rPr lang="en-US" sz="2800" dirty="0"/>
              <a:t>Gini:</a:t>
            </a:r>
          </a:p>
          <a:p>
            <a:pPr lvl="1"/>
            <a:endParaRPr lang="en-US" sz="2800" dirty="0"/>
          </a:p>
          <a:p>
            <a:pPr lvl="1"/>
            <a:endParaRPr lang="en-US" dirty="0"/>
          </a:p>
          <a:p>
            <a:pPr lvl="1"/>
            <a:r>
              <a:rPr lang="en-US" sz="2800" dirty="0"/>
              <a:t>Classification error:</a:t>
            </a:r>
            <a:endParaRPr lang="nl-NL" sz="2800" dirty="0"/>
          </a:p>
        </p:txBody>
      </p:sp>
      <mc:AlternateContent xmlns:mc="http://schemas.openxmlformats.org/markup-compatibility/2006" xmlns:a14="http://schemas.microsoft.com/office/drawing/2010/main">
        <mc:Choice Requires="a14">
          <p:sp>
            <p:nvSpPr>
              <p:cNvPr id="4" name="TextBox 3"/>
              <p:cNvSpPr txBox="1"/>
              <p:nvPr/>
            </p:nvSpPr>
            <p:spPr>
              <a:xfrm>
                <a:off x="4603700" y="2034251"/>
                <a:ext cx="2984600" cy="1764329"/>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chr m:val="∑"/>
                          <m:ctrlPr>
                            <a:rPr lang="en-US" sz="2800" b="0" i="1" smtClean="0">
                              <a:latin typeface="Cambria Math"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𝑐</m:t>
                          </m:r>
                        </m:sup>
                        <m:e>
                          <m:r>
                            <a:rPr lang="en-US" sz="2800" b="0" i="1" smtClean="0">
                              <a:latin typeface="Cambria Math" panose="02040503050406030204" pitchFamily="18" charset="0"/>
                            </a:rPr>
                            <m:t>𝑝</m:t>
                          </m:r>
                          <m:d>
                            <m:dPr>
                              <m:ctrlPr>
                                <a:rPr lang="en-US" sz="2800" b="0" i="1" smtClean="0">
                                  <a:latin typeface="Cambria Math" charset="0"/>
                                </a:rPr>
                              </m:ctrlPr>
                            </m:dPr>
                            <m:e>
                              <m:r>
                                <a:rPr lang="en-US" sz="2800" b="0" i="1" smtClean="0">
                                  <a:latin typeface="Cambria Math" panose="02040503050406030204" pitchFamily="18" charset="0"/>
                                </a:rPr>
                                <m:t>𝑖</m:t>
                              </m:r>
                            </m:e>
                          </m:d>
                        </m:e>
                      </m:nary>
                      <m:func>
                        <m:funcPr>
                          <m:ctrlPr>
                            <a:rPr lang="en-US" sz="2800" b="0" i="1" smtClean="0">
                              <a:latin typeface="Cambria Math" charset="0"/>
                            </a:rPr>
                          </m:ctrlPr>
                        </m:funcPr>
                        <m:fName>
                          <m:sSub>
                            <m:sSubPr>
                              <m:ctrlPr>
                                <a:rPr lang="en-US" sz="2800" b="0" i="1" smtClean="0">
                                  <a:latin typeface="Cambria Math"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func>
                    </m:oMath>
                  </m:oMathPara>
                </a14:m>
                <a:endParaRPr lang="nl-NL" sz="2800" dirty="0" err="1"/>
              </a:p>
            </p:txBody>
          </p:sp>
        </mc:Choice>
        <mc:Fallback xmlns="">
          <p:sp>
            <p:nvSpPr>
              <p:cNvPr id="4" name="TextBox 3"/>
              <p:cNvSpPr txBox="1">
                <a:spLocks noRot="1" noChangeAspect="1" noMove="1" noResize="1" noEditPoints="1" noAdjustHandles="1" noChangeArrowheads="1" noChangeShapeType="1" noTextEdit="1"/>
              </p:cNvSpPr>
              <p:nvPr/>
            </p:nvSpPr>
            <p:spPr>
              <a:xfrm>
                <a:off x="4603700" y="2034251"/>
                <a:ext cx="2984600" cy="1764329"/>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40483" y="3378843"/>
                <a:ext cx="2054793" cy="1764329"/>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nary>
                        <m:naryPr>
                          <m:chr m:val="∑"/>
                          <m:ctrlPr>
                            <a:rPr lang="en-US" sz="2800" b="0" i="1" smtClean="0">
                              <a:latin typeface="Cambria Math"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𝑐</m:t>
                          </m:r>
                        </m:sup>
                        <m:e>
                          <m:r>
                            <a:rPr lang="en-US" sz="2800" b="0" i="1" smtClean="0">
                              <a:latin typeface="Cambria Math" panose="02040503050406030204" pitchFamily="18" charset="0"/>
                            </a:rPr>
                            <m:t>𝑝</m:t>
                          </m:r>
                          <m:sSup>
                            <m:sSupPr>
                              <m:ctrlPr>
                                <a:rPr lang="en-US" sz="2800" b="0" i="1" smtClean="0">
                                  <a:latin typeface="Cambria Math" charset="0"/>
                                </a:rPr>
                              </m:ctrlPr>
                            </m:sSupPr>
                            <m:e>
                              <m:d>
                                <m:dPr>
                                  <m:ctrlPr>
                                    <a:rPr lang="en-US" sz="2800" b="0" i="1" smtClean="0">
                                      <a:latin typeface="Cambria Math" charset="0"/>
                                    </a:rPr>
                                  </m:ctrlPr>
                                </m:dPr>
                                <m:e>
                                  <m:r>
                                    <a:rPr lang="en-US" sz="2800" b="0" i="1" smtClean="0">
                                      <a:latin typeface="Cambria Math" panose="02040503050406030204" pitchFamily="18" charset="0"/>
                                    </a:rPr>
                                    <m:t>𝑖</m:t>
                                  </m:r>
                                </m:e>
                              </m:d>
                            </m:e>
                            <m:sup>
                              <m:r>
                                <a:rPr lang="en-US" sz="2800" b="0" i="1" smtClean="0">
                                  <a:latin typeface="Cambria Math" panose="02040503050406030204" pitchFamily="18" charset="0"/>
                                </a:rPr>
                                <m:t>2</m:t>
                              </m:r>
                            </m:sup>
                          </m:sSup>
                        </m:e>
                      </m:nary>
                    </m:oMath>
                  </m:oMathPara>
                </a14:m>
                <a:endParaRPr lang="nl-NL" sz="2800" dirty="0" err="1"/>
              </a:p>
            </p:txBody>
          </p:sp>
        </mc:Choice>
        <mc:Fallback xmlns="">
          <p:sp>
            <p:nvSpPr>
              <p:cNvPr id="5" name="TextBox 4"/>
              <p:cNvSpPr txBox="1">
                <a:spLocks noRot="1" noChangeAspect="1" noMove="1" noResize="1" noEditPoints="1" noAdjustHandles="1" noChangeArrowheads="1" noChangeShapeType="1" noTextEdit="1"/>
              </p:cNvSpPr>
              <p:nvPr/>
            </p:nvSpPr>
            <p:spPr>
              <a:xfrm>
                <a:off x="4640483" y="3378843"/>
                <a:ext cx="2054793" cy="1764329"/>
              </a:xfrm>
              <a:prstGeom prst="rect">
                <a:avLst/>
              </a:prstGeom>
              <a:blipFill>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67971" y="5409896"/>
                <a:ext cx="2265748" cy="64633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r>
                        <m:rPr>
                          <m:sty m:val="p"/>
                        </m:rPr>
                        <a:rPr lang="en-US" sz="2800" b="0" i="0" smtClean="0">
                          <a:latin typeface="Cambria Math" panose="02040503050406030204" pitchFamily="18" charset="0"/>
                        </a:rPr>
                        <m:t>max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p</m:t>
                      </m:r>
                      <m:d>
                        <m:dPr>
                          <m:ctrlPr>
                            <a:rPr lang="en-US" sz="2800" b="0" i="1" smtClean="0">
                              <a:latin typeface="Cambria Math" charset="0"/>
                            </a:rPr>
                          </m:ctrlPr>
                        </m:dPr>
                        <m:e>
                          <m:r>
                            <m:rPr>
                              <m:sty m:val="p"/>
                            </m:rPr>
                            <a:rPr lang="en-US" sz="2800" b="0" i="0" smtClean="0">
                              <a:latin typeface="Cambria Math" panose="02040503050406030204" pitchFamily="18" charset="0"/>
                            </a:rPr>
                            <m:t>i</m:t>
                          </m:r>
                        </m:e>
                      </m:d>
                      <m:r>
                        <a:rPr lang="en-US" sz="2800" b="0" i="0" smtClean="0">
                          <a:latin typeface="Cambria Math" panose="02040503050406030204" pitchFamily="18" charset="0"/>
                        </a:rPr>
                        <m:t>)</m:t>
                      </m:r>
                    </m:oMath>
                  </m:oMathPara>
                </a14:m>
                <a:endParaRPr lang="nl-NL" sz="2800" dirty="0" err="1"/>
              </a:p>
            </p:txBody>
          </p:sp>
        </mc:Choice>
        <mc:Fallback xmlns="">
          <p:sp>
            <p:nvSpPr>
              <p:cNvPr id="6" name="TextBox 5"/>
              <p:cNvSpPr txBox="1">
                <a:spLocks noRot="1" noChangeAspect="1" noMove="1" noResize="1" noEditPoints="1" noAdjustHandles="1" noChangeArrowheads="1" noChangeShapeType="1" noTextEdit="1"/>
              </p:cNvSpPr>
              <p:nvPr/>
            </p:nvSpPr>
            <p:spPr>
              <a:xfrm>
                <a:off x="4667971" y="5409896"/>
                <a:ext cx="2265748" cy="646331"/>
              </a:xfrm>
              <a:prstGeom prst="rect">
                <a:avLst/>
              </a:prstGeom>
              <a:blipFill>
                <a:blip r:embed="rId5"/>
                <a:stretch>
                  <a:fillRect/>
                </a:stretch>
              </a:blipFill>
            </p:spPr>
            <p:txBody>
              <a:bodyPr/>
              <a:lstStyle/>
              <a:p>
                <a:r>
                  <a:rPr lang="nl-NL">
                    <a:noFill/>
                  </a:rPr>
                  <a:t> </a:t>
                </a:r>
              </a:p>
            </p:txBody>
          </p:sp>
        </mc:Fallback>
      </mc:AlternateContent>
      <p:grpSp>
        <p:nvGrpSpPr>
          <p:cNvPr id="11" name="Group 10"/>
          <p:cNvGrpSpPr/>
          <p:nvPr/>
        </p:nvGrpSpPr>
        <p:grpSpPr>
          <a:xfrm>
            <a:off x="7627715" y="3622876"/>
            <a:ext cx="4444679" cy="2431375"/>
            <a:chOff x="7627715" y="3622876"/>
            <a:chExt cx="4444679" cy="2431375"/>
          </a:xfrm>
        </p:grpSpPr>
        <p:sp>
          <p:nvSpPr>
            <p:cNvPr id="7" name="Rectangle: Rounded Corners 6"/>
            <p:cNvSpPr/>
            <p:nvPr/>
          </p:nvSpPr>
          <p:spPr>
            <a:xfrm>
              <a:off x="8347657" y="5267175"/>
              <a:ext cx="1259711" cy="77550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rgbClr val="7030A0"/>
                  </a:solidFill>
                </a:rPr>
                <a:t>Nee: 6</a:t>
              </a:r>
            </a:p>
            <a:p>
              <a:pPr algn="ctr"/>
              <a:r>
                <a:rPr lang="en-US" b="1" dirty="0">
                  <a:solidFill>
                    <a:srgbClr val="7030A0"/>
                  </a:solidFill>
                </a:rPr>
                <a:t>Ja: 2</a:t>
              </a:r>
              <a:endParaRPr lang="nl-NL" b="1" dirty="0">
                <a:solidFill>
                  <a:srgbClr val="7030A0"/>
                </a:solidFill>
              </a:endParaRPr>
            </a:p>
          </p:txBody>
        </p:sp>
        <p:sp>
          <p:nvSpPr>
            <p:cNvPr id="8" name="Rectangle: Rounded Corners 7"/>
            <p:cNvSpPr/>
            <p:nvPr/>
          </p:nvSpPr>
          <p:spPr>
            <a:xfrm>
              <a:off x="10054922" y="5278750"/>
              <a:ext cx="1259711" cy="77550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rgbClr val="7030A0"/>
                  </a:solidFill>
                </a:rPr>
                <a:t>Nee: 3</a:t>
              </a:r>
            </a:p>
            <a:p>
              <a:pPr algn="ctr"/>
              <a:r>
                <a:rPr lang="en-US" b="1" dirty="0">
                  <a:solidFill>
                    <a:srgbClr val="7030A0"/>
                  </a:solidFill>
                </a:rPr>
                <a:t>Ja: 3</a:t>
              </a:r>
              <a:endParaRPr lang="nl-NL" b="1" dirty="0">
                <a:solidFill>
                  <a:srgbClr val="7030A0"/>
                </a:solidFill>
              </a:endParaRPr>
            </a:p>
          </p:txBody>
        </p:sp>
        <p:sp>
          <p:nvSpPr>
            <p:cNvPr id="9" name="TextBox 8"/>
            <p:cNvSpPr txBox="1"/>
            <p:nvPr/>
          </p:nvSpPr>
          <p:spPr>
            <a:xfrm>
              <a:off x="7627715" y="3622876"/>
              <a:ext cx="4444679" cy="138499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sz="2800" dirty="0">
                  <a:solidFill>
                    <a:srgbClr val="7030A0"/>
                  </a:solidFill>
                </a:rPr>
                <a:t>Q: </a:t>
              </a:r>
              <a:r>
                <a:rPr lang="en-US" sz="2800" dirty="0" err="1">
                  <a:solidFill>
                    <a:srgbClr val="7030A0"/>
                  </a:solidFill>
                </a:rPr>
                <a:t>Welke</a:t>
              </a:r>
              <a:r>
                <a:rPr lang="en-US" sz="2800" dirty="0">
                  <a:solidFill>
                    <a:srgbClr val="7030A0"/>
                  </a:solidFill>
                </a:rPr>
                <a:t> </a:t>
              </a:r>
              <a:r>
                <a:rPr lang="en-US" sz="2800" dirty="0" err="1">
                  <a:solidFill>
                    <a:srgbClr val="7030A0"/>
                  </a:solidFill>
                </a:rPr>
                <a:t>onderstaande</a:t>
              </a:r>
              <a:r>
                <a:rPr lang="en-US" sz="2800" dirty="0">
                  <a:solidFill>
                    <a:srgbClr val="7030A0"/>
                  </a:solidFill>
                </a:rPr>
                <a:t> nodes </a:t>
              </a:r>
              <a:r>
                <a:rPr lang="en-US" sz="2800" dirty="0" err="1">
                  <a:solidFill>
                    <a:srgbClr val="7030A0"/>
                  </a:solidFill>
                </a:rPr>
                <a:t>heeft</a:t>
              </a:r>
              <a:r>
                <a:rPr lang="en-US" sz="2800" dirty="0">
                  <a:solidFill>
                    <a:srgbClr val="7030A0"/>
                  </a:solidFill>
                </a:rPr>
                <a:t> </a:t>
              </a:r>
              <a:r>
                <a:rPr lang="en-US" sz="2800" dirty="0" err="1">
                  <a:solidFill>
                    <a:srgbClr val="7030A0"/>
                  </a:solidFill>
                </a:rPr>
                <a:t>hoogste</a:t>
              </a:r>
              <a:r>
                <a:rPr lang="en-US" sz="2800" dirty="0">
                  <a:solidFill>
                    <a:srgbClr val="7030A0"/>
                  </a:solidFill>
                </a:rPr>
                <a:t> </a:t>
              </a:r>
              <a:r>
                <a:rPr lang="en-US" sz="2800" dirty="0" err="1">
                  <a:solidFill>
                    <a:srgbClr val="7030A0"/>
                  </a:solidFill>
                </a:rPr>
                <a:t>gini</a:t>
              </a:r>
              <a:r>
                <a:rPr lang="en-US" sz="2800" dirty="0">
                  <a:solidFill>
                    <a:srgbClr val="7030A0"/>
                  </a:solidFill>
                </a:rPr>
                <a:t>?</a:t>
              </a:r>
              <a:endParaRPr lang="nl-NL" sz="2800" dirty="0" err="1">
                <a:solidFill>
                  <a:srgbClr val="7030A0"/>
                </a:solidFill>
              </a:endParaRPr>
            </a:p>
          </p:txBody>
        </p:sp>
      </p:grpSp>
      <p:sp>
        <p:nvSpPr>
          <p:cNvPr id="10" name="TextBox 9"/>
          <p:cNvSpPr txBox="1"/>
          <p:nvPr/>
        </p:nvSpPr>
        <p:spPr>
          <a:xfrm>
            <a:off x="7612282" y="2125884"/>
            <a:ext cx="4500624" cy="138499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sz="2800" dirty="0">
                <a:solidFill>
                  <a:srgbClr val="7030A0"/>
                </a:solidFill>
              </a:rPr>
              <a:t>Q: Met 2 classes, wat </a:t>
            </a:r>
            <a:r>
              <a:rPr lang="en-US" sz="2800" dirty="0" err="1">
                <a:solidFill>
                  <a:srgbClr val="7030A0"/>
                </a:solidFill>
              </a:rPr>
              <a:t>zijn</a:t>
            </a:r>
            <a:r>
              <a:rPr lang="en-US" sz="2800" dirty="0">
                <a:solidFill>
                  <a:srgbClr val="7030A0"/>
                </a:solidFill>
              </a:rPr>
              <a:t> de </a:t>
            </a:r>
            <a:r>
              <a:rPr lang="en-US" sz="2800" dirty="0" err="1">
                <a:solidFill>
                  <a:srgbClr val="7030A0"/>
                </a:solidFill>
              </a:rPr>
              <a:t>minimale</a:t>
            </a:r>
            <a:r>
              <a:rPr lang="en-US" sz="2800" dirty="0">
                <a:solidFill>
                  <a:srgbClr val="7030A0"/>
                </a:solidFill>
              </a:rPr>
              <a:t> </a:t>
            </a:r>
            <a:r>
              <a:rPr lang="en-US" sz="2800" dirty="0" err="1">
                <a:solidFill>
                  <a:srgbClr val="7030A0"/>
                </a:solidFill>
              </a:rPr>
              <a:t>en</a:t>
            </a:r>
            <a:r>
              <a:rPr lang="en-US" sz="2800" dirty="0">
                <a:solidFill>
                  <a:srgbClr val="7030A0"/>
                </a:solidFill>
              </a:rPr>
              <a:t> </a:t>
            </a:r>
            <a:r>
              <a:rPr lang="en-US" sz="2800" dirty="0" err="1">
                <a:solidFill>
                  <a:srgbClr val="7030A0"/>
                </a:solidFill>
              </a:rPr>
              <a:t>maximale</a:t>
            </a:r>
            <a:r>
              <a:rPr lang="en-US" sz="2800" dirty="0">
                <a:solidFill>
                  <a:srgbClr val="7030A0"/>
                </a:solidFill>
              </a:rPr>
              <a:t> </a:t>
            </a:r>
            <a:r>
              <a:rPr lang="en-US" sz="2800" dirty="0" err="1">
                <a:solidFill>
                  <a:srgbClr val="7030A0"/>
                </a:solidFill>
              </a:rPr>
              <a:t>gini</a:t>
            </a:r>
            <a:r>
              <a:rPr lang="en-US" sz="2800" dirty="0">
                <a:solidFill>
                  <a:srgbClr val="7030A0"/>
                </a:solidFill>
              </a:rPr>
              <a:t>?</a:t>
            </a:r>
            <a:endParaRPr lang="nl-NL" sz="2800" dirty="0" err="1">
              <a:solidFill>
                <a:srgbClr val="7030A0"/>
              </a:solidFill>
            </a:endParaRPr>
          </a:p>
        </p:txBody>
      </p:sp>
    </p:spTree>
    <p:extLst>
      <p:ext uri="{BB962C8B-B14F-4D97-AF65-F5344CB8AC3E}">
        <p14:creationId xmlns:p14="http://schemas.microsoft.com/office/powerpoint/2010/main" val="45039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impurity</a:t>
            </a:r>
            <a:endParaRPr lang="nl-NL"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695" y="1052513"/>
            <a:ext cx="6944811" cy="5131932"/>
          </a:xfrm>
          <a:prstGeom prst="rect">
            <a:avLst/>
          </a:prstGeom>
        </p:spPr>
      </p:pic>
    </p:spTree>
    <p:extLst>
      <p:ext uri="{BB962C8B-B14F-4D97-AF65-F5344CB8AC3E}">
        <p14:creationId xmlns:p14="http://schemas.microsoft.com/office/powerpoint/2010/main" val="42853271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r>
              <a:rPr lang="en-US" dirty="0" err="1"/>
              <a:t>voorbeeld</a:t>
            </a:r>
            <a:endParaRPr lang="nl-NL" dirty="0"/>
          </a:p>
        </p:txBody>
      </p:sp>
      <p:sp>
        <p:nvSpPr>
          <p:cNvPr id="4" name="Rectangle: Rounded Corners 3"/>
          <p:cNvSpPr/>
          <p:nvPr/>
        </p:nvSpPr>
        <p:spPr>
          <a:xfrm>
            <a:off x="2428694" y="1522071"/>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7</a:t>
            </a:r>
          </a:p>
          <a:p>
            <a:pPr algn="ctr"/>
            <a:r>
              <a:rPr lang="en-US" b="1" dirty="0"/>
              <a:t>Ja: 3</a:t>
            </a:r>
            <a:endParaRPr lang="nl-NL" b="1" dirty="0"/>
          </a:p>
        </p:txBody>
      </p:sp>
      <p:sp>
        <p:nvSpPr>
          <p:cNvPr id="5" name="Rectangle: Rounded Corners 4"/>
          <p:cNvSpPr/>
          <p:nvPr/>
        </p:nvSpPr>
        <p:spPr>
          <a:xfrm>
            <a:off x="1044032" y="2894365"/>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6</a:t>
            </a:r>
          </a:p>
          <a:p>
            <a:pPr algn="ctr"/>
            <a:r>
              <a:rPr lang="en-US" b="1" dirty="0"/>
              <a:t>Ja: 1</a:t>
            </a:r>
            <a:endParaRPr lang="nl-NL" b="1" dirty="0"/>
          </a:p>
        </p:txBody>
      </p:sp>
      <p:sp>
        <p:nvSpPr>
          <p:cNvPr id="6" name="Rectangle: Rounded Corners 5"/>
          <p:cNvSpPr/>
          <p:nvPr/>
        </p:nvSpPr>
        <p:spPr>
          <a:xfrm>
            <a:off x="3983230" y="2891586"/>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1</a:t>
            </a:r>
          </a:p>
          <a:p>
            <a:pPr algn="ctr"/>
            <a:r>
              <a:rPr lang="en-US" b="1" dirty="0"/>
              <a:t>Ja: 2</a:t>
            </a:r>
            <a:endParaRPr lang="nl-NL" b="1" dirty="0"/>
          </a:p>
        </p:txBody>
      </p:sp>
      <p:sp>
        <p:nvSpPr>
          <p:cNvPr id="7" name="TextBox 6"/>
          <p:cNvSpPr txBox="1"/>
          <p:nvPr/>
        </p:nvSpPr>
        <p:spPr>
          <a:xfrm>
            <a:off x="2590611" y="2463909"/>
            <a:ext cx="1105751" cy="923330"/>
          </a:xfrm>
          <a:prstGeom prst="rect">
            <a:avLst/>
          </a:prstGeom>
          <a:noFill/>
        </p:spPr>
        <p:txBody>
          <a:bodyPr wrap="square" rtlCol="0">
            <a:spAutoFit/>
          </a:bodyPr>
          <a:lstStyle/>
          <a:p>
            <a:pPr>
              <a:lnSpc>
                <a:spcPct val="150000"/>
              </a:lnSpc>
            </a:pPr>
            <a:r>
              <a:rPr lang="en-US" b="1" dirty="0" err="1"/>
              <a:t>Betaling</a:t>
            </a:r>
            <a:r>
              <a:rPr lang="en-US" b="1" dirty="0"/>
              <a:t> </a:t>
            </a:r>
            <a:br>
              <a:rPr lang="en-US" b="1" dirty="0"/>
            </a:br>
            <a:r>
              <a:rPr lang="en-US" b="1" dirty="0" err="1"/>
              <a:t>gemist</a:t>
            </a:r>
            <a:r>
              <a:rPr lang="en-US" b="1" dirty="0"/>
              <a:t>?</a:t>
            </a:r>
            <a:endParaRPr lang="nl-NL" b="1" dirty="0" err="1"/>
          </a:p>
        </p:txBody>
      </p:sp>
      <p:cxnSp>
        <p:nvCxnSpPr>
          <p:cNvPr id="8" name="Straight Arrow Connector 7"/>
          <p:cNvCxnSpPr>
            <a:stCxn id="4" idx="2"/>
            <a:endCxn id="6" idx="0"/>
          </p:cNvCxnSpPr>
          <p:nvPr/>
        </p:nvCxnSpPr>
        <p:spPr>
          <a:xfrm>
            <a:off x="3058550" y="2297572"/>
            <a:ext cx="1554536" cy="5940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a:endCxn id="5" idx="0"/>
          </p:cNvCxnSpPr>
          <p:nvPr/>
        </p:nvCxnSpPr>
        <p:spPr>
          <a:xfrm flipH="1">
            <a:off x="1673888" y="2297572"/>
            <a:ext cx="1384662" cy="5967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71651" y="2207155"/>
            <a:ext cx="453093" cy="507831"/>
          </a:xfrm>
          <a:prstGeom prst="rect">
            <a:avLst/>
          </a:prstGeom>
          <a:noFill/>
        </p:spPr>
        <p:txBody>
          <a:bodyPr wrap="square" rtlCol="0">
            <a:spAutoFit/>
          </a:bodyPr>
          <a:lstStyle/>
          <a:p>
            <a:pPr>
              <a:lnSpc>
                <a:spcPct val="150000"/>
              </a:lnSpc>
            </a:pPr>
            <a:r>
              <a:rPr lang="en-US" b="1" dirty="0"/>
              <a:t>N</a:t>
            </a:r>
            <a:endParaRPr lang="nl-NL" b="1" dirty="0" err="1"/>
          </a:p>
        </p:txBody>
      </p:sp>
      <p:sp>
        <p:nvSpPr>
          <p:cNvPr id="11" name="TextBox 10"/>
          <p:cNvSpPr txBox="1"/>
          <p:nvPr/>
        </p:nvSpPr>
        <p:spPr>
          <a:xfrm>
            <a:off x="3865168" y="2227175"/>
            <a:ext cx="453093" cy="456215"/>
          </a:xfrm>
          <a:prstGeom prst="rect">
            <a:avLst/>
          </a:prstGeom>
          <a:noFill/>
        </p:spPr>
        <p:txBody>
          <a:bodyPr wrap="square" rtlCol="0">
            <a:spAutoFit/>
          </a:bodyPr>
          <a:lstStyle/>
          <a:p>
            <a:pPr>
              <a:lnSpc>
                <a:spcPct val="150000"/>
              </a:lnSpc>
            </a:pPr>
            <a:r>
              <a:rPr lang="en-US" b="1" dirty="0"/>
              <a:t>Y</a:t>
            </a:r>
            <a:endParaRPr lang="nl-NL" b="1" dirty="0" err="1"/>
          </a:p>
        </p:txBody>
      </p:sp>
      <mc:AlternateContent xmlns:mc="http://schemas.openxmlformats.org/markup-compatibility/2006" xmlns:a14="http://schemas.microsoft.com/office/drawing/2010/main">
        <mc:Choice Requires="a14">
          <p:sp>
            <p:nvSpPr>
              <p:cNvPr id="12" name="TextBox 11"/>
              <p:cNvSpPr txBox="1"/>
              <p:nvPr/>
            </p:nvSpPr>
            <p:spPr>
              <a:xfrm>
                <a:off x="6295661" y="768752"/>
                <a:ext cx="2804229" cy="1512337"/>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𝐺𝑖𝑛𝑖</m:t>
                      </m:r>
                      <m:r>
                        <a:rPr lang="en-US" sz="2400" b="0" i="1" smtClean="0">
                          <a:latin typeface="Cambria Math" panose="02040503050406030204" pitchFamily="18" charset="0"/>
                        </a:rPr>
                        <m:t>= 1−</m:t>
                      </m:r>
                      <m:nary>
                        <m:naryPr>
                          <m:chr m:val="∑"/>
                          <m:ctrlPr>
                            <a:rPr lang="en-US" sz="2400" b="0" i="1" smtClean="0">
                              <a:latin typeface="Cambria Math"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𝑐</m:t>
                          </m:r>
                        </m:sup>
                        <m:e>
                          <m:r>
                            <a:rPr lang="en-US" sz="2400" b="0" i="1" smtClean="0">
                              <a:latin typeface="Cambria Math" panose="02040503050406030204" pitchFamily="18" charset="0"/>
                            </a:rPr>
                            <m:t>𝑝</m:t>
                          </m:r>
                          <m:sSup>
                            <m:sSupPr>
                              <m:ctrlPr>
                                <a:rPr lang="en-US" sz="2400" b="0" i="1" smtClean="0">
                                  <a:latin typeface="Cambria Math" charset="0"/>
                                </a:rPr>
                              </m:ctrlPr>
                            </m:sSupPr>
                            <m:e>
                              <m:d>
                                <m:dPr>
                                  <m:ctrlPr>
                                    <a:rPr lang="en-US" sz="2400" b="0" i="1" smtClean="0">
                                      <a:latin typeface="Cambria Math" charset="0"/>
                                    </a:rPr>
                                  </m:ctrlPr>
                                </m:dPr>
                                <m:e>
                                  <m:r>
                                    <a:rPr lang="en-US" sz="2400" b="0" i="1" smtClean="0">
                                      <a:latin typeface="Cambria Math" panose="02040503050406030204" pitchFamily="18" charset="0"/>
                                    </a:rPr>
                                    <m:t>𝑖</m:t>
                                  </m:r>
                                </m:e>
                              </m:d>
                            </m:e>
                            <m:sup>
                              <m:r>
                                <a:rPr lang="en-US" sz="2400" b="0" i="1" smtClean="0">
                                  <a:latin typeface="Cambria Math" panose="02040503050406030204" pitchFamily="18" charset="0"/>
                                </a:rPr>
                                <m:t>2</m:t>
                              </m:r>
                            </m:sup>
                          </m:sSup>
                        </m:e>
                      </m:nary>
                    </m:oMath>
                  </m:oMathPara>
                </a14:m>
                <a:endParaRPr lang="nl-NL" sz="2400" dirty="0" err="1"/>
              </a:p>
            </p:txBody>
          </p:sp>
        </mc:Choice>
        <mc:Fallback xmlns="">
          <p:sp>
            <p:nvSpPr>
              <p:cNvPr id="12" name="TextBox 11"/>
              <p:cNvSpPr txBox="1">
                <a:spLocks noRot="1" noChangeAspect="1" noMove="1" noResize="1" noEditPoints="1" noAdjustHandles="1" noChangeArrowheads="1" noChangeShapeType="1" noTextEdit="1"/>
              </p:cNvSpPr>
              <p:nvPr/>
            </p:nvSpPr>
            <p:spPr>
              <a:xfrm>
                <a:off x="6295661" y="768752"/>
                <a:ext cx="2804229" cy="1512337"/>
              </a:xfrm>
              <a:prstGeom prst="rect">
                <a:avLst/>
              </a:prstGeom>
              <a:blipFill>
                <a:blip r:embed="rId2"/>
                <a:stretch>
                  <a:fillRect/>
                </a:stretch>
              </a:blipFill>
            </p:spPr>
            <p:txBody>
              <a:bodyPr/>
              <a:lstStyle/>
              <a:p>
                <a:r>
                  <a:rPr lang="nl-NL">
                    <a:noFill/>
                  </a:rPr>
                  <a:t> </a:t>
                </a:r>
              </a:p>
            </p:txBody>
          </p:sp>
        </mc:Fallback>
      </mc:AlternateContent>
      <p:grpSp>
        <p:nvGrpSpPr>
          <p:cNvPr id="3" name="Group 2"/>
          <p:cNvGrpSpPr/>
          <p:nvPr/>
        </p:nvGrpSpPr>
        <p:grpSpPr>
          <a:xfrm>
            <a:off x="585143" y="4213186"/>
            <a:ext cx="4864261" cy="2131556"/>
            <a:chOff x="585143" y="4213186"/>
            <a:chExt cx="4864261" cy="2131556"/>
          </a:xfrm>
        </p:grpSpPr>
        <mc:AlternateContent xmlns:mc="http://schemas.openxmlformats.org/markup-compatibility/2006">
          <mc:Choice xmlns:a14="http://schemas.microsoft.com/office/drawing/2010/main" Requires="a14">
            <p:sp>
              <p:nvSpPr>
                <p:cNvPr id="22" name="TextBox 21"/>
                <p:cNvSpPr txBox="1"/>
                <p:nvPr/>
              </p:nvSpPr>
              <p:spPr>
                <a:xfrm>
                  <a:off x="585143" y="4561177"/>
                  <a:ext cx="4864261" cy="1783565"/>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d>
                          <m:dPr>
                            <m:ctrlPr>
                              <a:rPr lang="en-US" sz="2400" b="0" i="1" smtClean="0">
                                <a:latin typeface="Cambria Math" charset="0"/>
                              </a:rPr>
                            </m:ctrlPr>
                          </m:dPr>
                          <m:e>
                            <m:sSup>
                              <m:sSupPr>
                                <m:ctrlPr>
                                  <a:rPr lang="en-US" sz="2400" i="1">
                                    <a:latin typeface="Cambria Math" charset="0"/>
                                  </a:rPr>
                                </m:ctrlPr>
                              </m:sSupPr>
                              <m:e>
                                <m:d>
                                  <m:dPr>
                                    <m:ctrlPr>
                                      <a:rPr lang="en-US" sz="2400" i="1">
                                        <a:latin typeface="Cambria Math" charset="0"/>
                                      </a:rPr>
                                    </m:ctrlPr>
                                  </m:dPr>
                                  <m:e>
                                    <m:f>
                                      <m:fPr>
                                        <m:ctrlPr>
                                          <a:rPr lang="en-US" sz="2400" i="1">
                                            <a:latin typeface="Cambria Math" charset="0"/>
                                          </a:rPr>
                                        </m:ctrlPr>
                                      </m:fPr>
                                      <m:num>
                                        <m:r>
                                          <a:rPr lang="en-US" sz="2400" i="1">
                                            <a:latin typeface="Cambria Math" panose="02040503050406030204" pitchFamily="18" charset="0"/>
                                          </a:rPr>
                                          <m:t>7</m:t>
                                        </m:r>
                                      </m:num>
                                      <m:den>
                                        <m:r>
                                          <a:rPr lang="en-US" sz="2400" i="1">
                                            <a:latin typeface="Cambria Math" panose="02040503050406030204" pitchFamily="18" charset="0"/>
                                          </a:rPr>
                                          <m:t>10</m:t>
                                        </m:r>
                                      </m:den>
                                    </m:f>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charset="0"/>
                                  </a:rPr>
                                </m:ctrlPr>
                              </m:sSupPr>
                              <m:e>
                                <m:d>
                                  <m:dPr>
                                    <m:ctrlPr>
                                      <a:rPr lang="en-US" sz="2400" i="1">
                                        <a:latin typeface="Cambria Math" charset="0"/>
                                      </a:rPr>
                                    </m:ctrlPr>
                                  </m:dPr>
                                  <m:e>
                                    <m:f>
                                      <m:fPr>
                                        <m:ctrlPr>
                                          <a:rPr lang="en-US" sz="2400" i="1">
                                            <a:latin typeface="Cambria Math" charset="0"/>
                                          </a:rPr>
                                        </m:ctrlPr>
                                      </m:fPr>
                                      <m:num>
                                        <m:r>
                                          <a:rPr lang="en-US" sz="2400" i="1">
                                            <a:latin typeface="Cambria Math" panose="02040503050406030204" pitchFamily="18" charset="0"/>
                                          </a:rPr>
                                          <m:t>3</m:t>
                                        </m:r>
                                      </m:num>
                                      <m:den>
                                        <m:r>
                                          <a:rPr lang="en-US" sz="2400" i="1">
                                            <a:latin typeface="Cambria Math" panose="02040503050406030204" pitchFamily="18" charset="0"/>
                                          </a:rPr>
                                          <m:t>10</m:t>
                                        </m:r>
                                      </m:den>
                                    </m:f>
                                  </m:e>
                                </m:d>
                              </m:e>
                              <m:sup>
                                <m:r>
                                  <a:rPr lang="en-US" sz="2400" i="1">
                                    <a:latin typeface="Cambria Math" panose="02040503050406030204" pitchFamily="18" charset="0"/>
                                  </a:rPr>
                                  <m:t>2</m:t>
                                </m:r>
                              </m:sup>
                            </m:sSup>
                          </m:e>
                        </m:d>
                        <m:r>
                          <a:rPr lang="en-US" sz="2400" b="0" i="1" smtClean="0">
                            <a:latin typeface="Cambria Math" panose="02040503050406030204" pitchFamily="18" charset="0"/>
                          </a:rPr>
                          <m:t>=0.42</m:t>
                        </m:r>
                      </m:oMath>
                    </m:oMathPara>
                  </a14:m>
                  <a:endParaRPr lang="nl-NL" sz="3200" dirty="0"/>
                </a:p>
              </p:txBody>
            </p:sp>
          </mc:Choice>
          <mc:Fallback>
            <p:sp>
              <p:nvSpPr>
                <p:cNvPr id="22" name="TextBox 21"/>
                <p:cNvSpPr txBox="1">
                  <a:spLocks noRot="1" noChangeAspect="1" noMove="1" noResize="1" noEditPoints="1" noAdjustHandles="1" noChangeArrowheads="1" noChangeShapeType="1" noTextEdit="1"/>
                </p:cNvSpPr>
                <p:nvPr/>
              </p:nvSpPr>
              <p:spPr>
                <a:xfrm>
                  <a:off x="585143" y="4561177"/>
                  <a:ext cx="4864261" cy="1783565"/>
                </a:xfrm>
                <a:prstGeom prst="rect">
                  <a:avLst/>
                </a:prstGeom>
                <a:blipFill rotWithShape="0">
                  <a:blip r:embed="rId3"/>
                  <a:stretch>
                    <a:fillRect/>
                  </a:stretch>
                </a:blipFill>
              </p:spPr>
              <p:txBody>
                <a:bodyPr/>
                <a:lstStyle/>
                <a:p>
                  <a:r>
                    <a:rPr lang="nl-NL">
                      <a:noFill/>
                    </a:rPr>
                    <a:t> </a:t>
                  </a:r>
                </a:p>
              </p:txBody>
            </p:sp>
          </mc:Fallback>
        </mc:AlternateContent>
        <p:sp>
          <p:nvSpPr>
            <p:cNvPr id="25" name="TextBox 24"/>
            <p:cNvSpPr txBox="1"/>
            <p:nvPr/>
          </p:nvSpPr>
          <p:spPr>
            <a:xfrm>
              <a:off x="995423" y="4213186"/>
              <a:ext cx="4172673" cy="658385"/>
            </a:xfrm>
            <a:prstGeom prst="rect">
              <a:avLst/>
            </a:prstGeom>
            <a:noFill/>
          </p:spPr>
          <p:txBody>
            <a:bodyPr wrap="square" rtlCol="0">
              <a:spAutoFit/>
            </a:bodyPr>
            <a:lstStyle/>
            <a:p>
              <a:pPr>
                <a:lnSpc>
                  <a:spcPct val="150000"/>
                </a:lnSpc>
              </a:pPr>
              <a:r>
                <a:rPr lang="en-US" sz="2800" b="1" dirty="0"/>
                <a:t>Impurity parent node:</a:t>
              </a:r>
              <a:endParaRPr lang="nl-NL" sz="2800" b="1" dirty="0" err="1"/>
            </a:p>
          </p:txBody>
        </p:sp>
      </p:grpSp>
      <p:grpSp>
        <p:nvGrpSpPr>
          <p:cNvPr id="13" name="Group 12"/>
          <p:cNvGrpSpPr/>
          <p:nvPr/>
        </p:nvGrpSpPr>
        <p:grpSpPr>
          <a:xfrm>
            <a:off x="5521748" y="2430683"/>
            <a:ext cx="6324942" cy="2693121"/>
            <a:chOff x="5521748" y="2430683"/>
            <a:chExt cx="6324942" cy="2693121"/>
          </a:xfrm>
        </p:grpSpPr>
        <mc:AlternateContent xmlns:mc="http://schemas.openxmlformats.org/markup-compatibility/2006">
          <mc:Choice xmlns:a14="http://schemas.microsoft.com/office/drawing/2010/main" Requires="a14">
            <p:sp>
              <p:nvSpPr>
                <p:cNvPr id="23" name="TextBox 22"/>
                <p:cNvSpPr txBox="1"/>
                <p:nvPr/>
              </p:nvSpPr>
              <p:spPr>
                <a:xfrm>
                  <a:off x="5521748" y="2898453"/>
                  <a:ext cx="6324942" cy="12447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0.42 −</m:t>
                        </m:r>
                        <m:d>
                          <m:dPr>
                            <m:ctrlPr>
                              <a:rPr lang="en-US" sz="2400" b="0" i="1" smtClean="0">
                                <a:latin typeface="Cambria Math" charset="0"/>
                              </a:rPr>
                            </m:ctrlPr>
                          </m:dPr>
                          <m:e>
                            <m:f>
                              <m:fPr>
                                <m:ctrlPr>
                                  <a:rPr lang="en-US" sz="2400" b="0" i="1" smtClean="0">
                                    <a:latin typeface="Cambria Math"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0.24+</m:t>
                            </m:r>
                            <m:f>
                              <m:fPr>
                                <m:ctrlPr>
                                  <a:rPr lang="en-US" sz="2400" b="0" i="1" smtClean="0">
                                    <a:latin typeface="Cambria Math"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0.44</m:t>
                            </m:r>
                          </m:e>
                        </m:d>
                        <m:r>
                          <a:rPr lang="en-US" sz="2400" b="0" i="1" smtClean="0">
                            <a:latin typeface="Cambria Math" panose="02040503050406030204" pitchFamily="18" charset="0"/>
                          </a:rPr>
                          <m:t>=0.12</m:t>
                        </m:r>
                      </m:oMath>
                    </m:oMathPara>
                  </a14:m>
                  <a:endParaRPr lang="nl-NL" sz="2400" dirty="0"/>
                </a:p>
              </p:txBody>
            </p:sp>
          </mc:Choice>
          <mc:Fallback>
            <p:sp>
              <p:nvSpPr>
                <p:cNvPr id="23" name="TextBox 22"/>
                <p:cNvSpPr txBox="1">
                  <a:spLocks noRot="1" noChangeAspect="1" noMove="1" noResize="1" noEditPoints="1" noAdjustHandles="1" noChangeArrowheads="1" noChangeShapeType="1" noTextEdit="1"/>
                </p:cNvSpPr>
                <p:nvPr/>
              </p:nvSpPr>
              <p:spPr>
                <a:xfrm>
                  <a:off x="5521748" y="2898453"/>
                  <a:ext cx="6324942" cy="1244764"/>
                </a:xfrm>
                <a:prstGeom prst="rect">
                  <a:avLst/>
                </a:prstGeom>
                <a:blipFill rotWithShape="0">
                  <a:blip r:embed="rId4"/>
                  <a:stretch>
                    <a:fillRect/>
                  </a:stretch>
                </a:blipFill>
              </p:spPr>
              <p:txBody>
                <a:bodyPr/>
                <a:lstStyle/>
                <a:p>
                  <a:r>
                    <a:rPr lang="nl-NL">
                      <a:noFill/>
                    </a:rPr>
                    <a:t> </a:t>
                  </a:r>
                </a:p>
              </p:txBody>
            </p:sp>
          </mc:Fallback>
        </mc:AlternateContent>
        <p:sp>
          <p:nvSpPr>
            <p:cNvPr id="26" name="TextBox 25"/>
            <p:cNvSpPr txBox="1"/>
            <p:nvPr/>
          </p:nvSpPr>
          <p:spPr>
            <a:xfrm>
              <a:off x="6285054" y="2430683"/>
              <a:ext cx="3375949" cy="658385"/>
            </a:xfrm>
            <a:prstGeom prst="rect">
              <a:avLst/>
            </a:prstGeom>
            <a:noFill/>
          </p:spPr>
          <p:txBody>
            <a:bodyPr wrap="square" rtlCol="0">
              <a:spAutoFit/>
            </a:bodyPr>
            <a:lstStyle/>
            <a:p>
              <a:pPr>
                <a:lnSpc>
                  <a:spcPct val="150000"/>
                </a:lnSpc>
              </a:pPr>
              <a:r>
                <a:rPr lang="en-US" sz="2800" b="1" dirty="0"/>
                <a:t>Information Gain:</a:t>
              </a:r>
              <a:endParaRPr lang="nl-NL" sz="2800" b="1" dirty="0" err="1"/>
            </a:p>
          </p:txBody>
        </p:sp>
        <p:cxnSp>
          <p:nvCxnSpPr>
            <p:cNvPr id="29" name="Straight Arrow Connector 28"/>
            <p:cNvCxnSpPr/>
            <p:nvPr/>
          </p:nvCxnSpPr>
          <p:spPr>
            <a:xfrm>
              <a:off x="6684380" y="3981691"/>
              <a:ext cx="0" cy="509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8709950" y="3964328"/>
              <a:ext cx="0" cy="5092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5864506" y="4469756"/>
              <a:ext cx="3375949" cy="577530"/>
            </a:xfrm>
            <a:prstGeom prst="rect">
              <a:avLst/>
            </a:prstGeom>
            <a:noFill/>
          </p:spPr>
          <p:txBody>
            <a:bodyPr wrap="square" rtlCol="0">
              <a:spAutoFit/>
            </a:bodyPr>
            <a:lstStyle/>
            <a:p>
              <a:pPr>
                <a:lnSpc>
                  <a:spcPct val="150000"/>
                </a:lnSpc>
              </a:pPr>
              <a:r>
                <a:rPr lang="en-US" sz="2400" b="1" dirty="0"/>
                <a:t>Gini parent</a:t>
              </a:r>
              <a:endParaRPr lang="nl-NL" sz="2400" b="1" dirty="0" err="1"/>
            </a:p>
          </p:txBody>
        </p:sp>
        <p:sp>
          <p:nvSpPr>
            <p:cNvPr id="35" name="TextBox 34"/>
            <p:cNvSpPr txBox="1"/>
            <p:nvPr/>
          </p:nvSpPr>
          <p:spPr>
            <a:xfrm>
              <a:off x="7677874" y="4477473"/>
              <a:ext cx="3375949" cy="646331"/>
            </a:xfrm>
            <a:prstGeom prst="rect">
              <a:avLst/>
            </a:prstGeom>
            <a:noFill/>
          </p:spPr>
          <p:txBody>
            <a:bodyPr wrap="square" rtlCol="0">
              <a:spAutoFit/>
            </a:bodyPr>
            <a:lstStyle/>
            <a:p>
              <a:pPr>
                <a:lnSpc>
                  <a:spcPct val="150000"/>
                </a:lnSpc>
              </a:pPr>
              <a:r>
                <a:rPr lang="en-US" sz="2400" b="1" dirty="0" err="1"/>
                <a:t>Gewogen</a:t>
              </a:r>
              <a:r>
                <a:rPr lang="en-US" sz="2400" b="1" dirty="0"/>
                <a:t> </a:t>
              </a:r>
              <a:r>
                <a:rPr lang="en-US" sz="2400" b="1" dirty="0" err="1"/>
                <a:t>som</a:t>
              </a:r>
              <a:r>
                <a:rPr lang="en-US" sz="2400" b="1" dirty="0"/>
                <a:t> </a:t>
              </a:r>
              <a:r>
                <a:rPr lang="en-US" sz="2400" b="1" dirty="0" err="1"/>
                <a:t>gini</a:t>
              </a:r>
              <a:r>
                <a:rPr lang="en-US" sz="2400" b="1" dirty="0"/>
                <a:t> </a:t>
              </a:r>
              <a:r>
                <a:rPr lang="en-US" sz="2400" b="1" dirty="0" err="1"/>
                <a:t>childs</a:t>
              </a:r>
              <a:endParaRPr lang="nl-NL" sz="2400" b="1" dirty="0" err="1"/>
            </a:p>
          </p:txBody>
        </p:sp>
      </p:grpSp>
    </p:spTree>
    <p:extLst>
      <p:ext uri="{BB962C8B-B14F-4D97-AF65-F5344CB8AC3E}">
        <p14:creationId xmlns:p14="http://schemas.microsoft.com/office/powerpoint/2010/main" val="283951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r>
              <a:rPr lang="en-US" dirty="0" err="1" smtClean="0"/>
              <a:t>voorbEeld</a:t>
            </a:r>
            <a:endParaRPr lang="nl-NL" dirty="0"/>
          </a:p>
        </p:txBody>
      </p:sp>
      <p:sp>
        <p:nvSpPr>
          <p:cNvPr id="4" name="Rectangle: Rounded Corners 3"/>
          <p:cNvSpPr/>
          <p:nvPr/>
        </p:nvSpPr>
        <p:spPr>
          <a:xfrm>
            <a:off x="8154304" y="1460339"/>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7</a:t>
            </a:r>
          </a:p>
          <a:p>
            <a:pPr algn="ctr"/>
            <a:r>
              <a:rPr lang="en-US" b="1" dirty="0"/>
              <a:t>Ja: 3</a:t>
            </a:r>
            <a:endParaRPr lang="nl-NL" b="1" dirty="0"/>
          </a:p>
        </p:txBody>
      </p:sp>
      <p:sp>
        <p:nvSpPr>
          <p:cNvPr id="5" name="Rectangle: Rounded Corners 4"/>
          <p:cNvSpPr/>
          <p:nvPr/>
        </p:nvSpPr>
        <p:spPr>
          <a:xfrm>
            <a:off x="6769642" y="2832633"/>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4</a:t>
            </a:r>
          </a:p>
          <a:p>
            <a:pPr algn="ctr"/>
            <a:r>
              <a:rPr lang="en-US" b="1" dirty="0"/>
              <a:t>Ja: 2</a:t>
            </a:r>
            <a:endParaRPr lang="nl-NL" b="1" dirty="0"/>
          </a:p>
        </p:txBody>
      </p:sp>
      <p:sp>
        <p:nvSpPr>
          <p:cNvPr id="6" name="Rectangle: Rounded Corners 5"/>
          <p:cNvSpPr/>
          <p:nvPr/>
        </p:nvSpPr>
        <p:spPr>
          <a:xfrm>
            <a:off x="9708840" y="2829854"/>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3</a:t>
            </a:r>
          </a:p>
          <a:p>
            <a:pPr algn="ctr"/>
            <a:r>
              <a:rPr lang="en-US" b="1" dirty="0"/>
              <a:t>Ja: 1</a:t>
            </a:r>
            <a:endParaRPr lang="nl-NL" b="1" dirty="0"/>
          </a:p>
        </p:txBody>
      </p:sp>
      <p:cxnSp>
        <p:nvCxnSpPr>
          <p:cNvPr id="7" name="Straight Arrow Connector 6"/>
          <p:cNvCxnSpPr>
            <a:stCxn id="4" idx="2"/>
            <a:endCxn id="6" idx="0"/>
          </p:cNvCxnSpPr>
          <p:nvPr/>
        </p:nvCxnSpPr>
        <p:spPr>
          <a:xfrm>
            <a:off x="8784160" y="2235840"/>
            <a:ext cx="1554536" cy="5940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a:endCxn id="5" idx="0"/>
          </p:cNvCxnSpPr>
          <p:nvPr/>
        </p:nvCxnSpPr>
        <p:spPr>
          <a:xfrm flipH="1">
            <a:off x="7399498" y="2235840"/>
            <a:ext cx="1384662" cy="5967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97261" y="2145423"/>
            <a:ext cx="453093" cy="507831"/>
          </a:xfrm>
          <a:prstGeom prst="rect">
            <a:avLst/>
          </a:prstGeom>
          <a:noFill/>
        </p:spPr>
        <p:txBody>
          <a:bodyPr wrap="square" rtlCol="0">
            <a:spAutoFit/>
          </a:bodyPr>
          <a:lstStyle/>
          <a:p>
            <a:pPr>
              <a:lnSpc>
                <a:spcPct val="150000"/>
              </a:lnSpc>
            </a:pPr>
            <a:r>
              <a:rPr lang="en-US" b="1" dirty="0"/>
              <a:t>N</a:t>
            </a:r>
            <a:endParaRPr lang="nl-NL" b="1" dirty="0" err="1"/>
          </a:p>
        </p:txBody>
      </p:sp>
      <p:sp>
        <p:nvSpPr>
          <p:cNvPr id="10" name="TextBox 9"/>
          <p:cNvSpPr txBox="1"/>
          <p:nvPr/>
        </p:nvSpPr>
        <p:spPr>
          <a:xfrm>
            <a:off x="9590778" y="2165443"/>
            <a:ext cx="453093" cy="456215"/>
          </a:xfrm>
          <a:prstGeom prst="rect">
            <a:avLst/>
          </a:prstGeom>
          <a:noFill/>
        </p:spPr>
        <p:txBody>
          <a:bodyPr wrap="square" rtlCol="0">
            <a:spAutoFit/>
          </a:bodyPr>
          <a:lstStyle/>
          <a:p>
            <a:pPr>
              <a:lnSpc>
                <a:spcPct val="150000"/>
              </a:lnSpc>
            </a:pPr>
            <a:r>
              <a:rPr lang="en-US" b="1" dirty="0"/>
              <a:t>Y</a:t>
            </a:r>
            <a:endParaRPr lang="nl-NL" b="1" dirty="0" err="1"/>
          </a:p>
        </p:txBody>
      </p:sp>
      <p:sp>
        <p:nvSpPr>
          <p:cNvPr id="11" name="TextBox 10"/>
          <p:cNvSpPr txBox="1"/>
          <p:nvPr/>
        </p:nvSpPr>
        <p:spPr>
          <a:xfrm>
            <a:off x="8369827" y="2455380"/>
            <a:ext cx="1105751" cy="871713"/>
          </a:xfrm>
          <a:prstGeom prst="rect">
            <a:avLst/>
          </a:prstGeom>
          <a:noFill/>
        </p:spPr>
        <p:txBody>
          <a:bodyPr wrap="square" rtlCol="0">
            <a:spAutoFit/>
          </a:bodyPr>
          <a:lstStyle/>
          <a:p>
            <a:pPr>
              <a:lnSpc>
                <a:spcPct val="150000"/>
              </a:lnSpc>
            </a:pPr>
            <a:r>
              <a:rPr lang="en-US" b="1" dirty="0"/>
              <a:t>&lt;2 </a:t>
            </a:r>
            <a:r>
              <a:rPr lang="en-US" b="1" dirty="0" err="1"/>
              <a:t>jaar</a:t>
            </a:r>
            <a:r>
              <a:rPr lang="en-US" b="1" dirty="0"/>
              <a:t> </a:t>
            </a:r>
            <a:r>
              <a:rPr lang="en-US" b="1" dirty="0" err="1"/>
              <a:t>bij</a:t>
            </a:r>
            <a:r>
              <a:rPr lang="en-US" b="1" dirty="0"/>
              <a:t> </a:t>
            </a:r>
            <a:r>
              <a:rPr lang="en-US" b="1" dirty="0" err="1"/>
              <a:t>baan</a:t>
            </a:r>
            <a:r>
              <a:rPr lang="en-US" b="1" dirty="0"/>
              <a:t>?</a:t>
            </a:r>
            <a:endParaRPr lang="nl-NL" b="1" dirty="0" err="1"/>
          </a:p>
        </p:txBody>
      </p:sp>
      <p:sp>
        <p:nvSpPr>
          <p:cNvPr id="12" name="Rectangle: Rounded Corners 11"/>
          <p:cNvSpPr/>
          <p:nvPr/>
        </p:nvSpPr>
        <p:spPr>
          <a:xfrm>
            <a:off x="2428694" y="1522071"/>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7</a:t>
            </a:r>
          </a:p>
          <a:p>
            <a:pPr algn="ctr"/>
            <a:r>
              <a:rPr lang="en-US" b="1" dirty="0"/>
              <a:t>Ja: 3</a:t>
            </a:r>
            <a:endParaRPr lang="nl-NL" b="1" dirty="0"/>
          </a:p>
        </p:txBody>
      </p:sp>
      <p:sp>
        <p:nvSpPr>
          <p:cNvPr id="13" name="Rectangle: Rounded Corners 12"/>
          <p:cNvSpPr/>
          <p:nvPr/>
        </p:nvSpPr>
        <p:spPr>
          <a:xfrm>
            <a:off x="1044032" y="2894365"/>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6</a:t>
            </a:r>
          </a:p>
          <a:p>
            <a:pPr algn="ctr"/>
            <a:r>
              <a:rPr lang="en-US" b="1" dirty="0"/>
              <a:t>Ja: 1</a:t>
            </a:r>
            <a:endParaRPr lang="nl-NL" b="1" dirty="0"/>
          </a:p>
        </p:txBody>
      </p:sp>
      <p:sp>
        <p:nvSpPr>
          <p:cNvPr id="14" name="Rectangle: Rounded Corners 13"/>
          <p:cNvSpPr/>
          <p:nvPr/>
        </p:nvSpPr>
        <p:spPr>
          <a:xfrm>
            <a:off x="3983230" y="2891586"/>
            <a:ext cx="1259711" cy="7755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Nee: 1</a:t>
            </a:r>
          </a:p>
          <a:p>
            <a:pPr algn="ctr"/>
            <a:r>
              <a:rPr lang="en-US" b="1" dirty="0"/>
              <a:t>Ja: 2</a:t>
            </a:r>
            <a:endParaRPr lang="nl-NL" b="1" dirty="0"/>
          </a:p>
        </p:txBody>
      </p:sp>
      <p:sp>
        <p:nvSpPr>
          <p:cNvPr id="15" name="TextBox 14"/>
          <p:cNvSpPr txBox="1"/>
          <p:nvPr/>
        </p:nvSpPr>
        <p:spPr>
          <a:xfrm>
            <a:off x="2590611" y="2463909"/>
            <a:ext cx="1105751" cy="923330"/>
          </a:xfrm>
          <a:prstGeom prst="rect">
            <a:avLst/>
          </a:prstGeom>
          <a:noFill/>
        </p:spPr>
        <p:txBody>
          <a:bodyPr wrap="square" rtlCol="0">
            <a:spAutoFit/>
          </a:bodyPr>
          <a:lstStyle/>
          <a:p>
            <a:pPr>
              <a:lnSpc>
                <a:spcPct val="150000"/>
              </a:lnSpc>
            </a:pPr>
            <a:r>
              <a:rPr lang="en-US" b="1" dirty="0" err="1"/>
              <a:t>Betaling</a:t>
            </a:r>
            <a:r>
              <a:rPr lang="en-US" b="1" dirty="0"/>
              <a:t> </a:t>
            </a:r>
            <a:br>
              <a:rPr lang="en-US" b="1" dirty="0"/>
            </a:br>
            <a:r>
              <a:rPr lang="en-US" b="1" dirty="0" err="1"/>
              <a:t>gemist</a:t>
            </a:r>
            <a:r>
              <a:rPr lang="en-US" b="1" dirty="0"/>
              <a:t>?</a:t>
            </a:r>
            <a:endParaRPr lang="nl-NL" b="1" dirty="0" err="1"/>
          </a:p>
        </p:txBody>
      </p:sp>
      <p:cxnSp>
        <p:nvCxnSpPr>
          <p:cNvPr id="16" name="Straight Arrow Connector 15"/>
          <p:cNvCxnSpPr>
            <a:stCxn id="12" idx="2"/>
            <a:endCxn id="14" idx="0"/>
          </p:cNvCxnSpPr>
          <p:nvPr/>
        </p:nvCxnSpPr>
        <p:spPr>
          <a:xfrm>
            <a:off x="3058550" y="2297572"/>
            <a:ext cx="1554536" cy="5940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13" idx="0"/>
          </p:cNvCxnSpPr>
          <p:nvPr/>
        </p:nvCxnSpPr>
        <p:spPr>
          <a:xfrm flipH="1">
            <a:off x="1673888" y="2297572"/>
            <a:ext cx="1384662" cy="5967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71651" y="2207155"/>
            <a:ext cx="453093" cy="507831"/>
          </a:xfrm>
          <a:prstGeom prst="rect">
            <a:avLst/>
          </a:prstGeom>
          <a:noFill/>
        </p:spPr>
        <p:txBody>
          <a:bodyPr wrap="square" rtlCol="0">
            <a:spAutoFit/>
          </a:bodyPr>
          <a:lstStyle/>
          <a:p>
            <a:pPr>
              <a:lnSpc>
                <a:spcPct val="150000"/>
              </a:lnSpc>
            </a:pPr>
            <a:r>
              <a:rPr lang="en-US" b="1" dirty="0"/>
              <a:t>N</a:t>
            </a:r>
            <a:endParaRPr lang="nl-NL" b="1" dirty="0" err="1"/>
          </a:p>
        </p:txBody>
      </p:sp>
      <p:sp>
        <p:nvSpPr>
          <p:cNvPr id="19" name="TextBox 18"/>
          <p:cNvSpPr txBox="1"/>
          <p:nvPr/>
        </p:nvSpPr>
        <p:spPr>
          <a:xfrm>
            <a:off x="3865168" y="2227175"/>
            <a:ext cx="453093" cy="456215"/>
          </a:xfrm>
          <a:prstGeom prst="rect">
            <a:avLst/>
          </a:prstGeom>
          <a:noFill/>
        </p:spPr>
        <p:txBody>
          <a:bodyPr wrap="square" rtlCol="0">
            <a:spAutoFit/>
          </a:bodyPr>
          <a:lstStyle/>
          <a:p>
            <a:pPr>
              <a:lnSpc>
                <a:spcPct val="150000"/>
              </a:lnSpc>
            </a:pPr>
            <a:r>
              <a:rPr lang="en-US" b="1" dirty="0"/>
              <a:t>Y</a:t>
            </a:r>
            <a:endParaRPr lang="nl-NL" b="1" dirty="0" err="1"/>
          </a:p>
        </p:txBody>
      </p:sp>
      <mc:AlternateContent xmlns:mc="http://schemas.openxmlformats.org/markup-compatibility/2006" xmlns:a14="http://schemas.microsoft.com/office/drawing/2010/main">
        <mc:Choice Requires="a14">
          <p:sp>
            <p:nvSpPr>
              <p:cNvPr id="20" name="TextBox 19"/>
              <p:cNvSpPr txBox="1"/>
              <p:nvPr/>
            </p:nvSpPr>
            <p:spPr>
              <a:xfrm>
                <a:off x="255267" y="4432099"/>
                <a:ext cx="6324942" cy="12447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0.42 −</m:t>
                      </m:r>
                      <m:d>
                        <m:dPr>
                          <m:ctrlPr>
                            <a:rPr lang="en-US" sz="2400" b="0" i="1" smtClean="0">
                              <a:latin typeface="Cambria Math" charset="0"/>
                            </a:rPr>
                          </m:ctrlPr>
                        </m:dPr>
                        <m:e>
                          <m:f>
                            <m:fPr>
                              <m:ctrlPr>
                                <a:rPr lang="en-US" sz="2400" b="0" i="1" smtClean="0">
                                  <a:latin typeface="Cambria Math"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0.24+</m:t>
                          </m:r>
                          <m:f>
                            <m:fPr>
                              <m:ctrlPr>
                                <a:rPr lang="en-US" sz="2400" b="0" i="1" smtClean="0">
                                  <a:latin typeface="Cambria Math"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0.44</m:t>
                          </m:r>
                        </m:e>
                      </m:d>
                      <m:r>
                        <a:rPr lang="en-US" sz="2400" b="0" i="1" smtClean="0">
                          <a:latin typeface="Cambria Math" panose="02040503050406030204" pitchFamily="18" charset="0"/>
                        </a:rPr>
                        <m:t>=0.12</m:t>
                      </m:r>
                    </m:oMath>
                  </m:oMathPara>
                </a14:m>
                <a:endParaRPr lang="nl-NL"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55267" y="4432099"/>
                <a:ext cx="6324942" cy="1244764"/>
              </a:xfrm>
              <a:prstGeom prst="rect">
                <a:avLst/>
              </a:prstGeom>
              <a:blipFill>
                <a:blip r:embed="rId3"/>
                <a:stretch>
                  <a:fillRect/>
                </a:stretch>
              </a:blipFill>
            </p:spPr>
            <p:txBody>
              <a:bodyPr/>
              <a:lstStyle/>
              <a:p>
                <a:r>
                  <a:rPr lang="nl-NL">
                    <a:noFill/>
                  </a:rPr>
                  <a:t> </a:t>
                </a:r>
              </a:p>
            </p:txBody>
          </p:sp>
        </mc:Fallback>
      </mc:AlternateContent>
      <p:sp>
        <p:nvSpPr>
          <p:cNvPr id="21" name="TextBox 20"/>
          <p:cNvSpPr txBox="1"/>
          <p:nvPr/>
        </p:nvSpPr>
        <p:spPr>
          <a:xfrm>
            <a:off x="1018573" y="3964329"/>
            <a:ext cx="3375949" cy="658385"/>
          </a:xfrm>
          <a:prstGeom prst="rect">
            <a:avLst/>
          </a:prstGeom>
          <a:noFill/>
        </p:spPr>
        <p:txBody>
          <a:bodyPr wrap="square" rtlCol="0">
            <a:spAutoFit/>
          </a:bodyPr>
          <a:lstStyle/>
          <a:p>
            <a:pPr>
              <a:lnSpc>
                <a:spcPct val="150000"/>
              </a:lnSpc>
            </a:pPr>
            <a:r>
              <a:rPr lang="en-US" sz="2800" b="1" dirty="0"/>
              <a:t>Information Gain:</a:t>
            </a:r>
            <a:endParaRPr lang="nl-NL" sz="2800" b="1" dirty="0" err="1"/>
          </a:p>
        </p:txBody>
      </p:sp>
      <mc:AlternateContent xmlns:mc="http://schemas.openxmlformats.org/markup-compatibility/2006" xmlns:a14="http://schemas.microsoft.com/office/drawing/2010/main">
        <mc:Choice Requires="a14">
          <p:sp>
            <p:nvSpPr>
              <p:cNvPr id="22" name="TextBox 21"/>
              <p:cNvSpPr txBox="1"/>
              <p:nvPr/>
            </p:nvSpPr>
            <p:spPr>
              <a:xfrm>
                <a:off x="5867058" y="4414737"/>
                <a:ext cx="6324942" cy="12447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0.42 −</m:t>
                      </m:r>
                      <m:d>
                        <m:dPr>
                          <m:ctrlPr>
                            <a:rPr lang="en-US" sz="2400" b="0" i="1" smtClean="0">
                              <a:latin typeface="Cambria Math" charset="0"/>
                            </a:rPr>
                          </m:ctrlPr>
                        </m:dPr>
                        <m:e>
                          <m:f>
                            <m:fPr>
                              <m:ctrlPr>
                                <a:rPr lang="en-US" sz="2400" b="0" i="1" smtClean="0">
                                  <a:latin typeface="Cambria Math"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0.44+</m:t>
                          </m:r>
                          <m:f>
                            <m:fPr>
                              <m:ctrlPr>
                                <a:rPr lang="en-US" sz="2400" b="0" i="1" smtClean="0">
                                  <a:latin typeface="Cambria Math"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10</m:t>
                              </m:r>
                            </m:den>
                          </m:f>
                          <m:r>
                            <a:rPr lang="en-US" sz="2400" b="0" i="1" smtClean="0">
                              <a:latin typeface="Cambria Math" panose="02040503050406030204" pitchFamily="18" charset="0"/>
                            </a:rPr>
                            <m:t>0.38</m:t>
                          </m:r>
                        </m:e>
                      </m:d>
                      <m:r>
                        <a:rPr lang="en-US" sz="2400" b="0" i="1" smtClean="0">
                          <a:latin typeface="Cambria Math" panose="02040503050406030204" pitchFamily="18" charset="0"/>
                        </a:rPr>
                        <m:t>=0.003</m:t>
                      </m:r>
                    </m:oMath>
                  </m:oMathPara>
                </a14:m>
                <a:endParaRPr lang="nl-NL"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867058" y="4414737"/>
                <a:ext cx="6324942" cy="1244764"/>
              </a:xfrm>
              <a:prstGeom prst="rect">
                <a:avLst/>
              </a:prstGeom>
              <a:blipFill>
                <a:blip r:embed="rId4"/>
                <a:stretch>
                  <a:fillRect/>
                </a:stretch>
              </a:blipFill>
            </p:spPr>
            <p:txBody>
              <a:bodyPr/>
              <a:lstStyle/>
              <a:p>
                <a:r>
                  <a:rPr lang="nl-NL">
                    <a:noFill/>
                  </a:rPr>
                  <a:t> </a:t>
                </a:r>
              </a:p>
            </p:txBody>
          </p:sp>
        </mc:Fallback>
      </mc:AlternateContent>
      <p:sp>
        <p:nvSpPr>
          <p:cNvPr id="23" name="TextBox 22"/>
          <p:cNvSpPr txBox="1"/>
          <p:nvPr/>
        </p:nvSpPr>
        <p:spPr>
          <a:xfrm>
            <a:off x="6630364" y="3946967"/>
            <a:ext cx="3375949" cy="658385"/>
          </a:xfrm>
          <a:prstGeom prst="rect">
            <a:avLst/>
          </a:prstGeom>
          <a:noFill/>
        </p:spPr>
        <p:txBody>
          <a:bodyPr wrap="square" rtlCol="0">
            <a:spAutoFit/>
          </a:bodyPr>
          <a:lstStyle/>
          <a:p>
            <a:pPr>
              <a:lnSpc>
                <a:spcPct val="150000"/>
              </a:lnSpc>
            </a:pPr>
            <a:r>
              <a:rPr lang="en-US" sz="2800" b="1" dirty="0"/>
              <a:t>Information Gain:</a:t>
            </a:r>
            <a:endParaRPr lang="nl-NL" sz="2800" b="1" dirty="0" err="1"/>
          </a:p>
        </p:txBody>
      </p:sp>
    </p:spTree>
    <p:extLst>
      <p:ext uri="{BB962C8B-B14F-4D97-AF65-F5344CB8AC3E}">
        <p14:creationId xmlns:p14="http://schemas.microsoft.com/office/powerpoint/2010/main" val="23653925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3786" y="1212112"/>
            <a:ext cx="4114028" cy="574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nl-NL" dirty="0" err="1" smtClean="0"/>
              <a:t>Decision</a:t>
            </a:r>
            <a:r>
              <a:rPr lang="nl-NL" dirty="0" smtClean="0"/>
              <a:t> trees: </a:t>
            </a:r>
            <a:r>
              <a:rPr lang="nl-NL" dirty="0" smtClean="0">
                <a:solidFill>
                  <a:schemeClr val="accent1">
                    <a:lumMod val="50000"/>
                  </a:schemeClr>
                </a:solidFill>
              </a:rPr>
              <a:t>parameters</a:t>
            </a:r>
            <a:endParaRPr lang="nl-NL" dirty="0">
              <a:solidFill>
                <a:schemeClr val="accent1">
                  <a:lumMod val="50000"/>
                </a:schemeClr>
              </a:solidFill>
            </a:endParaRPr>
          </a:p>
        </p:txBody>
      </p:sp>
      <p:sp>
        <p:nvSpPr>
          <p:cNvPr id="4" name="TextBox 3"/>
          <p:cNvSpPr txBox="1"/>
          <p:nvPr/>
        </p:nvSpPr>
        <p:spPr>
          <a:xfrm>
            <a:off x="829340" y="1212112"/>
            <a:ext cx="1411540" cy="464871"/>
          </a:xfrm>
          <a:prstGeom prst="rect">
            <a:avLst/>
          </a:prstGeom>
          <a:noFill/>
        </p:spPr>
        <p:txBody>
          <a:bodyPr wrap="none" rtlCol="0">
            <a:spAutoFit/>
          </a:bodyPr>
          <a:lstStyle/>
          <a:p>
            <a:pPr>
              <a:lnSpc>
                <a:spcPct val="150000"/>
              </a:lnSpc>
            </a:pPr>
            <a:r>
              <a:rPr lang="nl-NL" dirty="0" smtClean="0"/>
              <a:t>Veel features</a:t>
            </a:r>
          </a:p>
        </p:txBody>
      </p:sp>
      <p:cxnSp>
        <p:nvCxnSpPr>
          <p:cNvPr id="6" name="Straight Arrow Connector 5"/>
          <p:cNvCxnSpPr/>
          <p:nvPr/>
        </p:nvCxnSpPr>
        <p:spPr>
          <a:xfrm>
            <a:off x="2240880" y="1531088"/>
            <a:ext cx="10313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37861" y="1234371"/>
            <a:ext cx="1267848" cy="464871"/>
          </a:xfrm>
          <a:prstGeom prst="rect">
            <a:avLst/>
          </a:prstGeom>
          <a:noFill/>
        </p:spPr>
        <p:txBody>
          <a:bodyPr wrap="none" rtlCol="0">
            <a:spAutoFit/>
          </a:bodyPr>
          <a:lstStyle/>
          <a:p>
            <a:pPr>
              <a:lnSpc>
                <a:spcPct val="150000"/>
              </a:lnSpc>
            </a:pPr>
            <a:r>
              <a:rPr lang="nl-NL" dirty="0" err="1" smtClean="0"/>
              <a:t>Overfitting</a:t>
            </a:r>
            <a:r>
              <a:rPr lang="nl-NL" dirty="0" smtClean="0"/>
              <a:t>!</a:t>
            </a:r>
          </a:p>
        </p:txBody>
      </p:sp>
      <p:sp>
        <p:nvSpPr>
          <p:cNvPr id="9" name="TextBox 8"/>
          <p:cNvSpPr txBox="1"/>
          <p:nvPr/>
        </p:nvSpPr>
        <p:spPr>
          <a:xfrm>
            <a:off x="676624" y="1665377"/>
            <a:ext cx="2678426" cy="553998"/>
          </a:xfrm>
          <a:prstGeom prst="rect">
            <a:avLst/>
          </a:prstGeom>
          <a:noFill/>
        </p:spPr>
        <p:txBody>
          <a:bodyPr wrap="none" rtlCol="0">
            <a:spAutoFit/>
          </a:bodyPr>
          <a:lstStyle/>
          <a:p>
            <a:pPr>
              <a:lnSpc>
                <a:spcPct val="150000"/>
              </a:lnSpc>
            </a:pPr>
            <a:r>
              <a:rPr lang="nl-NL" sz="2000" dirty="0" smtClean="0"/>
              <a:t>HOE VOORKOM JE DAT?</a:t>
            </a:r>
          </a:p>
        </p:txBody>
      </p:sp>
      <p:grpSp>
        <p:nvGrpSpPr>
          <p:cNvPr id="41" name="Group 40"/>
          <p:cNvGrpSpPr/>
          <p:nvPr/>
        </p:nvGrpSpPr>
        <p:grpSpPr>
          <a:xfrm>
            <a:off x="5555968" y="2219375"/>
            <a:ext cx="4438637" cy="3208989"/>
            <a:chOff x="5555968" y="2219375"/>
            <a:chExt cx="4438637" cy="3208989"/>
          </a:xfrm>
          <a:solidFill>
            <a:schemeClr val="bg1">
              <a:lumMod val="95000"/>
            </a:schemeClr>
          </a:solidFill>
        </p:grpSpPr>
        <p:sp>
          <p:nvSpPr>
            <p:cNvPr id="16" name="Rectangle: Rounded Corners 11"/>
            <p:cNvSpPr/>
            <p:nvPr/>
          </p:nvSpPr>
          <p:spPr>
            <a:xfrm>
              <a:off x="7756148" y="2219375"/>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7" name="Rectangle: Rounded Corners 13"/>
            <p:cNvSpPr/>
            <p:nvPr/>
          </p:nvSpPr>
          <p:spPr>
            <a:xfrm>
              <a:off x="6654785" y="3376879"/>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8" name="Rectangle: Rounded Corners 14"/>
            <p:cNvSpPr/>
            <p:nvPr/>
          </p:nvSpPr>
          <p:spPr>
            <a:xfrm>
              <a:off x="8992629" y="3374535"/>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9" name="Rectangle: Rounded Corners 15"/>
            <p:cNvSpPr/>
            <p:nvPr/>
          </p:nvSpPr>
          <p:spPr>
            <a:xfrm>
              <a:off x="5555968" y="4774244"/>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20" name="Rectangle: Rounded Corners 16"/>
            <p:cNvSpPr/>
            <p:nvPr/>
          </p:nvSpPr>
          <p:spPr>
            <a:xfrm>
              <a:off x="7677612" y="4753798"/>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23" name="Straight Arrow Connector 22"/>
            <p:cNvCxnSpPr>
              <a:stCxn id="26" idx="2"/>
            </p:cNvCxnSpPr>
            <p:nvPr/>
          </p:nvCxnSpPr>
          <p:spPr>
            <a:xfrm>
              <a:off x="8257137" y="2873495"/>
              <a:ext cx="1236481" cy="501040"/>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6" idx="2"/>
            </p:cNvCxnSpPr>
            <p:nvPr/>
          </p:nvCxnSpPr>
          <p:spPr>
            <a:xfrm flipH="1">
              <a:off x="7155774" y="2873495"/>
              <a:ext cx="1101363" cy="503384"/>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155774" y="4030999"/>
              <a:ext cx="1022826" cy="722798"/>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56957" y="4030999"/>
              <a:ext cx="1098817" cy="743244"/>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03037" y="2219375"/>
            <a:ext cx="411860" cy="3188543"/>
            <a:chOff x="4803037" y="2219375"/>
            <a:chExt cx="411860" cy="3188543"/>
          </a:xfrm>
        </p:grpSpPr>
        <p:cxnSp>
          <p:nvCxnSpPr>
            <p:cNvPr id="33" name="Straight Arrow Connector 32"/>
            <p:cNvCxnSpPr/>
            <p:nvPr/>
          </p:nvCxnSpPr>
          <p:spPr>
            <a:xfrm flipH="1">
              <a:off x="5007935" y="2219375"/>
              <a:ext cx="0" cy="3188543"/>
            </a:xfrm>
            <a:prstGeom prst="straightConnector1">
              <a:avLst/>
            </a:prstGeom>
            <a:ln w="28575">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6200000">
              <a:off x="4140403" y="3666376"/>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chemeClr val="bg1"/>
                  </a:solidFill>
                </a:rPr>
                <a:t>m</a:t>
              </a:r>
              <a:r>
                <a:rPr lang="nl-NL" sz="1400" b="1" dirty="0" err="1" smtClean="0">
                  <a:solidFill>
                    <a:schemeClr val="bg1"/>
                  </a:solidFill>
                </a:rPr>
                <a:t>ax_depth</a:t>
              </a:r>
              <a:endParaRPr lang="nl-NL" sz="1400" b="1" dirty="0">
                <a:solidFill>
                  <a:schemeClr val="bg1"/>
                </a:solidFill>
              </a:endParaRPr>
            </a:p>
          </p:txBody>
        </p:sp>
      </p:grpSp>
      <p:grpSp>
        <p:nvGrpSpPr>
          <p:cNvPr id="43" name="Group 42"/>
          <p:cNvGrpSpPr/>
          <p:nvPr/>
        </p:nvGrpSpPr>
        <p:grpSpPr>
          <a:xfrm>
            <a:off x="8522973" y="4860353"/>
            <a:ext cx="2364910" cy="900340"/>
            <a:chOff x="8522973" y="4860353"/>
            <a:chExt cx="2364910" cy="900340"/>
          </a:xfrm>
        </p:grpSpPr>
        <p:grpSp>
          <p:nvGrpSpPr>
            <p:cNvPr id="39" name="Group 38"/>
            <p:cNvGrpSpPr/>
            <p:nvPr/>
          </p:nvGrpSpPr>
          <p:grpSpPr>
            <a:xfrm>
              <a:off x="8522973" y="4860353"/>
              <a:ext cx="2364910" cy="411860"/>
              <a:chOff x="8522973" y="4860353"/>
              <a:chExt cx="2364910" cy="411860"/>
            </a:xfrm>
          </p:grpSpPr>
          <p:sp>
            <p:nvSpPr>
              <p:cNvPr id="14" name="Rectangle 13"/>
              <p:cNvSpPr/>
              <p:nvPr/>
            </p:nvSpPr>
            <p:spPr>
              <a:xfrm>
                <a:off x="9150755" y="4860353"/>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min_samples_split</a:t>
                </a:r>
                <a:endParaRPr lang="nl-NL" sz="1400" dirty="0"/>
              </a:p>
            </p:txBody>
          </p:sp>
          <p:cxnSp>
            <p:nvCxnSpPr>
              <p:cNvPr id="37" name="Straight Arrow Connector 36"/>
              <p:cNvCxnSpPr/>
              <p:nvPr/>
            </p:nvCxnSpPr>
            <p:spPr>
              <a:xfrm flipH="1">
                <a:off x="8522973" y="5080858"/>
                <a:ext cx="627782"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9150755" y="5348833"/>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m</a:t>
              </a:r>
              <a:r>
                <a:rPr lang="en-US" sz="1400" b="1" dirty="0" err="1" smtClean="0"/>
                <a:t>in_imputity_split</a:t>
              </a:r>
              <a:endParaRPr lang="nl-NL" sz="1400" dirty="0"/>
            </a:p>
          </p:txBody>
        </p:sp>
      </p:grpSp>
      <p:grpSp>
        <p:nvGrpSpPr>
          <p:cNvPr id="45" name="Group 44"/>
          <p:cNvGrpSpPr/>
          <p:nvPr/>
        </p:nvGrpSpPr>
        <p:grpSpPr>
          <a:xfrm>
            <a:off x="723786" y="5946692"/>
            <a:ext cx="4451203" cy="491184"/>
            <a:chOff x="723786" y="5780008"/>
            <a:chExt cx="4451203" cy="491184"/>
          </a:xfrm>
        </p:grpSpPr>
        <p:sp>
          <p:nvSpPr>
            <p:cNvPr id="15" name="Rectangle 14"/>
            <p:cNvSpPr/>
            <p:nvPr/>
          </p:nvSpPr>
          <p:spPr>
            <a:xfrm>
              <a:off x="3437861" y="5859332"/>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t>Class_weight</a:t>
              </a:r>
              <a:endParaRPr lang="nl-NL" sz="1400" dirty="0"/>
            </a:p>
          </p:txBody>
        </p:sp>
        <p:sp>
          <p:nvSpPr>
            <p:cNvPr id="44" name="TextBox 43"/>
            <p:cNvSpPr txBox="1"/>
            <p:nvPr/>
          </p:nvSpPr>
          <p:spPr>
            <a:xfrm>
              <a:off x="723786" y="5780008"/>
              <a:ext cx="2534796" cy="464871"/>
            </a:xfrm>
            <a:prstGeom prst="rect">
              <a:avLst/>
            </a:prstGeom>
            <a:noFill/>
          </p:spPr>
          <p:txBody>
            <a:bodyPr wrap="none" rtlCol="0">
              <a:spAutoFit/>
            </a:bodyPr>
            <a:lstStyle/>
            <a:p>
              <a:pPr>
                <a:lnSpc>
                  <a:spcPct val="150000"/>
                </a:lnSpc>
              </a:pPr>
              <a:r>
                <a:rPr lang="nl-NL" dirty="0" smtClean="0"/>
                <a:t>Voor </a:t>
              </a:r>
              <a:r>
                <a:rPr lang="nl-NL" dirty="0" err="1" smtClean="0"/>
                <a:t>imbalanced</a:t>
              </a:r>
              <a:r>
                <a:rPr lang="nl-NL" dirty="0" smtClean="0"/>
                <a:t> classes:</a:t>
              </a:r>
            </a:p>
          </p:txBody>
        </p:sp>
      </p:grpSp>
    </p:spTree>
    <p:extLst>
      <p:ext uri="{BB962C8B-B14F-4D97-AF65-F5344CB8AC3E}">
        <p14:creationId xmlns:p14="http://schemas.microsoft.com/office/powerpoint/2010/main" val="77700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Decision</a:t>
            </a:r>
            <a:r>
              <a:rPr lang="nl-NL" dirty="0" smtClean="0"/>
              <a:t> trees</a:t>
            </a:r>
            <a:endParaRPr lang="nl-NL" dirty="0"/>
          </a:p>
        </p:txBody>
      </p:sp>
      <p:sp>
        <p:nvSpPr>
          <p:cNvPr id="3" name="Subtitle 2"/>
          <p:cNvSpPr>
            <a:spLocks noGrp="1"/>
          </p:cNvSpPr>
          <p:nvPr>
            <p:ph type="subTitle" idx="1"/>
          </p:nvPr>
        </p:nvSpPr>
        <p:spPr>
          <a:xfrm>
            <a:off x="719667" y="1556792"/>
            <a:ext cx="7531198" cy="7292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sz="2400" dirty="0" smtClean="0"/>
              <a:t>Limitatie : </a:t>
            </a:r>
            <a:r>
              <a:rPr lang="nl-NL" sz="2400" dirty="0" smtClean="0">
                <a:solidFill>
                  <a:schemeClr val="accent1">
                    <a:lumMod val="50000"/>
                  </a:schemeClr>
                </a:solidFill>
              </a:rPr>
              <a:t>HOGE VARIANTIE!</a:t>
            </a:r>
          </a:p>
        </p:txBody>
      </p:sp>
      <p:grpSp>
        <p:nvGrpSpPr>
          <p:cNvPr id="104" name="Group 103"/>
          <p:cNvGrpSpPr/>
          <p:nvPr/>
        </p:nvGrpSpPr>
        <p:grpSpPr>
          <a:xfrm>
            <a:off x="5699051" y="1175140"/>
            <a:ext cx="4133605" cy="1460733"/>
            <a:chOff x="5699051" y="1175140"/>
            <a:chExt cx="4133605" cy="1460733"/>
          </a:xfrm>
        </p:grpSpPr>
        <p:sp>
          <p:nvSpPr>
            <p:cNvPr id="4" name="Rectangle 3"/>
            <p:cNvSpPr/>
            <p:nvPr/>
          </p:nvSpPr>
          <p:spPr>
            <a:xfrm>
              <a:off x="5699051" y="1175140"/>
              <a:ext cx="967563" cy="1440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Training set</a:t>
              </a:r>
              <a:endParaRPr lang="nl-NL" sz="1600" dirty="0"/>
            </a:p>
          </p:txBody>
        </p:sp>
        <p:sp>
          <p:nvSpPr>
            <p:cNvPr id="6" name="Rectangle 5"/>
            <p:cNvSpPr/>
            <p:nvPr/>
          </p:nvSpPr>
          <p:spPr>
            <a:xfrm>
              <a:off x="7297856" y="1187900"/>
              <a:ext cx="967563" cy="684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tangle 6"/>
            <p:cNvSpPr/>
            <p:nvPr/>
          </p:nvSpPr>
          <p:spPr>
            <a:xfrm>
              <a:off x="7297856" y="1934156"/>
              <a:ext cx="967563" cy="684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9" name="Elbow Connector 8"/>
            <p:cNvCxnSpPr>
              <a:stCxn id="4" idx="3"/>
              <a:endCxn id="6" idx="1"/>
            </p:cNvCxnSpPr>
            <p:nvPr/>
          </p:nvCxnSpPr>
          <p:spPr>
            <a:xfrm flipV="1">
              <a:off x="6666614" y="1529900"/>
              <a:ext cx="631242" cy="36524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3"/>
              <a:endCxn id="7" idx="1"/>
            </p:cNvCxnSpPr>
            <p:nvPr/>
          </p:nvCxnSpPr>
          <p:spPr>
            <a:xfrm>
              <a:off x="6666614" y="1895140"/>
              <a:ext cx="631242" cy="38101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180007" y="1335550"/>
              <a:ext cx="598287" cy="523590"/>
              <a:chOff x="5555968" y="2219375"/>
              <a:chExt cx="4438637" cy="3208989"/>
            </a:xfrm>
            <a:solidFill>
              <a:schemeClr val="accent4">
                <a:lumMod val="20000"/>
                <a:lumOff val="80000"/>
              </a:schemeClr>
            </a:solidFill>
          </p:grpSpPr>
          <p:sp>
            <p:nvSpPr>
              <p:cNvPr id="13"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14"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5"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6"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7"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20" name="Straight Arrow Connector 19"/>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H="1">
              <a:off x="9234369" y="2112283"/>
              <a:ext cx="598287" cy="523590"/>
              <a:chOff x="5555968" y="2219375"/>
              <a:chExt cx="4438637" cy="3208989"/>
            </a:xfrm>
            <a:solidFill>
              <a:schemeClr val="accent2">
                <a:lumMod val="40000"/>
                <a:lumOff val="60000"/>
              </a:schemeClr>
            </a:solidFill>
          </p:grpSpPr>
          <p:sp>
            <p:nvSpPr>
              <p:cNvPr id="29"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30"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1"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2"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3"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34" name="Straight Arrow Connector 33"/>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a:stCxn id="6" idx="3"/>
            </p:cNvCxnSpPr>
            <p:nvPr/>
          </p:nvCxnSpPr>
          <p:spPr>
            <a:xfrm flipV="1">
              <a:off x="8265419" y="1524030"/>
              <a:ext cx="78288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7" idx="3"/>
            </p:cNvCxnSpPr>
            <p:nvPr/>
          </p:nvCxnSpPr>
          <p:spPr>
            <a:xfrm>
              <a:off x="8265419" y="2276156"/>
              <a:ext cx="78288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Subtitle 2"/>
          <p:cNvSpPr txBox="1">
            <a:spLocks/>
          </p:cNvSpPr>
          <p:nvPr/>
        </p:nvSpPr>
        <p:spPr>
          <a:xfrm>
            <a:off x="734221" y="3391716"/>
            <a:ext cx="7531198" cy="729208"/>
          </a:xfrm>
          <a:prstGeom prst="rect">
            <a:avLst/>
          </a:prstGeom>
        </p:spPr>
        <p:txBody>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FontTx/>
              <a:buNone/>
            </a:pPr>
            <a:r>
              <a:rPr lang="nl-NL" sz="2400" dirty="0" smtClean="0"/>
              <a:t>Oplossing: </a:t>
            </a:r>
            <a:r>
              <a:rPr lang="nl-NL" sz="2400" dirty="0" smtClean="0">
                <a:solidFill>
                  <a:schemeClr val="accent1">
                    <a:lumMod val="50000"/>
                  </a:schemeClr>
                </a:solidFill>
              </a:rPr>
              <a:t>BOOSTRAPPING</a:t>
            </a:r>
          </a:p>
        </p:txBody>
      </p:sp>
      <p:grpSp>
        <p:nvGrpSpPr>
          <p:cNvPr id="100" name="Group 99"/>
          <p:cNvGrpSpPr/>
          <p:nvPr/>
        </p:nvGrpSpPr>
        <p:grpSpPr>
          <a:xfrm>
            <a:off x="832884" y="4472949"/>
            <a:ext cx="4590017" cy="1944572"/>
            <a:chOff x="832884" y="4472949"/>
            <a:chExt cx="4590017" cy="1944572"/>
          </a:xfrm>
        </p:grpSpPr>
        <p:sp>
          <p:nvSpPr>
            <p:cNvPr id="51" name="Rectangle 50"/>
            <p:cNvSpPr/>
            <p:nvPr/>
          </p:nvSpPr>
          <p:spPr>
            <a:xfrm>
              <a:off x="832884" y="4671538"/>
              <a:ext cx="967563" cy="1440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Training set</a:t>
              </a:r>
              <a:endParaRPr lang="nl-NL" sz="1600" dirty="0"/>
            </a:p>
          </p:txBody>
        </p:sp>
        <p:grpSp>
          <p:nvGrpSpPr>
            <p:cNvPr id="81" name="Group 80"/>
            <p:cNvGrpSpPr/>
            <p:nvPr/>
          </p:nvGrpSpPr>
          <p:grpSpPr>
            <a:xfrm>
              <a:off x="1800447" y="4472949"/>
              <a:ext cx="3622454" cy="1944572"/>
              <a:chOff x="1800447" y="4511784"/>
              <a:chExt cx="3622454" cy="1944572"/>
            </a:xfrm>
          </p:grpSpPr>
          <p:sp>
            <p:nvSpPr>
              <p:cNvPr id="52" name="Rectangle 51"/>
              <p:cNvSpPr/>
              <p:nvPr/>
            </p:nvSpPr>
            <p:spPr>
              <a:xfrm>
                <a:off x="2812311" y="4720117"/>
                <a:ext cx="967563" cy="93640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Random sample</a:t>
                </a:r>
                <a:endParaRPr lang="nl-NL" sz="1600" dirty="0"/>
              </a:p>
            </p:txBody>
          </p:sp>
          <p:sp>
            <p:nvSpPr>
              <p:cNvPr id="53" name="Rectangle 52"/>
              <p:cNvSpPr/>
              <p:nvPr/>
            </p:nvSpPr>
            <p:spPr>
              <a:xfrm>
                <a:off x="2812311" y="5762529"/>
                <a:ext cx="967563" cy="3878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dirty="0"/>
              </a:p>
            </p:txBody>
          </p:sp>
          <p:cxnSp>
            <p:nvCxnSpPr>
              <p:cNvPr id="54" name="Elbow Connector 53"/>
              <p:cNvCxnSpPr>
                <a:stCxn id="51" idx="3"/>
                <a:endCxn id="52" idx="1"/>
              </p:cNvCxnSpPr>
              <p:nvPr/>
            </p:nvCxnSpPr>
            <p:spPr>
              <a:xfrm flipV="1">
                <a:off x="1800447" y="5188319"/>
                <a:ext cx="1011864" cy="24205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51" idx="3"/>
                <a:endCxn id="53" idx="1"/>
              </p:cNvCxnSpPr>
              <p:nvPr/>
            </p:nvCxnSpPr>
            <p:spPr>
              <a:xfrm>
                <a:off x="1800447" y="5430373"/>
                <a:ext cx="1011864" cy="52607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800447" y="4511784"/>
                <a:ext cx="1041991" cy="584775"/>
              </a:xfrm>
              <a:prstGeom prst="rect">
                <a:avLst/>
              </a:prstGeom>
              <a:noFill/>
            </p:spPr>
            <p:txBody>
              <a:bodyPr wrap="square" rtlCol="0">
                <a:spAutoFit/>
              </a:bodyPr>
              <a:lstStyle/>
              <a:p>
                <a:pPr algn="ctr"/>
                <a:r>
                  <a:rPr lang="nl-NL" sz="1600" dirty="0" smtClean="0"/>
                  <a:t>Random split</a:t>
                </a:r>
              </a:p>
            </p:txBody>
          </p:sp>
          <p:grpSp>
            <p:nvGrpSpPr>
              <p:cNvPr id="61" name="Group 60"/>
              <p:cNvGrpSpPr/>
              <p:nvPr/>
            </p:nvGrpSpPr>
            <p:grpSpPr>
              <a:xfrm>
                <a:off x="4562762" y="4978347"/>
                <a:ext cx="598287" cy="523590"/>
                <a:chOff x="5555968" y="2219375"/>
                <a:chExt cx="4438637" cy="3208989"/>
              </a:xfrm>
              <a:solidFill>
                <a:schemeClr val="accent4">
                  <a:lumMod val="20000"/>
                  <a:lumOff val="80000"/>
                </a:schemeClr>
              </a:solidFill>
            </p:grpSpPr>
            <p:sp>
              <p:nvSpPr>
                <p:cNvPr id="62"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63"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64"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65"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66"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67" name="Straight Arrow Connector 66"/>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p:cNvCxnSpPr/>
              <p:nvPr/>
            </p:nvCxnSpPr>
            <p:spPr>
              <a:xfrm flipV="1">
                <a:off x="3779874" y="5221733"/>
                <a:ext cx="78288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3779874" y="5498601"/>
                <a:ext cx="1643027" cy="957755"/>
                <a:chOff x="3779874" y="5498601"/>
                <a:chExt cx="1643027" cy="957755"/>
              </a:xfrm>
            </p:grpSpPr>
            <p:cxnSp>
              <p:nvCxnSpPr>
                <p:cNvPr id="73" name="Curved Connector 72"/>
                <p:cNvCxnSpPr>
                  <a:stCxn id="53" idx="3"/>
                  <a:endCxn id="66" idx="2"/>
                </p:cNvCxnSpPr>
                <p:nvPr/>
              </p:nvCxnSpPr>
              <p:spPr>
                <a:xfrm flipV="1">
                  <a:off x="3779874" y="5498601"/>
                  <a:ext cx="1136395" cy="457850"/>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37679" y="5871581"/>
                  <a:ext cx="1585222" cy="584775"/>
                </a:xfrm>
                <a:prstGeom prst="rect">
                  <a:avLst/>
                </a:prstGeom>
                <a:noFill/>
              </p:spPr>
              <p:txBody>
                <a:bodyPr wrap="square" rtlCol="0">
                  <a:spAutoFit/>
                </a:bodyPr>
                <a:lstStyle/>
                <a:p>
                  <a:pPr algn="ctr"/>
                  <a:r>
                    <a:rPr lang="nl-NL" sz="1600" dirty="0" smtClean="0"/>
                    <a:t>Test</a:t>
                  </a:r>
                  <a:r>
                    <a:rPr lang="nl-NL" sz="1600" smtClean="0"/>
                    <a:t>: </a:t>
                  </a:r>
                </a:p>
                <a:p>
                  <a:pPr algn="ctr"/>
                  <a:r>
                    <a:rPr lang="nl-NL" sz="1600" dirty="0" smtClean="0"/>
                    <a:t>out-of-bag error</a:t>
                  </a:r>
                </a:p>
              </p:txBody>
            </p:sp>
          </p:grpSp>
        </p:grpSp>
      </p:grpSp>
      <p:grpSp>
        <p:nvGrpSpPr>
          <p:cNvPr id="101" name="Group 100"/>
          <p:cNvGrpSpPr/>
          <p:nvPr/>
        </p:nvGrpSpPr>
        <p:grpSpPr>
          <a:xfrm>
            <a:off x="2321443" y="4472949"/>
            <a:ext cx="9455982" cy="1273074"/>
            <a:chOff x="2321443" y="4472949"/>
            <a:chExt cx="9455982" cy="1273074"/>
          </a:xfrm>
        </p:grpSpPr>
        <p:grpSp>
          <p:nvGrpSpPr>
            <p:cNvPr id="98" name="Group 97"/>
            <p:cNvGrpSpPr/>
            <p:nvPr/>
          </p:nvGrpSpPr>
          <p:grpSpPr>
            <a:xfrm>
              <a:off x="6182832" y="5138726"/>
              <a:ext cx="5594593" cy="607297"/>
              <a:chOff x="6182832" y="5138726"/>
              <a:chExt cx="5594593" cy="607297"/>
            </a:xfrm>
          </p:grpSpPr>
          <p:sp>
            <p:nvSpPr>
              <p:cNvPr id="95" name="Right Arrow 94"/>
              <p:cNvSpPr/>
              <p:nvPr/>
            </p:nvSpPr>
            <p:spPr>
              <a:xfrm>
                <a:off x="6182832" y="5144448"/>
                <a:ext cx="994145" cy="6015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6" name="TextBox 95"/>
              <p:cNvSpPr txBox="1"/>
              <p:nvPr/>
            </p:nvSpPr>
            <p:spPr>
              <a:xfrm>
                <a:off x="7426106" y="5138726"/>
                <a:ext cx="4351319" cy="553998"/>
              </a:xfrm>
              <a:prstGeom prst="rect">
                <a:avLst/>
              </a:prstGeom>
              <a:noFill/>
            </p:spPr>
            <p:txBody>
              <a:bodyPr wrap="none" rtlCol="0">
                <a:spAutoFit/>
              </a:bodyPr>
              <a:lstStyle/>
              <a:p>
                <a:pPr>
                  <a:lnSpc>
                    <a:spcPct val="150000"/>
                  </a:lnSpc>
                </a:pPr>
                <a:r>
                  <a:rPr lang="nl-NL" sz="2000" b="1" dirty="0" smtClean="0">
                    <a:solidFill>
                      <a:schemeClr val="accent1">
                        <a:lumMod val="50000"/>
                      </a:schemeClr>
                    </a:solidFill>
                  </a:rPr>
                  <a:t>Voorspelling = gemiddelde voorspelling!</a:t>
                </a:r>
              </a:p>
            </p:txBody>
          </p:sp>
        </p:grpSp>
        <p:cxnSp>
          <p:nvCxnSpPr>
            <p:cNvPr id="99" name="Elbow Connector 98"/>
            <p:cNvCxnSpPr/>
            <p:nvPr/>
          </p:nvCxnSpPr>
          <p:spPr>
            <a:xfrm flipH="1" flipV="1">
              <a:off x="2321443" y="4472949"/>
              <a:ext cx="3101458" cy="890752"/>
            </a:xfrm>
            <a:prstGeom prst="bentConnector4">
              <a:avLst>
                <a:gd name="adj1" fmla="val -7371"/>
                <a:gd name="adj2" fmla="val 14397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a:xfrm>
            <a:off x="7290421" y="5826353"/>
            <a:ext cx="4621242" cy="853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accent1">
                    <a:lumMod val="50000"/>
                  </a:schemeClr>
                </a:solidFill>
              </a:rPr>
              <a:t>Hoe veel lijken de bomen op elkaar?</a:t>
            </a:r>
          </a:p>
          <a:p>
            <a:pPr algn="ctr"/>
            <a:r>
              <a:rPr lang="nl-NL" sz="1400" dirty="0" smtClean="0">
                <a:solidFill>
                  <a:schemeClr val="accent1">
                    <a:lumMod val="50000"/>
                  </a:schemeClr>
                </a:solidFill>
              </a:rPr>
              <a:t>Wat gebeurt als er een feature heel belangrijk is? </a:t>
            </a:r>
            <a:endParaRPr lang="nl-NL" sz="1400" dirty="0">
              <a:solidFill>
                <a:schemeClr val="accent1">
                  <a:lumMod val="50000"/>
                </a:schemeClr>
              </a:solidFill>
            </a:endParaRPr>
          </a:p>
        </p:txBody>
      </p:sp>
    </p:spTree>
    <p:extLst>
      <p:ext uri="{BB962C8B-B14F-4D97-AF65-F5344CB8AC3E}">
        <p14:creationId xmlns:p14="http://schemas.microsoft.com/office/powerpoint/2010/main" val="109721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0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Decision</a:t>
            </a:r>
            <a:r>
              <a:rPr lang="nl-NL" dirty="0" smtClean="0"/>
              <a:t> trees </a:t>
            </a:r>
            <a:r>
              <a:rPr lang="nl-NL" dirty="0">
                <a:solidFill>
                  <a:schemeClr val="accent1">
                    <a:lumMod val="50000"/>
                  </a:schemeClr>
                </a:solidFill>
              </a:rPr>
              <a:t>-</a:t>
            </a:r>
            <a:r>
              <a:rPr lang="nl-NL" dirty="0" smtClean="0">
                <a:solidFill>
                  <a:schemeClr val="accent1">
                    <a:lumMod val="50000"/>
                  </a:schemeClr>
                </a:solidFill>
              </a:rPr>
              <a:t> random </a:t>
            </a:r>
            <a:r>
              <a:rPr lang="nl-NL" dirty="0" err="1" smtClean="0">
                <a:solidFill>
                  <a:schemeClr val="accent1">
                    <a:lumMod val="50000"/>
                  </a:schemeClr>
                </a:solidFill>
              </a:rPr>
              <a:t>forest</a:t>
            </a:r>
            <a:endParaRPr lang="nl-NL" dirty="0">
              <a:solidFill>
                <a:schemeClr val="accent1">
                  <a:lumMod val="50000"/>
                </a:schemeClr>
              </a:solidFill>
            </a:endParaRPr>
          </a:p>
        </p:txBody>
      </p:sp>
      <p:sp>
        <p:nvSpPr>
          <p:cNvPr id="7" name="Rectangle 6"/>
          <p:cNvSpPr/>
          <p:nvPr/>
        </p:nvSpPr>
        <p:spPr>
          <a:xfrm>
            <a:off x="719667" y="1556791"/>
            <a:ext cx="2746547" cy="7398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a:solidFill>
                  <a:schemeClr val="accent1">
                    <a:lumMod val="50000"/>
                  </a:schemeClr>
                </a:solidFill>
              </a:rPr>
              <a:t>BOOTSTRAPPING</a:t>
            </a:r>
            <a:endParaRPr lang="nl-NL" sz="2000" dirty="0"/>
          </a:p>
        </p:txBody>
      </p:sp>
      <p:sp>
        <p:nvSpPr>
          <p:cNvPr id="9" name="Rectangle 8"/>
          <p:cNvSpPr/>
          <p:nvPr/>
        </p:nvSpPr>
        <p:spPr>
          <a:xfrm>
            <a:off x="4072467" y="1556791"/>
            <a:ext cx="2746547" cy="7398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smtClean="0">
                <a:solidFill>
                  <a:schemeClr val="accent1">
                    <a:lumMod val="50000"/>
                  </a:schemeClr>
                </a:solidFill>
              </a:rPr>
              <a:t>GELIMITEERDE FEATURE SET PER SPLIT</a:t>
            </a:r>
            <a:endParaRPr lang="nl-NL" sz="2000" dirty="0"/>
          </a:p>
        </p:txBody>
      </p:sp>
      <p:sp>
        <p:nvSpPr>
          <p:cNvPr id="10" name="Cross 9"/>
          <p:cNvSpPr/>
          <p:nvPr/>
        </p:nvSpPr>
        <p:spPr>
          <a:xfrm>
            <a:off x="3572638" y="1724692"/>
            <a:ext cx="393405" cy="404037"/>
          </a:xfrm>
          <a:prstGeom prst="plus">
            <a:avLst>
              <a:gd name="adj" fmla="val 385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7" name="Group 46"/>
          <p:cNvGrpSpPr/>
          <p:nvPr/>
        </p:nvGrpSpPr>
        <p:grpSpPr>
          <a:xfrm>
            <a:off x="828555" y="2776810"/>
            <a:ext cx="5354453" cy="2971735"/>
            <a:chOff x="828555" y="2776810"/>
            <a:chExt cx="5354453" cy="2971735"/>
          </a:xfrm>
        </p:grpSpPr>
        <p:grpSp>
          <p:nvGrpSpPr>
            <p:cNvPr id="21" name="Group 20"/>
            <p:cNvGrpSpPr/>
            <p:nvPr/>
          </p:nvGrpSpPr>
          <p:grpSpPr>
            <a:xfrm>
              <a:off x="1398638" y="2933266"/>
              <a:ext cx="3353711" cy="2424623"/>
              <a:chOff x="5555968" y="2219375"/>
              <a:chExt cx="4438637" cy="3208989"/>
            </a:xfrm>
            <a:solidFill>
              <a:schemeClr val="bg1">
                <a:lumMod val="95000"/>
              </a:schemeClr>
            </a:solidFill>
          </p:grpSpPr>
          <p:sp>
            <p:nvSpPr>
              <p:cNvPr id="22" name="Rectangle: Rounded Corners 11"/>
              <p:cNvSpPr/>
              <p:nvPr/>
            </p:nvSpPr>
            <p:spPr>
              <a:xfrm>
                <a:off x="7756148" y="2219375"/>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23" name="Rectangle: Rounded Corners 13"/>
              <p:cNvSpPr/>
              <p:nvPr/>
            </p:nvSpPr>
            <p:spPr>
              <a:xfrm>
                <a:off x="6654785" y="3376879"/>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24" name="Rectangle: Rounded Corners 14"/>
              <p:cNvSpPr/>
              <p:nvPr/>
            </p:nvSpPr>
            <p:spPr>
              <a:xfrm>
                <a:off x="8992629" y="3374535"/>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25" name="Rectangle: Rounded Corners 15"/>
              <p:cNvSpPr/>
              <p:nvPr/>
            </p:nvSpPr>
            <p:spPr>
              <a:xfrm>
                <a:off x="5555968" y="4774244"/>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26" name="Rectangle: Rounded Corners 16"/>
              <p:cNvSpPr/>
              <p:nvPr/>
            </p:nvSpPr>
            <p:spPr>
              <a:xfrm>
                <a:off x="7677612" y="4753798"/>
                <a:ext cx="1001976" cy="654120"/>
              </a:xfrm>
              <a:prstGeom prst="roundRect">
                <a:avLst/>
              </a:prstGeom>
              <a:grp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27" name="Straight Arrow Connector 26"/>
              <p:cNvCxnSpPr/>
              <p:nvPr/>
            </p:nvCxnSpPr>
            <p:spPr>
              <a:xfrm>
                <a:off x="8257137" y="2873495"/>
                <a:ext cx="1236481" cy="501040"/>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155774" y="2873495"/>
                <a:ext cx="1101363" cy="503384"/>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155774" y="4030999"/>
                <a:ext cx="1022826" cy="722798"/>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056957" y="4030999"/>
                <a:ext cx="1098817" cy="743244"/>
              </a:xfrm>
              <a:prstGeom prst="straightConnector1">
                <a:avLst/>
              </a:prstGeom>
              <a:grpFill/>
              <a:ln w="28575">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p:nvPr/>
          </p:nvCxnSpPr>
          <p:spPr>
            <a:xfrm flipH="1">
              <a:off x="1033453" y="2776810"/>
              <a:ext cx="0" cy="2581079"/>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16200000">
              <a:off x="331395" y="3908904"/>
              <a:ext cx="1406180" cy="411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chemeClr val="bg1"/>
                  </a:solidFill>
                </a:rPr>
                <a:t>m</a:t>
              </a:r>
              <a:r>
                <a:rPr lang="nl-NL" sz="1400" b="1" dirty="0" err="1" smtClean="0">
                  <a:solidFill>
                    <a:schemeClr val="bg1"/>
                  </a:solidFill>
                </a:rPr>
                <a:t>ax_depth</a:t>
              </a:r>
              <a:endParaRPr lang="nl-NL" sz="1400" b="1" dirty="0">
                <a:solidFill>
                  <a:schemeClr val="bg1"/>
                </a:solidFill>
              </a:endParaRPr>
            </a:p>
          </p:txBody>
        </p:sp>
        <p:sp>
          <p:nvSpPr>
            <p:cNvPr id="37" name="Rectangle 36"/>
            <p:cNvSpPr/>
            <p:nvPr/>
          </p:nvSpPr>
          <p:spPr>
            <a:xfrm>
              <a:off x="4445880" y="4848205"/>
              <a:ext cx="1737128" cy="411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min_samples_split</a:t>
              </a:r>
              <a:endParaRPr lang="nl-NL" sz="1400" dirty="0"/>
            </a:p>
          </p:txBody>
        </p:sp>
        <p:cxnSp>
          <p:nvCxnSpPr>
            <p:cNvPr id="38" name="Straight Arrow Connector 37"/>
            <p:cNvCxnSpPr/>
            <p:nvPr/>
          </p:nvCxnSpPr>
          <p:spPr>
            <a:xfrm flipH="1">
              <a:off x="3818098" y="5068710"/>
              <a:ext cx="62778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445880" y="5336685"/>
              <a:ext cx="1737128" cy="411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m</a:t>
              </a:r>
              <a:r>
                <a:rPr lang="en-US" sz="1400" b="1" dirty="0" err="1" smtClean="0"/>
                <a:t>in_imputity_split</a:t>
              </a:r>
              <a:endParaRPr lang="nl-NL" sz="1400" dirty="0"/>
            </a:p>
          </p:txBody>
        </p:sp>
      </p:grpSp>
      <p:sp>
        <p:nvSpPr>
          <p:cNvPr id="42" name="Rectangle 41"/>
          <p:cNvSpPr/>
          <p:nvPr/>
        </p:nvSpPr>
        <p:spPr>
          <a:xfrm>
            <a:off x="7496227" y="3287043"/>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t>max_features</a:t>
            </a:r>
            <a:endParaRPr lang="nl-NL" sz="1400" dirty="0"/>
          </a:p>
        </p:txBody>
      </p:sp>
      <p:cxnSp>
        <p:nvCxnSpPr>
          <p:cNvPr id="43" name="Straight Arrow Connector 42"/>
          <p:cNvCxnSpPr>
            <a:stCxn id="42" idx="1"/>
          </p:cNvCxnSpPr>
          <p:nvPr/>
        </p:nvCxnSpPr>
        <p:spPr>
          <a:xfrm flipH="1">
            <a:off x="4081130" y="3492973"/>
            <a:ext cx="34150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496227" y="3908904"/>
            <a:ext cx="1737128"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t>Aantal</a:t>
            </a:r>
            <a:r>
              <a:rPr lang="en-US" sz="1400" b="1" dirty="0" smtClean="0"/>
              <a:t> </a:t>
            </a:r>
            <a:r>
              <a:rPr lang="en-US" sz="1400" b="1" dirty="0" err="1" smtClean="0"/>
              <a:t>bomen</a:t>
            </a:r>
            <a:endParaRPr lang="nl-NL" sz="1400" dirty="0"/>
          </a:p>
        </p:txBody>
      </p:sp>
      <p:sp>
        <p:nvSpPr>
          <p:cNvPr id="46" name="TextBox 45"/>
          <p:cNvSpPr txBox="1"/>
          <p:nvPr/>
        </p:nvSpPr>
        <p:spPr>
          <a:xfrm>
            <a:off x="7393243" y="2776810"/>
            <a:ext cx="1943096" cy="423449"/>
          </a:xfrm>
          <a:prstGeom prst="rect">
            <a:avLst/>
          </a:prstGeom>
          <a:noFill/>
        </p:spPr>
        <p:txBody>
          <a:bodyPr wrap="none" rtlCol="0">
            <a:spAutoFit/>
          </a:bodyPr>
          <a:lstStyle/>
          <a:p>
            <a:pPr>
              <a:lnSpc>
                <a:spcPct val="150000"/>
              </a:lnSpc>
            </a:pPr>
            <a:r>
              <a:rPr lang="nl-NL" sz="1600" smtClean="0">
                <a:solidFill>
                  <a:schemeClr val="accent1">
                    <a:lumMod val="50000"/>
                  </a:schemeClr>
                </a:solidFill>
              </a:rPr>
              <a:t>EXTRA PARAMETERS:</a:t>
            </a:r>
            <a:endParaRPr lang="nl-NL" sz="1600" dirty="0" err="1" smtClean="0">
              <a:solidFill>
                <a:schemeClr val="accent1">
                  <a:lumMod val="50000"/>
                </a:schemeClr>
              </a:solidFill>
            </a:endParaRPr>
          </a:p>
        </p:txBody>
      </p:sp>
    </p:spTree>
    <p:extLst>
      <p:ext uri="{BB962C8B-B14F-4D97-AF65-F5344CB8AC3E}">
        <p14:creationId xmlns:p14="http://schemas.microsoft.com/office/powerpoint/2010/main" val="37535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Decision</a:t>
            </a:r>
            <a:r>
              <a:rPr lang="nl-NL" dirty="0"/>
              <a:t> trees </a:t>
            </a:r>
            <a:r>
              <a:rPr lang="nl-NL" dirty="0">
                <a:solidFill>
                  <a:schemeClr val="accent1">
                    <a:lumMod val="50000"/>
                  </a:schemeClr>
                </a:solidFill>
              </a:rPr>
              <a:t>-</a:t>
            </a:r>
            <a:r>
              <a:rPr lang="nl-NL" dirty="0" smtClean="0">
                <a:solidFill>
                  <a:schemeClr val="accent1">
                    <a:lumMod val="50000"/>
                  </a:schemeClr>
                </a:solidFill>
              </a:rPr>
              <a:t> GRADIENT BOOSTING</a:t>
            </a:r>
            <a:endParaRPr lang="nl-NL" dirty="0"/>
          </a:p>
        </p:txBody>
      </p:sp>
      <p:sp>
        <p:nvSpPr>
          <p:cNvPr id="31" name="Rectangle 30"/>
          <p:cNvSpPr/>
          <p:nvPr/>
        </p:nvSpPr>
        <p:spPr>
          <a:xfrm>
            <a:off x="576637" y="1392440"/>
            <a:ext cx="5040098" cy="369332"/>
          </a:xfrm>
          <a:prstGeom prst="rect">
            <a:avLst/>
          </a:prstGeom>
        </p:spPr>
        <p:txBody>
          <a:bodyPr wrap="none">
            <a:spAutoFit/>
          </a:bodyPr>
          <a:lstStyle/>
          <a:p>
            <a:pPr algn="ctr"/>
            <a:r>
              <a:rPr lang="nl-NL" dirty="0">
                <a:solidFill>
                  <a:schemeClr val="accent1">
                    <a:lumMod val="50000"/>
                  </a:schemeClr>
                </a:solidFill>
              </a:rPr>
              <a:t>ADDITIVE </a:t>
            </a:r>
            <a:r>
              <a:rPr lang="nl-NL" dirty="0" smtClean="0">
                <a:solidFill>
                  <a:schemeClr val="accent1">
                    <a:lumMod val="50000"/>
                  </a:schemeClr>
                </a:solidFill>
              </a:rPr>
              <a:t>MODEL: combinatie </a:t>
            </a:r>
            <a:r>
              <a:rPr lang="nl-NL" smtClean="0">
                <a:solidFill>
                  <a:schemeClr val="accent1">
                    <a:lumMod val="50000"/>
                  </a:schemeClr>
                </a:solidFill>
              </a:rPr>
              <a:t>van “</a:t>
            </a:r>
            <a:r>
              <a:rPr lang="nl-NL" b="1" dirty="0" err="1" smtClean="0">
                <a:solidFill>
                  <a:schemeClr val="accent1">
                    <a:lumMod val="50000"/>
                  </a:schemeClr>
                </a:solidFill>
              </a:rPr>
              <a:t>weak</a:t>
            </a:r>
            <a:r>
              <a:rPr lang="nl-NL" b="1" dirty="0" smtClean="0">
                <a:solidFill>
                  <a:schemeClr val="accent1">
                    <a:lumMod val="50000"/>
                  </a:schemeClr>
                </a:solidFill>
              </a:rPr>
              <a:t> </a:t>
            </a:r>
            <a:r>
              <a:rPr lang="nl-NL" b="1" dirty="0" err="1" smtClean="0">
                <a:solidFill>
                  <a:schemeClr val="accent1">
                    <a:lumMod val="50000"/>
                  </a:schemeClr>
                </a:solidFill>
              </a:rPr>
              <a:t>learners</a:t>
            </a:r>
            <a:r>
              <a:rPr lang="nl-NL" b="1" dirty="0" smtClean="0">
                <a:solidFill>
                  <a:schemeClr val="accent1">
                    <a:lumMod val="50000"/>
                  </a:schemeClr>
                </a:solidFill>
              </a:rPr>
              <a:t>”</a:t>
            </a:r>
            <a:r>
              <a:rPr lang="nl-NL" dirty="0" smtClean="0">
                <a:solidFill>
                  <a:schemeClr val="accent1">
                    <a:lumMod val="50000"/>
                  </a:schemeClr>
                </a:solidFill>
              </a:rPr>
              <a:t>  </a:t>
            </a:r>
            <a:endParaRPr lang="nl-NL" dirty="0"/>
          </a:p>
        </p:txBody>
      </p:sp>
      <p:grpSp>
        <p:nvGrpSpPr>
          <p:cNvPr id="110" name="Group 109"/>
          <p:cNvGrpSpPr/>
          <p:nvPr/>
        </p:nvGrpSpPr>
        <p:grpSpPr>
          <a:xfrm>
            <a:off x="654597" y="2367824"/>
            <a:ext cx="4368303" cy="1349325"/>
            <a:chOff x="654597" y="2367824"/>
            <a:chExt cx="4368303" cy="1349325"/>
          </a:xfrm>
        </p:grpSpPr>
        <p:sp>
          <p:nvSpPr>
            <p:cNvPr id="4" name="Rectangle 3"/>
            <p:cNvSpPr/>
            <p:nvPr/>
          </p:nvSpPr>
          <p:spPr>
            <a:xfrm>
              <a:off x="719667" y="2813383"/>
              <a:ext cx="4303233" cy="903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dirty="0"/>
            </a:p>
          </p:txBody>
        </p:sp>
        <p:grpSp>
          <p:nvGrpSpPr>
            <p:cNvPr id="5" name="Group 4"/>
            <p:cNvGrpSpPr/>
            <p:nvPr/>
          </p:nvGrpSpPr>
          <p:grpSpPr>
            <a:xfrm>
              <a:off x="940088" y="2945218"/>
              <a:ext cx="598287" cy="523590"/>
              <a:chOff x="5555968" y="2219375"/>
              <a:chExt cx="4438637" cy="3208989"/>
            </a:xfrm>
            <a:solidFill>
              <a:schemeClr val="accent4">
                <a:lumMod val="20000"/>
                <a:lumOff val="80000"/>
              </a:schemeClr>
            </a:solidFill>
          </p:grpSpPr>
          <p:sp>
            <p:nvSpPr>
              <p:cNvPr id="6"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7"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8"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9"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10"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11" name="Straight Arrow Connector 10"/>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p:cNvCxnSpPr/>
            <p:nvPr/>
          </p:nvCxnSpPr>
          <p:spPr>
            <a:xfrm flipV="1">
              <a:off x="1818740" y="3265266"/>
              <a:ext cx="504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06937" y="2871095"/>
                  <a:ext cx="979499"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r>
                              <a:rPr lang="nl-NL" sz="1600" b="0" i="1" smtClean="0">
                                <a:latin typeface="Cambria Math" charset="0"/>
                              </a:rPr>
                              <m:t>𝐹</m:t>
                            </m:r>
                          </m:e>
                          <m:sub>
                            <m:r>
                              <a:rPr lang="nl-NL" sz="1600" b="0" i="1" smtClean="0">
                                <a:latin typeface="Cambria Math" charset="0"/>
                              </a:rPr>
                              <m:t>1</m:t>
                            </m:r>
                          </m:sub>
                        </m:sSub>
                        <m:d>
                          <m:dPr>
                            <m:ctrlPr>
                              <a:rPr lang="nl-NL" sz="1600" b="0" i="1" smtClean="0">
                                <a:latin typeface="Cambria Math" charset="0"/>
                              </a:rPr>
                            </m:ctrlPr>
                          </m:dPr>
                          <m:e>
                            <m:r>
                              <a:rPr lang="nl-NL" sz="1600" b="0" i="1" smtClean="0">
                                <a:latin typeface="Cambria Math" charset="0"/>
                              </a:rPr>
                              <m:t>𝑋</m:t>
                            </m:r>
                          </m:e>
                        </m:d>
                        <m:r>
                          <a:rPr lang="nl-NL" sz="1600" b="0" i="1" smtClean="0">
                            <a:latin typeface="Cambria Math" charset="0"/>
                          </a:rPr>
                          <m:t>= </m:t>
                        </m:r>
                        <m:acc>
                          <m:accPr>
                            <m:chr m:val="̂"/>
                            <m:ctrlPr>
                              <a:rPr lang="nl-NL" sz="1600" b="0" i="1" smtClean="0">
                                <a:latin typeface="Cambria Math" charset="0"/>
                              </a:rPr>
                            </m:ctrlPr>
                          </m:accPr>
                          <m:e>
                            <m:r>
                              <a:rPr lang="nl-NL" sz="1600" b="0" i="1" smtClean="0">
                                <a:latin typeface="Cambria Math" charset="0"/>
                              </a:rPr>
                              <m:t>𝑦</m:t>
                            </m:r>
                          </m:e>
                        </m:acc>
                      </m:oMath>
                    </m:oMathPara>
                  </a14:m>
                  <a:endParaRPr lang="nl-NL" sz="1600" dirty="0" err="1"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06937" y="2871095"/>
                  <a:ext cx="979499" cy="369332"/>
                </a:xfrm>
                <a:prstGeom prst="rect">
                  <a:avLst/>
                </a:prstGeom>
                <a:blipFill rotWithShape="0">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608240" y="3240427"/>
                  <a:ext cx="1692195"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r>
                              <a:rPr lang="nl-NL" sz="1600" b="0" i="1" smtClean="0">
                                <a:latin typeface="Cambria Math" charset="0"/>
                              </a:rPr>
                              <m:t>𝑦</m:t>
                            </m:r>
                            <m:r>
                              <a:rPr lang="nl-NL" sz="1600" b="0" i="1" smtClean="0">
                                <a:latin typeface="Cambria Math" charset="0"/>
                              </a:rPr>
                              <m:t>=</m:t>
                            </m:r>
                            <m:r>
                              <a:rPr lang="nl-NL" sz="1600" b="0" i="1" smtClean="0">
                                <a:latin typeface="Cambria Math" charset="0"/>
                              </a:rPr>
                              <m:t>𝐹</m:t>
                            </m:r>
                          </m:e>
                          <m:sub>
                            <m:r>
                              <a:rPr lang="nl-NL" sz="1600" b="0" i="1" smtClean="0">
                                <a:latin typeface="Cambria Math" charset="0"/>
                              </a:rPr>
                              <m:t>1</m:t>
                            </m:r>
                          </m:sub>
                        </m:sSub>
                        <m:d>
                          <m:dPr>
                            <m:ctrlPr>
                              <a:rPr lang="nl-NL" sz="1600" b="0" i="1" smtClean="0">
                                <a:latin typeface="Cambria Math" charset="0"/>
                              </a:rPr>
                            </m:ctrlPr>
                          </m:dPr>
                          <m:e>
                            <m:r>
                              <a:rPr lang="nl-NL" sz="1600" b="0" i="1" smtClean="0">
                                <a:latin typeface="Cambria Math" charset="0"/>
                              </a:rPr>
                              <m:t>𝑋</m:t>
                            </m:r>
                          </m:e>
                        </m:d>
                        <m:r>
                          <a:rPr lang="nl-NL" sz="1600" b="0" i="1" smtClean="0">
                            <a:latin typeface="Cambria Math" charset="0"/>
                          </a:rPr>
                          <m:t>+</m:t>
                        </m:r>
                        <m:sSub>
                          <m:sSubPr>
                            <m:ctrlPr>
                              <a:rPr lang="nl-NL" sz="1600" i="1">
                                <a:latin typeface="Cambria Math" charset="0"/>
                              </a:rPr>
                            </m:ctrlPr>
                          </m:sSubPr>
                          <m:e>
                            <m:r>
                              <a:rPr lang="nl-NL" sz="1600" i="1">
                                <a:latin typeface="Cambria Math" charset="0"/>
                              </a:rPr>
                              <m:t>h</m:t>
                            </m:r>
                          </m:e>
                          <m:sub>
                            <m:r>
                              <a:rPr lang="nl-NL" sz="1600" i="1">
                                <a:latin typeface="Cambria Math" charset="0"/>
                              </a:rPr>
                              <m:t>1</m:t>
                            </m:r>
                          </m:sub>
                        </m:sSub>
                        <m:d>
                          <m:dPr>
                            <m:ctrlPr>
                              <a:rPr lang="nl-NL" sz="1600" i="1">
                                <a:latin typeface="Cambria Math" charset="0"/>
                              </a:rPr>
                            </m:ctrlPr>
                          </m:dPr>
                          <m:e>
                            <m:r>
                              <a:rPr lang="nl-NL" sz="1600" i="1">
                                <a:latin typeface="Cambria Math" charset="0"/>
                              </a:rPr>
                              <m:t>𝑋</m:t>
                            </m:r>
                          </m:e>
                        </m:d>
                      </m:oMath>
                    </m:oMathPara>
                  </a14:m>
                  <a:endParaRPr lang="nl-NL" sz="1600" dirty="0" err="1"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2608240" y="3240427"/>
                  <a:ext cx="1692195" cy="369332"/>
                </a:xfrm>
                <a:prstGeom prst="rect">
                  <a:avLst/>
                </a:prstGeom>
                <a:blipFill rotWithShape="0">
                  <a:blip r:embed="rId3"/>
                  <a:stretch>
                    <a:fillRect/>
                  </a:stretch>
                </a:blipFill>
              </p:spPr>
              <p:txBody>
                <a:bodyPr/>
                <a:lstStyle/>
                <a:p>
                  <a:r>
                    <a:rPr lang="nl-NL">
                      <a:noFill/>
                    </a:rPr>
                    <a:t> </a:t>
                  </a:r>
                </a:p>
              </p:txBody>
            </p:sp>
          </mc:Fallback>
        </mc:AlternateContent>
        <p:sp>
          <p:nvSpPr>
            <p:cNvPr id="32" name="TextBox 31"/>
            <p:cNvSpPr txBox="1"/>
            <p:nvPr/>
          </p:nvSpPr>
          <p:spPr>
            <a:xfrm>
              <a:off x="654597" y="2367824"/>
              <a:ext cx="970137" cy="507831"/>
            </a:xfrm>
            <a:prstGeom prst="rect">
              <a:avLst/>
            </a:prstGeom>
            <a:noFill/>
          </p:spPr>
          <p:txBody>
            <a:bodyPr wrap="none" rtlCol="0">
              <a:spAutoFit/>
            </a:bodyPr>
            <a:lstStyle/>
            <a:p>
              <a:pPr>
                <a:lnSpc>
                  <a:spcPct val="150000"/>
                </a:lnSpc>
              </a:pPr>
              <a:r>
                <a:rPr lang="nl-NL" dirty="0" smtClean="0"/>
                <a:t>Boom 1:</a:t>
              </a:r>
            </a:p>
          </p:txBody>
        </p:sp>
      </p:grpSp>
      <p:grpSp>
        <p:nvGrpSpPr>
          <p:cNvPr id="111" name="Group 110"/>
          <p:cNvGrpSpPr/>
          <p:nvPr/>
        </p:nvGrpSpPr>
        <p:grpSpPr>
          <a:xfrm>
            <a:off x="3720026" y="3009617"/>
            <a:ext cx="4085382" cy="830997"/>
            <a:chOff x="3720026" y="3009617"/>
            <a:chExt cx="4085382" cy="830997"/>
          </a:xfrm>
        </p:grpSpPr>
        <p:sp>
          <p:nvSpPr>
            <p:cNvPr id="48" name="TextBox 47"/>
            <p:cNvSpPr txBox="1"/>
            <p:nvPr/>
          </p:nvSpPr>
          <p:spPr>
            <a:xfrm>
              <a:off x="5168533" y="3009617"/>
              <a:ext cx="2636875" cy="830997"/>
            </a:xfrm>
            <a:prstGeom prst="rect">
              <a:avLst/>
            </a:prstGeom>
            <a:noFill/>
          </p:spPr>
          <p:txBody>
            <a:bodyPr wrap="square" rtlCol="0">
              <a:spAutoFit/>
            </a:bodyPr>
            <a:lstStyle/>
            <a:p>
              <a:pPr algn="ctr"/>
              <a:r>
                <a:rPr lang="nl-NL" sz="1600" dirty="0" smtClean="0"/>
                <a:t>hoe kan het ”</a:t>
              </a:r>
              <a:r>
                <a:rPr lang="nl-NL" sz="1600" dirty="0" err="1" smtClean="0"/>
                <a:t>resisual</a:t>
              </a:r>
              <a:r>
                <a:rPr lang="nl-NL" sz="1600" dirty="0" smtClean="0"/>
                <a:t>” van boom 1 worden geminimaliseerd?</a:t>
              </a:r>
            </a:p>
          </p:txBody>
        </p:sp>
        <p:sp>
          <p:nvSpPr>
            <p:cNvPr id="49" name="Oval 48"/>
            <p:cNvSpPr/>
            <p:nvPr/>
          </p:nvSpPr>
          <p:spPr>
            <a:xfrm>
              <a:off x="3720026" y="3197839"/>
              <a:ext cx="531658" cy="53008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1" name="Straight Arrow Connector 50"/>
            <p:cNvCxnSpPr>
              <a:stCxn id="30" idx="3"/>
              <a:endCxn id="48" idx="1"/>
            </p:cNvCxnSpPr>
            <p:nvPr/>
          </p:nvCxnSpPr>
          <p:spPr>
            <a:xfrm>
              <a:off x="4300435" y="3425093"/>
              <a:ext cx="868098" cy="2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654597" y="3800974"/>
            <a:ext cx="9439155" cy="1349325"/>
            <a:chOff x="654597" y="3800974"/>
            <a:chExt cx="9439155" cy="1349325"/>
          </a:xfrm>
        </p:grpSpPr>
        <p:sp>
          <p:nvSpPr>
            <p:cNvPr id="47" name="TextBox 46"/>
            <p:cNvSpPr txBox="1"/>
            <p:nvPr/>
          </p:nvSpPr>
          <p:spPr>
            <a:xfrm>
              <a:off x="654597" y="3800974"/>
              <a:ext cx="970137" cy="507831"/>
            </a:xfrm>
            <a:prstGeom prst="rect">
              <a:avLst/>
            </a:prstGeom>
            <a:noFill/>
          </p:spPr>
          <p:txBody>
            <a:bodyPr wrap="none" rtlCol="0">
              <a:spAutoFit/>
            </a:bodyPr>
            <a:lstStyle/>
            <a:p>
              <a:pPr>
                <a:lnSpc>
                  <a:spcPct val="150000"/>
                </a:lnSpc>
              </a:pPr>
              <a:r>
                <a:rPr lang="nl-NL" dirty="0" smtClean="0"/>
                <a:t>Boom 2:</a:t>
              </a:r>
            </a:p>
          </p:txBody>
        </p:sp>
        <p:grpSp>
          <p:nvGrpSpPr>
            <p:cNvPr id="113" name="Group 112"/>
            <p:cNvGrpSpPr/>
            <p:nvPr/>
          </p:nvGrpSpPr>
          <p:grpSpPr>
            <a:xfrm>
              <a:off x="719667" y="3840615"/>
              <a:ext cx="9374085" cy="1309684"/>
              <a:chOff x="719667" y="3840615"/>
              <a:chExt cx="9374085" cy="1309684"/>
            </a:xfrm>
          </p:grpSpPr>
          <p:grpSp>
            <p:nvGrpSpPr>
              <p:cNvPr id="112" name="Group 111"/>
              <p:cNvGrpSpPr/>
              <p:nvPr/>
            </p:nvGrpSpPr>
            <p:grpSpPr>
              <a:xfrm>
                <a:off x="719667" y="4246533"/>
                <a:ext cx="4303233" cy="903766"/>
                <a:chOff x="719667" y="4246533"/>
                <a:chExt cx="4303233" cy="903766"/>
              </a:xfrm>
            </p:grpSpPr>
            <p:sp>
              <p:nvSpPr>
                <p:cNvPr id="33" name="Rectangle 32"/>
                <p:cNvSpPr/>
                <p:nvPr/>
              </p:nvSpPr>
              <p:spPr>
                <a:xfrm>
                  <a:off x="719667" y="4246533"/>
                  <a:ext cx="4303233" cy="903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dirty="0"/>
                </a:p>
              </p:txBody>
            </p:sp>
            <p:grpSp>
              <p:nvGrpSpPr>
                <p:cNvPr id="34" name="Group 33"/>
                <p:cNvGrpSpPr/>
                <p:nvPr/>
              </p:nvGrpSpPr>
              <p:grpSpPr>
                <a:xfrm>
                  <a:off x="940088" y="4378368"/>
                  <a:ext cx="598287" cy="523590"/>
                  <a:chOff x="5555968" y="2219375"/>
                  <a:chExt cx="4438637" cy="3208989"/>
                </a:xfrm>
                <a:solidFill>
                  <a:schemeClr val="accent6"/>
                </a:solidFill>
              </p:grpSpPr>
              <p:sp>
                <p:nvSpPr>
                  <p:cNvPr id="35"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36"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7"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8"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39"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40" name="Straight Arrow Connector 39"/>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flipV="1">
                  <a:off x="1818740" y="4698416"/>
                  <a:ext cx="504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2395348" y="4513750"/>
                      <a:ext cx="207890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sSub>
                                  <m:sSubPr>
                                    <m:ctrlPr>
                                      <a:rPr lang="nl-NL" sz="1600" b="0" i="1" smtClean="0">
                                        <a:latin typeface="Cambria Math" charset="0"/>
                                      </a:rPr>
                                    </m:ctrlPr>
                                  </m:sSubPr>
                                  <m:e>
                                    <m:r>
                                      <a:rPr lang="nl-NL" sz="1600" b="0" i="1" smtClean="0">
                                        <a:latin typeface="Cambria Math" charset="0"/>
                                      </a:rPr>
                                      <m:t>𝐹</m:t>
                                    </m:r>
                                  </m:e>
                                  <m:sub>
                                    <m:r>
                                      <a:rPr lang="nl-NL" sz="1600" b="0" i="1" smtClean="0">
                                        <a:latin typeface="Cambria Math" charset="0"/>
                                      </a:rPr>
                                      <m:t>2</m:t>
                                    </m:r>
                                  </m:sub>
                                </m:sSub>
                                <m:r>
                                  <a:rPr lang="nl-NL" sz="1600" b="0" i="1" smtClean="0">
                                    <a:latin typeface="Cambria Math" charset="0"/>
                                  </a:rPr>
                                  <m:t>(</m:t>
                                </m:r>
                                <m:r>
                                  <a:rPr lang="nl-NL" sz="1600" b="0" i="1" smtClean="0">
                                    <a:latin typeface="Cambria Math" charset="0"/>
                                  </a:rPr>
                                  <m:t>𝑋</m:t>
                                </m:r>
                                <m:r>
                                  <a:rPr lang="nl-NL" sz="1600" b="0" i="1" smtClean="0">
                                    <a:latin typeface="Cambria Math" charset="0"/>
                                  </a:rPr>
                                  <m:t>)=</m:t>
                                </m:r>
                                <m:r>
                                  <a:rPr lang="nl-NL" sz="1600" b="0" i="1" smtClean="0">
                                    <a:latin typeface="Cambria Math" charset="0"/>
                                  </a:rPr>
                                  <m:t>𝐹</m:t>
                                </m:r>
                              </m:e>
                              <m:sub>
                                <m:r>
                                  <a:rPr lang="nl-NL" sz="1600" b="0" i="1" smtClean="0">
                                    <a:latin typeface="Cambria Math" charset="0"/>
                                  </a:rPr>
                                  <m:t>1</m:t>
                                </m:r>
                              </m:sub>
                            </m:sSub>
                            <m:d>
                              <m:dPr>
                                <m:ctrlPr>
                                  <a:rPr lang="nl-NL" sz="1600" b="0" i="1" smtClean="0">
                                    <a:latin typeface="Cambria Math" charset="0"/>
                                  </a:rPr>
                                </m:ctrlPr>
                              </m:dPr>
                              <m:e>
                                <m:r>
                                  <a:rPr lang="nl-NL" sz="1600" b="0" i="1" smtClean="0">
                                    <a:latin typeface="Cambria Math" charset="0"/>
                                  </a:rPr>
                                  <m:t>𝑋</m:t>
                                </m:r>
                              </m:e>
                            </m:d>
                            <m:r>
                              <a:rPr lang="nl-NL" sz="1600" b="0" i="1" smtClean="0">
                                <a:latin typeface="Cambria Math" charset="0"/>
                              </a:rPr>
                              <m:t>+</m:t>
                            </m:r>
                            <m:sSub>
                              <m:sSubPr>
                                <m:ctrlPr>
                                  <a:rPr lang="nl-NL" sz="1600" i="1">
                                    <a:latin typeface="Cambria Math" charset="0"/>
                                  </a:rPr>
                                </m:ctrlPr>
                              </m:sSubPr>
                              <m:e>
                                <m:r>
                                  <a:rPr lang="nl-NL" sz="1600" i="1">
                                    <a:latin typeface="Cambria Math" charset="0"/>
                                  </a:rPr>
                                  <m:t>h</m:t>
                                </m:r>
                              </m:e>
                              <m:sub>
                                <m:r>
                                  <a:rPr lang="nl-NL" sz="1600" i="1">
                                    <a:latin typeface="Cambria Math" charset="0"/>
                                  </a:rPr>
                                  <m:t>1</m:t>
                                </m:r>
                              </m:sub>
                            </m:sSub>
                            <m:d>
                              <m:dPr>
                                <m:ctrlPr>
                                  <a:rPr lang="nl-NL" sz="1600" i="1">
                                    <a:latin typeface="Cambria Math" charset="0"/>
                                  </a:rPr>
                                </m:ctrlPr>
                              </m:dPr>
                              <m:e>
                                <m:r>
                                  <a:rPr lang="nl-NL" sz="1600" i="1">
                                    <a:latin typeface="Cambria Math" charset="0"/>
                                  </a:rPr>
                                  <m:t>𝑋</m:t>
                                </m:r>
                              </m:e>
                            </m:d>
                          </m:oMath>
                        </m:oMathPara>
                      </a14:m>
                      <a:endParaRPr lang="nl-NL" sz="1600" dirty="0" err="1" smtClean="0"/>
                    </a:p>
                  </p:txBody>
                </p:sp>
              </mc:Choice>
              <mc:Fallback xmlns="">
                <p:sp>
                  <p:nvSpPr>
                    <p:cNvPr id="46" name="TextBox 45"/>
                    <p:cNvSpPr txBox="1">
                      <a:spLocks noRot="1" noChangeAspect="1" noMove="1" noResize="1" noEditPoints="1" noAdjustHandles="1" noChangeArrowheads="1" noChangeShapeType="1" noTextEdit="1"/>
                    </p:cNvSpPr>
                    <p:nvPr/>
                  </p:nvSpPr>
                  <p:spPr>
                    <a:xfrm>
                      <a:off x="2395348" y="4513750"/>
                      <a:ext cx="2078902" cy="369332"/>
                    </a:xfrm>
                    <a:prstGeom prst="rect">
                      <a:avLst/>
                    </a:prstGeom>
                    <a:blipFill rotWithShape="0">
                      <a:blip r:embed="rId4"/>
                      <a:stretch>
                        <a:fillRect/>
                      </a:stretch>
                    </a:blipFill>
                  </p:spPr>
                  <p:txBody>
                    <a:bodyPr/>
                    <a:lstStyle/>
                    <a:p>
                      <a:r>
                        <a:rPr lang="nl-NL">
                          <a:noFill/>
                        </a:rPr>
                        <a:t> </a:t>
                      </a:r>
                    </a:p>
                  </p:txBody>
                </p:sp>
              </mc:Fallback>
            </mc:AlternateContent>
          </p:grpSp>
          <p:cxnSp>
            <p:nvCxnSpPr>
              <p:cNvPr id="54" name="Elbow Connector 53"/>
              <p:cNvCxnSpPr>
                <a:stCxn id="48" idx="2"/>
                <a:endCxn id="33" idx="3"/>
              </p:cNvCxnSpPr>
              <p:nvPr/>
            </p:nvCxnSpPr>
            <p:spPr>
              <a:xfrm rot="5400000">
                <a:off x="5326035" y="3537480"/>
                <a:ext cx="857802" cy="1464071"/>
              </a:xfrm>
              <a:prstGeom prst="bentConnector2">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05709" y="4246533"/>
                    <a:ext cx="3388043" cy="830997"/>
                  </a:xfrm>
                  <a:prstGeom prst="rect">
                    <a:avLst/>
                  </a:prstGeom>
                  <a:noFill/>
                </p:spPr>
                <p:txBody>
                  <a:bodyPr wrap="none" rtlCol="0">
                    <a:spAutoFit/>
                  </a:bodyPr>
                  <a:lstStyle/>
                  <a:p>
                    <a:pPr marL="514350" indent="-514350">
                      <a:lnSpc>
                        <a:spcPct val="150000"/>
                      </a:lnSpc>
                      <a:buAutoNum type="arabicPeriod"/>
                    </a:pPr>
                    <a:r>
                      <a:rPr lang="nl-NL" sz="1600" dirty="0" smtClean="0"/>
                      <a:t>Cost </a:t>
                    </a:r>
                    <a:r>
                      <a:rPr lang="nl-NL" sz="1600" dirty="0" err="1" smtClean="0"/>
                      <a:t>function</a:t>
                    </a:r>
                    <a:r>
                      <a:rPr lang="nl-NL" sz="1600" dirty="0" smtClean="0"/>
                      <a:t> L (e.g. MSE)</a:t>
                    </a:r>
                  </a:p>
                  <a:p>
                    <a:pPr marL="514350" indent="-514350">
                      <a:lnSpc>
                        <a:spcPct val="150000"/>
                      </a:lnSpc>
                      <a:buAutoNum type="arabicPeriod"/>
                    </a:pPr>
                    <a:r>
                      <a:rPr lang="nl-NL" sz="1600" dirty="0" smtClean="0"/>
                      <a:t>Fit </a:t>
                    </a:r>
                    <a14:m>
                      <m:oMath xmlns:m="http://schemas.openxmlformats.org/officeDocument/2006/math">
                        <m:sSub>
                          <m:sSubPr>
                            <m:ctrlPr>
                              <a:rPr lang="nl-NL" sz="1600" i="1">
                                <a:latin typeface="Cambria Math" charset="0"/>
                              </a:rPr>
                            </m:ctrlPr>
                          </m:sSubPr>
                          <m:e>
                            <m:r>
                              <a:rPr lang="nl-NL" sz="1600" i="1">
                                <a:latin typeface="Cambria Math" charset="0"/>
                              </a:rPr>
                              <m:t>𝐹</m:t>
                            </m:r>
                          </m:e>
                          <m:sub>
                            <m:r>
                              <a:rPr lang="nl-NL" sz="1600" i="1">
                                <a:latin typeface="Cambria Math" charset="0"/>
                              </a:rPr>
                              <m:t>2</m:t>
                            </m:r>
                          </m:sub>
                        </m:sSub>
                        <m:d>
                          <m:dPr>
                            <m:ctrlPr>
                              <a:rPr lang="nl-NL" sz="1600" i="1">
                                <a:latin typeface="Cambria Math" charset="0"/>
                              </a:rPr>
                            </m:ctrlPr>
                          </m:dPr>
                          <m:e>
                            <m:r>
                              <a:rPr lang="nl-NL" sz="1600" i="1">
                                <a:latin typeface="Cambria Math" charset="0"/>
                              </a:rPr>
                              <m:t>𝑋</m:t>
                            </m:r>
                          </m:e>
                        </m:d>
                      </m:oMath>
                    </a14:m>
                    <a:r>
                      <a:rPr lang="nl-NL" sz="1600" dirty="0" smtClean="0"/>
                      <a:t> om </a:t>
                    </a:r>
                    <a14:m>
                      <m:oMath xmlns:m="http://schemas.openxmlformats.org/officeDocument/2006/math">
                        <m:r>
                          <a:rPr lang="nl-NL" sz="1600" b="0" i="1" smtClean="0">
                            <a:latin typeface="Cambria Math" charset="0"/>
                          </a:rPr>
                          <m:t>𝐿</m:t>
                        </m:r>
                      </m:oMath>
                    </a14:m>
                    <a:r>
                      <a:rPr lang="nl-NL" sz="1600" dirty="0" smtClean="0"/>
                      <a:t> te minimaliseren</a:t>
                    </a:r>
                  </a:p>
                </p:txBody>
              </p:sp>
            </mc:Choice>
            <mc:Fallback xmlns="">
              <p:sp>
                <p:nvSpPr>
                  <p:cNvPr id="55" name="TextBox 54"/>
                  <p:cNvSpPr txBox="1">
                    <a:spLocks noRot="1" noChangeAspect="1" noMove="1" noResize="1" noEditPoints="1" noAdjustHandles="1" noChangeArrowheads="1" noChangeShapeType="1" noTextEdit="1"/>
                  </p:cNvSpPr>
                  <p:nvPr/>
                </p:nvSpPr>
                <p:spPr>
                  <a:xfrm>
                    <a:off x="6705709" y="4246533"/>
                    <a:ext cx="3388043" cy="830997"/>
                  </a:xfrm>
                  <a:prstGeom prst="rect">
                    <a:avLst/>
                  </a:prstGeom>
                  <a:blipFill rotWithShape="0">
                    <a:blip r:embed="rId5"/>
                    <a:stretch>
                      <a:fillRect l="-899" b="-4412"/>
                    </a:stretch>
                  </a:blipFill>
                </p:spPr>
                <p:txBody>
                  <a:bodyPr/>
                  <a:lstStyle/>
                  <a:p>
                    <a:r>
                      <a:rPr lang="nl-NL">
                        <a:noFill/>
                      </a:rPr>
                      <a:t> </a:t>
                    </a:r>
                  </a:p>
                </p:txBody>
              </p:sp>
            </mc:Fallback>
          </mc:AlternateContent>
        </p:grpSp>
      </p:grpSp>
      <p:grpSp>
        <p:nvGrpSpPr>
          <p:cNvPr id="107" name="Group 106"/>
          <p:cNvGrpSpPr/>
          <p:nvPr/>
        </p:nvGrpSpPr>
        <p:grpSpPr>
          <a:xfrm>
            <a:off x="654597" y="4698416"/>
            <a:ext cx="4368303" cy="2120899"/>
            <a:chOff x="654597" y="4698416"/>
            <a:chExt cx="4368303" cy="2120899"/>
          </a:xfrm>
        </p:grpSpPr>
        <p:sp>
          <p:nvSpPr>
            <p:cNvPr id="82" name="Rectangle 81"/>
            <p:cNvSpPr/>
            <p:nvPr/>
          </p:nvSpPr>
          <p:spPr>
            <a:xfrm>
              <a:off x="719667" y="5915549"/>
              <a:ext cx="4303233" cy="903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dirty="0"/>
            </a:p>
          </p:txBody>
        </p:sp>
        <p:grpSp>
          <p:nvGrpSpPr>
            <p:cNvPr id="83" name="Group 82"/>
            <p:cNvGrpSpPr/>
            <p:nvPr/>
          </p:nvGrpSpPr>
          <p:grpSpPr>
            <a:xfrm>
              <a:off x="940088" y="6047384"/>
              <a:ext cx="598287" cy="523590"/>
              <a:chOff x="5555968" y="2219375"/>
              <a:chExt cx="4438637" cy="3208989"/>
            </a:xfrm>
            <a:solidFill>
              <a:schemeClr val="accent6"/>
            </a:solidFill>
          </p:grpSpPr>
          <p:sp>
            <p:nvSpPr>
              <p:cNvPr id="84" name="Rectangle: Rounded Corners 11"/>
              <p:cNvSpPr/>
              <p:nvPr/>
            </p:nvSpPr>
            <p:spPr>
              <a:xfrm>
                <a:off x="7756148" y="221937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b="1" dirty="0"/>
              </a:p>
            </p:txBody>
          </p:sp>
          <p:sp>
            <p:nvSpPr>
              <p:cNvPr id="85" name="Rectangle: Rounded Corners 13"/>
              <p:cNvSpPr/>
              <p:nvPr/>
            </p:nvSpPr>
            <p:spPr>
              <a:xfrm>
                <a:off x="6654785" y="3376879"/>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86" name="Rectangle: Rounded Corners 14"/>
              <p:cNvSpPr/>
              <p:nvPr/>
            </p:nvSpPr>
            <p:spPr>
              <a:xfrm>
                <a:off x="8992629" y="3374535"/>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87" name="Rectangle: Rounded Corners 15"/>
              <p:cNvSpPr/>
              <p:nvPr/>
            </p:nvSpPr>
            <p:spPr>
              <a:xfrm>
                <a:off x="5555968" y="4774244"/>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sp>
            <p:nvSpPr>
              <p:cNvPr id="88" name="Rectangle: Rounded Corners 16"/>
              <p:cNvSpPr/>
              <p:nvPr/>
            </p:nvSpPr>
            <p:spPr>
              <a:xfrm>
                <a:off x="7677612" y="4753798"/>
                <a:ext cx="1001976" cy="654120"/>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400" b="1" dirty="0"/>
              </a:p>
            </p:txBody>
          </p:sp>
          <p:cxnSp>
            <p:nvCxnSpPr>
              <p:cNvPr id="89" name="Straight Arrow Connector 88"/>
              <p:cNvCxnSpPr/>
              <p:nvPr/>
            </p:nvCxnSpPr>
            <p:spPr>
              <a:xfrm>
                <a:off x="8257137" y="2873495"/>
                <a:ext cx="1236481" cy="5010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7155774" y="2873495"/>
                <a:ext cx="1101363" cy="50338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155774" y="4030999"/>
                <a:ext cx="1022826" cy="72279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6056957" y="4030999"/>
                <a:ext cx="1098817" cy="743244"/>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p:cNvCxnSpPr/>
            <p:nvPr/>
          </p:nvCxnSpPr>
          <p:spPr>
            <a:xfrm flipV="1">
              <a:off x="1818740" y="6367432"/>
              <a:ext cx="504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p:cNvSpPr txBox="1"/>
                <p:nvPr/>
              </p:nvSpPr>
              <p:spPr>
                <a:xfrm>
                  <a:off x="2395348" y="6182766"/>
                  <a:ext cx="2625142"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1600" b="0" i="1" smtClean="0">
                                <a:latin typeface="Cambria Math" charset="0"/>
                              </a:rPr>
                            </m:ctrlPr>
                          </m:sSubPr>
                          <m:e>
                            <m:sSub>
                              <m:sSubPr>
                                <m:ctrlPr>
                                  <a:rPr lang="nl-NL" sz="1600" b="0" i="1" smtClean="0">
                                    <a:latin typeface="Cambria Math" charset="0"/>
                                  </a:rPr>
                                </m:ctrlPr>
                              </m:sSubPr>
                              <m:e>
                                <m:r>
                                  <a:rPr lang="nl-NL" sz="1600" b="0" i="1" smtClean="0">
                                    <a:latin typeface="Cambria Math" charset="0"/>
                                  </a:rPr>
                                  <m:t>𝐹</m:t>
                                </m:r>
                              </m:e>
                              <m:sub>
                                <m:r>
                                  <a:rPr lang="nl-NL" sz="1600" b="0" i="1" smtClean="0">
                                    <a:latin typeface="Cambria Math" charset="0"/>
                                  </a:rPr>
                                  <m:t>𝑀</m:t>
                                </m:r>
                              </m:sub>
                            </m:sSub>
                            <m:r>
                              <a:rPr lang="nl-NL" sz="1600" b="0" i="1" smtClean="0">
                                <a:latin typeface="Cambria Math" charset="0"/>
                              </a:rPr>
                              <m:t>(</m:t>
                            </m:r>
                            <m:r>
                              <a:rPr lang="nl-NL" sz="1600" b="0" i="1" smtClean="0">
                                <a:latin typeface="Cambria Math" charset="0"/>
                              </a:rPr>
                              <m:t>𝑋</m:t>
                            </m:r>
                            <m:r>
                              <a:rPr lang="nl-NL" sz="1600" b="0" i="1" smtClean="0">
                                <a:latin typeface="Cambria Math" charset="0"/>
                              </a:rPr>
                              <m:t>)=</m:t>
                            </m:r>
                            <m:r>
                              <a:rPr lang="nl-NL" sz="1600" b="0" i="1" smtClean="0">
                                <a:latin typeface="Cambria Math" charset="0"/>
                              </a:rPr>
                              <m:t>𝐹</m:t>
                            </m:r>
                          </m:e>
                          <m:sub>
                            <m:r>
                              <a:rPr lang="nl-NL" sz="1600" b="0" i="1" smtClean="0">
                                <a:latin typeface="Cambria Math" charset="0"/>
                              </a:rPr>
                              <m:t>𝑀</m:t>
                            </m:r>
                            <m:r>
                              <a:rPr lang="nl-NL" sz="1600" b="0" i="1" smtClean="0">
                                <a:latin typeface="Cambria Math" charset="0"/>
                              </a:rPr>
                              <m:t>−1</m:t>
                            </m:r>
                          </m:sub>
                        </m:sSub>
                        <m:d>
                          <m:dPr>
                            <m:ctrlPr>
                              <a:rPr lang="nl-NL" sz="1600" b="0" i="1" smtClean="0">
                                <a:latin typeface="Cambria Math" charset="0"/>
                              </a:rPr>
                            </m:ctrlPr>
                          </m:dPr>
                          <m:e>
                            <m:r>
                              <a:rPr lang="nl-NL" sz="1600" b="0" i="1" smtClean="0">
                                <a:latin typeface="Cambria Math" charset="0"/>
                              </a:rPr>
                              <m:t>𝑋</m:t>
                            </m:r>
                          </m:e>
                        </m:d>
                        <m:r>
                          <a:rPr lang="nl-NL" sz="1600" b="0" i="1" smtClean="0">
                            <a:latin typeface="Cambria Math" charset="0"/>
                          </a:rPr>
                          <m:t>+</m:t>
                        </m:r>
                        <m:sSub>
                          <m:sSubPr>
                            <m:ctrlPr>
                              <a:rPr lang="nl-NL" sz="1600" i="1">
                                <a:latin typeface="Cambria Math" charset="0"/>
                              </a:rPr>
                            </m:ctrlPr>
                          </m:sSubPr>
                          <m:e>
                            <m:r>
                              <a:rPr lang="nl-NL" sz="1600" i="1">
                                <a:latin typeface="Cambria Math" charset="0"/>
                              </a:rPr>
                              <m:t>h</m:t>
                            </m:r>
                          </m:e>
                          <m:sub>
                            <m:r>
                              <a:rPr lang="nl-NL" sz="1600" b="0" i="1" smtClean="0">
                                <a:latin typeface="Cambria Math" charset="0"/>
                              </a:rPr>
                              <m:t>𝑀</m:t>
                            </m:r>
                            <m:r>
                              <a:rPr lang="nl-NL" sz="1600" b="0" i="1" smtClean="0">
                                <a:latin typeface="Cambria Math" charset="0"/>
                              </a:rPr>
                              <m:t>−1</m:t>
                            </m:r>
                          </m:sub>
                        </m:sSub>
                        <m:d>
                          <m:dPr>
                            <m:ctrlPr>
                              <a:rPr lang="nl-NL" sz="1600" i="1">
                                <a:latin typeface="Cambria Math" charset="0"/>
                              </a:rPr>
                            </m:ctrlPr>
                          </m:dPr>
                          <m:e>
                            <m:r>
                              <a:rPr lang="nl-NL" sz="1600" i="1">
                                <a:latin typeface="Cambria Math" charset="0"/>
                              </a:rPr>
                              <m:t>𝑋</m:t>
                            </m:r>
                          </m:e>
                        </m:d>
                      </m:oMath>
                    </m:oMathPara>
                  </a14:m>
                  <a:endParaRPr lang="nl-NL" sz="1600" dirty="0" err="1" smtClean="0"/>
                </a:p>
              </p:txBody>
            </p:sp>
          </mc:Choice>
          <mc:Fallback xmlns="">
            <p:sp>
              <p:nvSpPr>
                <p:cNvPr id="94" name="TextBox 93"/>
                <p:cNvSpPr txBox="1">
                  <a:spLocks noRot="1" noChangeAspect="1" noMove="1" noResize="1" noEditPoints="1" noAdjustHandles="1" noChangeArrowheads="1" noChangeShapeType="1" noTextEdit="1"/>
                </p:cNvSpPr>
                <p:nvPr/>
              </p:nvSpPr>
              <p:spPr>
                <a:xfrm>
                  <a:off x="2395348" y="6182766"/>
                  <a:ext cx="2625142" cy="369332"/>
                </a:xfrm>
                <a:prstGeom prst="rect">
                  <a:avLst/>
                </a:prstGeom>
                <a:blipFill rotWithShape="0">
                  <a:blip r:embed="rId6"/>
                  <a:stretch>
                    <a:fillRect/>
                  </a:stretch>
                </a:blipFill>
              </p:spPr>
              <p:txBody>
                <a:bodyPr/>
                <a:lstStyle/>
                <a:p>
                  <a:r>
                    <a:rPr lang="nl-NL">
                      <a:noFill/>
                    </a:rPr>
                    <a:t> </a:t>
                  </a:r>
                </a:p>
              </p:txBody>
            </p:sp>
          </mc:Fallback>
        </mc:AlternateContent>
        <p:sp>
          <p:nvSpPr>
            <p:cNvPr id="95" name="TextBox 94"/>
            <p:cNvSpPr txBox="1"/>
            <p:nvPr/>
          </p:nvSpPr>
          <p:spPr>
            <a:xfrm>
              <a:off x="654597" y="5469990"/>
              <a:ext cx="1050288" cy="507831"/>
            </a:xfrm>
            <a:prstGeom prst="rect">
              <a:avLst/>
            </a:prstGeom>
            <a:noFill/>
          </p:spPr>
          <p:txBody>
            <a:bodyPr wrap="none" rtlCol="0">
              <a:spAutoFit/>
            </a:bodyPr>
            <a:lstStyle/>
            <a:p>
              <a:pPr>
                <a:lnSpc>
                  <a:spcPct val="150000"/>
                </a:lnSpc>
              </a:pPr>
              <a:r>
                <a:rPr lang="nl-NL" dirty="0" smtClean="0"/>
                <a:t>Boom M:</a:t>
              </a:r>
            </a:p>
          </p:txBody>
        </p:sp>
        <p:cxnSp>
          <p:nvCxnSpPr>
            <p:cNvPr id="99" name="Elbow Connector 98"/>
            <p:cNvCxnSpPr>
              <a:stCxn id="101" idx="3"/>
              <a:endCxn id="94" idx="3"/>
            </p:cNvCxnSpPr>
            <p:nvPr/>
          </p:nvCxnSpPr>
          <p:spPr>
            <a:xfrm>
              <a:off x="5020488" y="5534832"/>
              <a:ext cx="2" cy="832600"/>
            </a:xfrm>
            <a:prstGeom prst="bentConnector3">
              <a:avLst>
                <a:gd name="adj1" fmla="val 11430100000"/>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36060" y="5302396"/>
              <a:ext cx="484428" cy="464871"/>
            </a:xfrm>
            <a:prstGeom prst="rect">
              <a:avLst/>
            </a:prstGeom>
            <a:noFill/>
          </p:spPr>
          <p:txBody>
            <a:bodyPr wrap="none" rtlCol="0">
              <a:spAutoFit/>
            </a:bodyPr>
            <a:lstStyle/>
            <a:p>
              <a:pPr>
                <a:lnSpc>
                  <a:spcPct val="150000"/>
                </a:lnSpc>
              </a:pPr>
              <a:r>
                <a:rPr lang="nl-NL" dirty="0" smtClean="0"/>
                <a:t>(</a:t>
              </a:r>
              <a:r>
                <a:rPr lang="mr-IN" dirty="0" smtClean="0"/>
                <a:t>…</a:t>
              </a:r>
              <a:r>
                <a:rPr lang="nl-NL" dirty="0" smtClean="0"/>
                <a:t>)</a:t>
              </a:r>
            </a:p>
          </p:txBody>
        </p:sp>
        <p:cxnSp>
          <p:nvCxnSpPr>
            <p:cNvPr id="104" name="Elbow Connector 103"/>
            <p:cNvCxnSpPr>
              <a:stCxn id="33" idx="3"/>
              <a:endCxn id="101" idx="3"/>
            </p:cNvCxnSpPr>
            <p:nvPr/>
          </p:nvCxnSpPr>
          <p:spPr>
            <a:xfrm flipH="1">
              <a:off x="5020488" y="4698416"/>
              <a:ext cx="2412" cy="836416"/>
            </a:xfrm>
            <a:prstGeom prst="bentConnector3">
              <a:avLst>
                <a:gd name="adj1" fmla="val -9477612"/>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6932138" y="5688888"/>
            <a:ext cx="2296921" cy="917960"/>
            <a:chOff x="6932138" y="5688888"/>
            <a:chExt cx="2296921" cy="917960"/>
          </a:xfrm>
        </p:grpSpPr>
        <p:sp>
          <p:nvSpPr>
            <p:cNvPr id="114" name="Rectangle 113"/>
            <p:cNvSpPr/>
            <p:nvPr/>
          </p:nvSpPr>
          <p:spPr>
            <a:xfrm>
              <a:off x="6932138" y="5688888"/>
              <a:ext cx="2296921"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t>+ </a:t>
              </a:r>
              <a:r>
                <a:rPr lang="en-US" sz="1400" b="1" dirty="0" err="1" smtClean="0"/>
                <a:t>regularisatie</a:t>
              </a:r>
              <a:endParaRPr lang="nl-NL" sz="1400" dirty="0"/>
            </a:p>
          </p:txBody>
        </p:sp>
        <p:sp>
          <p:nvSpPr>
            <p:cNvPr id="115" name="Rectangle 114"/>
            <p:cNvSpPr/>
            <p:nvPr/>
          </p:nvSpPr>
          <p:spPr>
            <a:xfrm>
              <a:off x="6932138" y="6194988"/>
              <a:ext cx="2296921" cy="4118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 row and column sampling</a:t>
              </a:r>
              <a:endParaRPr lang="nl-NL" sz="1400" dirty="0"/>
            </a:p>
          </p:txBody>
        </p:sp>
      </p:grpSp>
    </p:spTree>
    <p:extLst>
      <p:ext uri="{BB962C8B-B14F-4D97-AF65-F5344CB8AC3E}">
        <p14:creationId xmlns:p14="http://schemas.microsoft.com/office/powerpoint/2010/main" val="6512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2.alphacoders.com/598/59844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00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a:grpSpLocks noChangeAspect="1"/>
          </p:cNvGrpSpPr>
          <p:nvPr/>
        </p:nvGrpSpPr>
        <p:grpSpPr bwMode="auto">
          <a:xfrm>
            <a:off x="10749455" y="6368916"/>
            <a:ext cx="1162051" cy="285750"/>
            <a:chOff x="6727" y="4060"/>
            <a:chExt cx="732" cy="180"/>
          </a:xfrm>
          <a:solidFill>
            <a:srgbClr val="48B6D7"/>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48B6D7"/>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720717" y="390828"/>
            <a:ext cx="6750567"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SUPERVISED LEARNING</a:t>
            </a:r>
          </a:p>
        </p:txBody>
      </p:sp>
      <p:sp>
        <p:nvSpPr>
          <p:cNvPr id="2" name="Right Brace 1"/>
          <p:cNvSpPr/>
          <p:nvPr/>
        </p:nvSpPr>
        <p:spPr>
          <a:xfrm rot="5400000">
            <a:off x="3232296"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964921" y="1276875"/>
            <a:ext cx="2262158"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Regressie</a:t>
            </a:r>
          </a:p>
        </p:txBody>
      </p:sp>
      <p:sp>
        <p:nvSpPr>
          <p:cNvPr id="94" name="TextBox 93"/>
          <p:cNvSpPr txBox="1"/>
          <p:nvPr/>
        </p:nvSpPr>
        <p:spPr>
          <a:xfrm>
            <a:off x="1929732" y="4682838"/>
            <a:ext cx="2980817"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windenergieproductie</a:t>
            </a:r>
          </a:p>
        </p:txBody>
      </p:sp>
      <p:sp>
        <p:nvSpPr>
          <p:cNvPr id="95" name="TextBox 94"/>
          <p:cNvSpPr txBox="1"/>
          <p:nvPr/>
        </p:nvSpPr>
        <p:spPr>
          <a:xfrm>
            <a:off x="6164232" y="4707647"/>
            <a:ext cx="2876108" cy="1200329"/>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windkracht,</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windrichting,</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generatorkenmerken</a:t>
            </a:r>
          </a:p>
        </p:txBody>
      </p:sp>
      <mc:AlternateContent xmlns:mc="http://schemas.openxmlformats.org/markup-compatibility/2006" xmlns:a14="http://schemas.microsoft.com/office/drawing/2010/main">
        <mc:Choice Requires="a14">
          <p:sp>
            <p:nvSpPr>
              <p:cNvPr id="97" name="TextBox 96"/>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80277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911708" y="1988006"/>
            <a:ext cx="2192604" cy="4718699"/>
            <a:chOff x="3911708" y="1669029"/>
            <a:chExt cx="2192604" cy="4718699"/>
          </a:xfrm>
        </p:grpSpPr>
        <p:grpSp>
          <p:nvGrpSpPr>
            <p:cNvPr id="32" name="Group 31"/>
            <p:cNvGrpSpPr/>
            <p:nvPr/>
          </p:nvGrpSpPr>
          <p:grpSpPr>
            <a:xfrm>
              <a:off x="3911708" y="1669029"/>
              <a:ext cx="2192604" cy="3902434"/>
              <a:chOff x="3911708" y="1669029"/>
              <a:chExt cx="2192604" cy="3902434"/>
            </a:xfrm>
          </p:grpSpPr>
          <p:sp>
            <p:nvSpPr>
              <p:cNvPr id="20" name="Rectangle 19"/>
              <p:cNvSpPr/>
              <p:nvPr/>
            </p:nvSpPr>
            <p:spPr>
              <a:xfrm>
                <a:off x="3911708" y="1669029"/>
                <a:ext cx="2160000" cy="1871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Rectangle 4"/>
              <p:cNvSpPr/>
              <p:nvPr/>
            </p:nvSpPr>
            <p:spPr>
              <a:xfrm>
                <a:off x="3944312" y="4450071"/>
                <a:ext cx="2160000" cy="1121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RANDOM FOREST</a:t>
                </a:r>
                <a:endParaRPr lang="nl-NL" dirty="0"/>
              </a:p>
            </p:txBody>
          </p:sp>
          <p:sp>
            <p:nvSpPr>
              <p:cNvPr id="7" name="Chevron 6"/>
              <p:cNvSpPr/>
              <p:nvPr/>
            </p:nvSpPr>
            <p:spPr>
              <a:xfrm rot="5400000">
                <a:off x="4779763" y="3611756"/>
                <a:ext cx="489098" cy="63795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
          <p:nvSpPr>
            <p:cNvPr id="34" name="TextBox 33"/>
            <p:cNvSpPr txBox="1"/>
            <p:nvPr/>
          </p:nvSpPr>
          <p:spPr>
            <a:xfrm>
              <a:off x="4204311" y="5741397"/>
              <a:ext cx="1640001" cy="646331"/>
            </a:xfrm>
            <a:prstGeom prst="rect">
              <a:avLst/>
            </a:prstGeom>
            <a:noFill/>
          </p:spPr>
          <p:txBody>
            <a:bodyPr wrap="none" rtlCol="0">
              <a:spAutoFit/>
            </a:bodyPr>
            <a:lstStyle/>
            <a:p>
              <a:r>
                <a:rPr lang="nl-NL" dirty="0" smtClean="0">
                  <a:solidFill>
                    <a:schemeClr val="accent6"/>
                  </a:solidFill>
                </a:rPr>
                <a:t>LOW </a:t>
              </a:r>
              <a:r>
                <a:rPr lang="nl-NL" dirty="0" smtClean="0"/>
                <a:t>BIAS</a:t>
              </a:r>
            </a:p>
            <a:p>
              <a:r>
                <a:rPr lang="nl-NL" dirty="0" smtClean="0">
                  <a:solidFill>
                    <a:schemeClr val="accent6"/>
                  </a:solidFill>
                </a:rPr>
                <a:t>LOW</a:t>
              </a:r>
              <a:r>
                <a:rPr lang="nl-NL" dirty="0" smtClean="0"/>
                <a:t> VARIANCE</a:t>
              </a:r>
            </a:p>
          </p:txBody>
        </p:sp>
      </p:grpSp>
      <p:grpSp>
        <p:nvGrpSpPr>
          <p:cNvPr id="36" name="Group 35"/>
          <p:cNvGrpSpPr/>
          <p:nvPr/>
        </p:nvGrpSpPr>
        <p:grpSpPr>
          <a:xfrm>
            <a:off x="6266048" y="1996153"/>
            <a:ext cx="2180766" cy="4710552"/>
            <a:chOff x="6266048" y="1677176"/>
            <a:chExt cx="2180766" cy="4710552"/>
          </a:xfrm>
        </p:grpSpPr>
        <p:grpSp>
          <p:nvGrpSpPr>
            <p:cNvPr id="33" name="Group 32"/>
            <p:cNvGrpSpPr/>
            <p:nvPr/>
          </p:nvGrpSpPr>
          <p:grpSpPr>
            <a:xfrm>
              <a:off x="6266048" y="1677176"/>
              <a:ext cx="2180766" cy="3894287"/>
              <a:chOff x="6266048" y="1677176"/>
              <a:chExt cx="2180766" cy="3894287"/>
            </a:xfrm>
          </p:grpSpPr>
          <p:sp>
            <p:nvSpPr>
              <p:cNvPr id="22" name="Rectangle 21"/>
              <p:cNvSpPr/>
              <p:nvPr/>
            </p:nvSpPr>
            <p:spPr>
              <a:xfrm>
                <a:off x="6266048" y="1677176"/>
                <a:ext cx="2160000" cy="1871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 name="Rectangle 22"/>
              <p:cNvSpPr/>
              <p:nvPr/>
            </p:nvSpPr>
            <p:spPr>
              <a:xfrm>
                <a:off x="6286814" y="4450071"/>
                <a:ext cx="2160000" cy="11213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GRADIENT BOOSTING</a:t>
                </a:r>
                <a:endParaRPr lang="nl-NL" dirty="0"/>
              </a:p>
            </p:txBody>
          </p:sp>
          <p:sp>
            <p:nvSpPr>
              <p:cNvPr id="24" name="Chevron 23"/>
              <p:cNvSpPr/>
              <p:nvPr/>
            </p:nvSpPr>
            <p:spPr>
              <a:xfrm rot="5400000">
                <a:off x="7101499" y="3611756"/>
                <a:ext cx="489098" cy="63795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
          <p:nvSpPr>
            <p:cNvPr id="35" name="TextBox 34"/>
            <p:cNvSpPr txBox="1"/>
            <p:nvPr/>
          </p:nvSpPr>
          <p:spPr>
            <a:xfrm>
              <a:off x="6582077" y="5741397"/>
              <a:ext cx="1640001" cy="646331"/>
            </a:xfrm>
            <a:prstGeom prst="rect">
              <a:avLst/>
            </a:prstGeom>
            <a:noFill/>
          </p:spPr>
          <p:txBody>
            <a:bodyPr wrap="none" rtlCol="0">
              <a:spAutoFit/>
            </a:bodyPr>
            <a:lstStyle/>
            <a:p>
              <a:r>
                <a:rPr lang="nl-NL" dirty="0" smtClean="0">
                  <a:solidFill>
                    <a:schemeClr val="accent6"/>
                  </a:solidFill>
                </a:rPr>
                <a:t>LOW </a:t>
              </a:r>
              <a:r>
                <a:rPr lang="nl-NL" dirty="0" smtClean="0"/>
                <a:t>BIAS</a:t>
              </a:r>
            </a:p>
            <a:p>
              <a:r>
                <a:rPr lang="nl-NL" dirty="0" smtClean="0">
                  <a:solidFill>
                    <a:schemeClr val="accent6"/>
                  </a:solidFill>
                </a:rPr>
                <a:t>LOW</a:t>
              </a:r>
              <a:r>
                <a:rPr lang="nl-NL" dirty="0" smtClean="0"/>
                <a:t> VARIANCE</a:t>
              </a:r>
            </a:p>
          </p:txBody>
        </p:sp>
      </p:grpSp>
      <p:sp>
        <p:nvSpPr>
          <p:cNvPr id="4" name="Rectangle 3"/>
          <p:cNvSpPr/>
          <p:nvPr/>
        </p:nvSpPr>
        <p:spPr>
          <a:xfrm>
            <a:off x="3944313" y="1175751"/>
            <a:ext cx="4466042" cy="746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DECISION TREES</a:t>
            </a:r>
            <a:endParaRPr lang="nl-NL" dirty="0"/>
          </a:p>
        </p:txBody>
      </p:sp>
      <p:grpSp>
        <p:nvGrpSpPr>
          <p:cNvPr id="26" name="Group 25"/>
          <p:cNvGrpSpPr/>
          <p:nvPr/>
        </p:nvGrpSpPr>
        <p:grpSpPr>
          <a:xfrm>
            <a:off x="3944312" y="2051806"/>
            <a:ext cx="4449513" cy="754357"/>
            <a:chOff x="3944312" y="1732829"/>
            <a:chExt cx="4449513" cy="754357"/>
          </a:xfrm>
        </p:grpSpPr>
        <p:sp>
          <p:nvSpPr>
            <p:cNvPr id="17" name="Rectangle 16"/>
            <p:cNvSpPr/>
            <p:nvPr/>
          </p:nvSpPr>
          <p:spPr>
            <a:xfrm>
              <a:off x="3944312" y="1732829"/>
              <a:ext cx="2088000" cy="746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FULLY GROWN</a:t>
              </a:r>
            </a:p>
            <a:p>
              <a:pPr algn="ctr"/>
              <a:r>
                <a:rPr lang="nl-NL" dirty="0" smtClean="0"/>
                <a:t>TREES</a:t>
              </a:r>
              <a:endParaRPr lang="nl-NL" dirty="0"/>
            </a:p>
          </p:txBody>
        </p:sp>
        <p:sp>
          <p:nvSpPr>
            <p:cNvPr id="18" name="Rectangle 17"/>
            <p:cNvSpPr/>
            <p:nvPr/>
          </p:nvSpPr>
          <p:spPr>
            <a:xfrm>
              <a:off x="6305825" y="1740975"/>
              <a:ext cx="2088000" cy="7462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SHALLOW</a:t>
              </a:r>
            </a:p>
            <a:p>
              <a:pPr algn="ctr"/>
              <a:r>
                <a:rPr lang="nl-NL" dirty="0" smtClean="0"/>
                <a:t>TREES</a:t>
              </a:r>
              <a:endParaRPr lang="nl-NL" dirty="0"/>
            </a:p>
          </p:txBody>
        </p:sp>
      </p:grpSp>
      <p:grpSp>
        <p:nvGrpSpPr>
          <p:cNvPr id="31" name="Group 30"/>
          <p:cNvGrpSpPr/>
          <p:nvPr/>
        </p:nvGrpSpPr>
        <p:grpSpPr>
          <a:xfrm>
            <a:off x="4196481" y="2910598"/>
            <a:ext cx="3006355" cy="679292"/>
            <a:chOff x="4196481" y="2591621"/>
            <a:chExt cx="3006355" cy="679292"/>
          </a:xfrm>
        </p:grpSpPr>
        <p:sp>
          <p:nvSpPr>
            <p:cNvPr id="13" name="TextBox 12"/>
            <p:cNvSpPr txBox="1"/>
            <p:nvPr/>
          </p:nvSpPr>
          <p:spPr>
            <a:xfrm>
              <a:off x="4196481" y="2624582"/>
              <a:ext cx="676788" cy="646331"/>
            </a:xfrm>
            <a:prstGeom prst="rect">
              <a:avLst/>
            </a:prstGeom>
            <a:noFill/>
          </p:spPr>
          <p:txBody>
            <a:bodyPr wrap="none" rtlCol="0">
              <a:spAutoFit/>
            </a:bodyPr>
            <a:lstStyle/>
            <a:p>
              <a:r>
                <a:rPr lang="nl-NL" dirty="0" smtClean="0">
                  <a:solidFill>
                    <a:schemeClr val="accent6"/>
                  </a:solidFill>
                </a:rPr>
                <a:t>LOW</a:t>
              </a:r>
            </a:p>
            <a:p>
              <a:r>
                <a:rPr lang="nl-NL" dirty="0" smtClean="0">
                  <a:solidFill>
                    <a:srgbClr val="C00000"/>
                  </a:solidFill>
                </a:rPr>
                <a:t>HIGH</a:t>
              </a:r>
            </a:p>
          </p:txBody>
        </p:sp>
        <p:sp>
          <p:nvSpPr>
            <p:cNvPr id="19" name="TextBox 18"/>
            <p:cNvSpPr txBox="1"/>
            <p:nvPr/>
          </p:nvSpPr>
          <p:spPr>
            <a:xfrm>
              <a:off x="6526048" y="2591621"/>
              <a:ext cx="676788" cy="646331"/>
            </a:xfrm>
            <a:prstGeom prst="rect">
              <a:avLst/>
            </a:prstGeom>
            <a:noFill/>
          </p:spPr>
          <p:txBody>
            <a:bodyPr wrap="none" rtlCol="0">
              <a:spAutoFit/>
            </a:bodyPr>
            <a:lstStyle/>
            <a:p>
              <a:r>
                <a:rPr lang="nl-NL" dirty="0" smtClean="0">
                  <a:solidFill>
                    <a:srgbClr val="C00000"/>
                  </a:solidFill>
                </a:rPr>
                <a:t>HIGH</a:t>
              </a:r>
            </a:p>
            <a:p>
              <a:r>
                <a:rPr lang="nl-NL" dirty="0" smtClean="0">
                  <a:solidFill>
                    <a:schemeClr val="accent6"/>
                  </a:solidFill>
                </a:rPr>
                <a:t>LOW</a:t>
              </a:r>
            </a:p>
          </p:txBody>
        </p:sp>
      </p:grpSp>
      <p:grpSp>
        <p:nvGrpSpPr>
          <p:cNvPr id="30" name="Group 29"/>
          <p:cNvGrpSpPr/>
          <p:nvPr/>
        </p:nvGrpSpPr>
        <p:grpSpPr>
          <a:xfrm>
            <a:off x="4823013" y="2926942"/>
            <a:ext cx="3434558" cy="677148"/>
            <a:chOff x="4823013" y="2607965"/>
            <a:chExt cx="3434558" cy="677148"/>
          </a:xfrm>
        </p:grpSpPr>
        <p:sp>
          <p:nvSpPr>
            <p:cNvPr id="28" name="TextBox 27"/>
            <p:cNvSpPr txBox="1"/>
            <p:nvPr/>
          </p:nvSpPr>
          <p:spPr>
            <a:xfrm>
              <a:off x="7118541" y="2607965"/>
              <a:ext cx="1139030" cy="646331"/>
            </a:xfrm>
            <a:prstGeom prst="rect">
              <a:avLst/>
            </a:prstGeom>
            <a:noFill/>
          </p:spPr>
          <p:txBody>
            <a:bodyPr wrap="none" rtlCol="0">
              <a:spAutoFit/>
            </a:bodyPr>
            <a:lstStyle/>
            <a:p>
              <a:r>
                <a:rPr lang="nl-NL" dirty="0" smtClean="0"/>
                <a:t>BIAS</a:t>
              </a:r>
            </a:p>
            <a:p>
              <a:r>
                <a:rPr lang="nl-NL" dirty="0" smtClean="0"/>
                <a:t>VARIANCE</a:t>
              </a:r>
            </a:p>
          </p:txBody>
        </p:sp>
        <p:sp>
          <p:nvSpPr>
            <p:cNvPr id="29" name="TextBox 28"/>
            <p:cNvSpPr txBox="1"/>
            <p:nvPr/>
          </p:nvSpPr>
          <p:spPr>
            <a:xfrm>
              <a:off x="4823013" y="2638782"/>
              <a:ext cx="1139030" cy="646331"/>
            </a:xfrm>
            <a:prstGeom prst="rect">
              <a:avLst/>
            </a:prstGeom>
            <a:noFill/>
          </p:spPr>
          <p:txBody>
            <a:bodyPr wrap="none" rtlCol="0">
              <a:spAutoFit/>
            </a:bodyPr>
            <a:lstStyle/>
            <a:p>
              <a:r>
                <a:rPr lang="nl-NL" dirty="0" smtClean="0"/>
                <a:t>BIAS</a:t>
              </a:r>
            </a:p>
            <a:p>
              <a:r>
                <a:rPr lang="nl-NL" dirty="0" smtClean="0"/>
                <a:t>VARIANCE</a:t>
              </a:r>
            </a:p>
          </p:txBody>
        </p:sp>
      </p:grpSp>
      <p:sp>
        <p:nvSpPr>
          <p:cNvPr id="38" name="Title 37"/>
          <p:cNvSpPr>
            <a:spLocks noGrp="1"/>
          </p:cNvSpPr>
          <p:nvPr>
            <p:ph type="title"/>
          </p:nvPr>
        </p:nvSpPr>
        <p:spPr/>
        <p:txBody>
          <a:bodyPr/>
          <a:lstStyle/>
          <a:p>
            <a:r>
              <a:rPr lang="nl-NL" dirty="0" smtClean="0"/>
              <a:t>DECISION TREES </a:t>
            </a:r>
            <a:r>
              <a:rPr lang="nl-NL" dirty="0">
                <a:solidFill>
                  <a:schemeClr val="accent1">
                    <a:lumMod val="50000"/>
                  </a:schemeClr>
                </a:solidFill>
              </a:rPr>
              <a:t>-</a:t>
            </a:r>
            <a:r>
              <a:rPr lang="nl-NL" dirty="0" smtClean="0">
                <a:solidFill>
                  <a:schemeClr val="accent1">
                    <a:lumMod val="50000"/>
                  </a:schemeClr>
                </a:solidFill>
              </a:rPr>
              <a:t> SUMMARY</a:t>
            </a:r>
            <a:endParaRPr lang="nl-NL" dirty="0">
              <a:solidFill>
                <a:schemeClr val="accent1">
                  <a:lumMod val="50000"/>
                </a:schemeClr>
              </a:solidFill>
            </a:endParaRPr>
          </a:p>
        </p:txBody>
      </p:sp>
    </p:spTree>
    <p:extLst>
      <p:ext uri="{BB962C8B-B14F-4D97-AF65-F5344CB8AC3E}">
        <p14:creationId xmlns:p14="http://schemas.microsoft.com/office/powerpoint/2010/main" val="152095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a:t>
            </a:r>
            <a:r>
              <a:rPr lang="en-US" dirty="0" smtClean="0"/>
              <a:t>Machine</a:t>
            </a:r>
            <a:endParaRPr lang="nl-NL" dirty="0"/>
          </a:p>
        </p:txBody>
      </p:sp>
      <p:sp>
        <p:nvSpPr>
          <p:cNvPr id="3" name="Subtitle 2"/>
          <p:cNvSpPr>
            <a:spLocks noGrp="1"/>
          </p:cNvSpPr>
          <p:nvPr>
            <p:ph type="subTitle" idx="1"/>
          </p:nvPr>
        </p:nvSpPr>
        <p:spPr>
          <a:xfrm>
            <a:off x="719666" y="1556792"/>
            <a:ext cx="11294855" cy="2376264"/>
          </a:xfrm>
        </p:spPr>
        <p:txBody>
          <a:bodyPr/>
          <a:lstStyle/>
          <a:p>
            <a:r>
              <a:rPr lang="en-US" dirty="0"/>
              <a:t>Objective function: </a:t>
            </a:r>
            <a:r>
              <a:rPr lang="en-US" dirty="0" err="1"/>
              <a:t>maximaliseren</a:t>
            </a:r>
            <a:r>
              <a:rPr lang="en-US" dirty="0"/>
              <a:t> margin van decision boundary</a:t>
            </a:r>
          </a:p>
          <a:p>
            <a:r>
              <a:rPr lang="en-US" dirty="0"/>
              <a:t>Support vectors </a:t>
            </a:r>
            <a:r>
              <a:rPr lang="en-US" dirty="0" err="1"/>
              <a:t>zijn</a:t>
            </a:r>
            <a:r>
              <a:rPr lang="en-US" dirty="0"/>
              <a:t> de samples </a:t>
            </a:r>
            <a:r>
              <a:rPr lang="en-US" dirty="0" err="1"/>
              <a:t>dichtst</a:t>
            </a:r>
            <a:r>
              <a:rPr lang="en-US" dirty="0"/>
              <a:t> </a:t>
            </a:r>
            <a:r>
              <a:rPr lang="en-US" dirty="0" err="1"/>
              <a:t>bij</a:t>
            </a:r>
            <a:r>
              <a:rPr lang="en-US" dirty="0"/>
              <a:t> de hyperplane</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988" y="2744924"/>
            <a:ext cx="8819195" cy="3648979"/>
          </a:xfrm>
          <a:prstGeom prst="rect">
            <a:avLst/>
          </a:prstGeom>
        </p:spPr>
      </p:pic>
      <p:sp>
        <p:nvSpPr>
          <p:cNvPr id="4" name="Rectangle 3"/>
          <p:cNvSpPr/>
          <p:nvPr/>
        </p:nvSpPr>
        <p:spPr>
          <a:xfrm>
            <a:off x="4444409" y="2744924"/>
            <a:ext cx="6095630" cy="364897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92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Waarom</a:t>
            </a:r>
            <a:r>
              <a:rPr lang="en-US" dirty="0" smtClean="0"/>
              <a:t> Support vector machines?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7409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a:t>
            </a:r>
            <a:r>
              <a:rPr lang="nl-NL" dirty="0" err="1" smtClean="0"/>
              <a:t>kernel</a:t>
            </a:r>
            <a:r>
              <a:rPr lang="nl-NL" dirty="0" smtClean="0"/>
              <a:t> trick</a:t>
            </a:r>
            <a:endParaRPr lang="nl-NL" dirty="0"/>
          </a:p>
        </p:txBody>
      </p:sp>
      <p:sp>
        <p:nvSpPr>
          <p:cNvPr id="3" name="Subtitle 2"/>
          <p:cNvSpPr>
            <a:spLocks noGrp="1"/>
          </p:cNvSpPr>
          <p:nvPr>
            <p:ph type="subTitle" idx="1"/>
          </p:nvPr>
        </p:nvSpPr>
        <p:spPr/>
        <p:txBody>
          <a:bodyPr/>
          <a:lstStyle/>
          <a:p>
            <a:r>
              <a:rPr lang="nl-NL" dirty="0" err="1"/>
              <a:t>Kernels</a:t>
            </a:r>
            <a:endParaRPr lang="nl-NL" dirty="0"/>
          </a:p>
        </p:txBody>
      </p:sp>
    </p:spTree>
    <p:extLst>
      <p:ext uri="{BB962C8B-B14F-4D97-AF65-F5344CB8AC3E}">
        <p14:creationId xmlns:p14="http://schemas.microsoft.com/office/powerpoint/2010/main" val="142789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23786" y="372538"/>
            <a:ext cx="10515600" cy="633600"/>
          </a:xfrm>
        </p:spPr>
        <p:txBody>
          <a:bodyPr/>
          <a:lstStyle/>
          <a:p>
            <a:r>
              <a:rPr lang="en-US" dirty="0"/>
              <a:t>Support vector machine</a:t>
            </a:r>
            <a:endParaRPr lang="nl-NL" dirty="0"/>
          </a:p>
        </p:txBody>
      </p:sp>
      <p:sp>
        <p:nvSpPr>
          <p:cNvPr id="3" name="Subtitle 2"/>
          <p:cNvSpPr>
            <a:spLocks noGrp="1"/>
          </p:cNvSpPr>
          <p:nvPr>
            <p:ph type="subTitle" idx="1"/>
          </p:nvPr>
        </p:nvSpPr>
        <p:spPr/>
        <p:txBody>
          <a:bodyPr/>
          <a:lstStyle/>
          <a:p>
            <a:endParaRPr lang="nl-NL"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344" y="2110210"/>
            <a:ext cx="6981162" cy="3240961"/>
          </a:xfrm>
          <a:prstGeom prst="rect">
            <a:avLst/>
          </a:prstGeom>
        </p:spPr>
      </p:pic>
    </p:spTree>
    <p:extLst>
      <p:ext uri="{BB962C8B-B14F-4D97-AF65-F5344CB8AC3E}">
        <p14:creationId xmlns:p14="http://schemas.microsoft.com/office/powerpoint/2010/main" val="299562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DIAGNOSTICS</a:t>
            </a:r>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3202355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294419" y="508951"/>
            <a:ext cx="3616036" cy="3616037"/>
            <a:chOff x="1427019" y="1961573"/>
            <a:chExt cx="3616036" cy="3616037"/>
          </a:xfrm>
        </p:grpSpPr>
        <p:sp>
          <p:nvSpPr>
            <p:cNvPr id="9" name="Rectangle 8"/>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8" name="Rectangle 7"/>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12" name="Group 11"/>
          <p:cNvGrpSpPr/>
          <p:nvPr/>
        </p:nvGrpSpPr>
        <p:grpSpPr>
          <a:xfrm>
            <a:off x="7927107" y="1370446"/>
            <a:ext cx="2364509" cy="2364509"/>
            <a:chOff x="2059707" y="2742046"/>
            <a:chExt cx="2364509" cy="2364509"/>
          </a:xfrm>
        </p:grpSpPr>
        <p:sp>
          <p:nvSpPr>
            <p:cNvPr id="79" name="Partial Circle 78"/>
            <p:cNvSpPr/>
            <p:nvPr/>
          </p:nvSpPr>
          <p:spPr>
            <a:xfrm>
              <a:off x="2059707" y="27420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chemeClr val="tx1"/>
                </a:solidFill>
              </a:endParaRPr>
            </a:p>
          </p:txBody>
        </p:sp>
        <p:sp>
          <p:nvSpPr>
            <p:cNvPr id="103" name="TextBox 102"/>
            <p:cNvSpPr txBox="1"/>
            <p:nvPr/>
          </p:nvSpPr>
          <p:spPr>
            <a:xfrm>
              <a:off x="2236216" y="3557905"/>
              <a:ext cx="857927" cy="584775"/>
            </a:xfrm>
            <a:prstGeom prst="rect">
              <a:avLst/>
            </a:prstGeom>
            <a:noFill/>
          </p:spPr>
          <p:txBody>
            <a:bodyPr wrap="none" rtlCol="0">
              <a:spAutoFit/>
            </a:bodyPr>
            <a:lstStyle/>
            <a:p>
              <a:pPr algn="ctr"/>
              <a:r>
                <a:rPr lang="en-US" sz="2000" dirty="0"/>
                <a:t>TRUE</a:t>
              </a:r>
              <a:r>
                <a:rPr lang="en-US" sz="1200" dirty="0"/>
                <a:t/>
              </a:r>
              <a:br>
                <a:rPr lang="en-US" sz="1200" dirty="0"/>
              </a:br>
              <a:r>
                <a:rPr lang="en-US" sz="1200" dirty="0"/>
                <a:t>POSITIVES</a:t>
              </a:r>
            </a:p>
          </p:txBody>
        </p:sp>
      </p:grpSp>
      <p:grpSp>
        <p:nvGrpSpPr>
          <p:cNvPr id="13" name="Group 12"/>
          <p:cNvGrpSpPr/>
          <p:nvPr/>
        </p:nvGrpSpPr>
        <p:grpSpPr>
          <a:xfrm>
            <a:off x="7922494" y="1375063"/>
            <a:ext cx="2364509" cy="2364509"/>
            <a:chOff x="2055094" y="2746663"/>
            <a:chExt cx="2364509" cy="2364509"/>
          </a:xfrm>
        </p:grpSpPr>
        <p:sp>
          <p:nvSpPr>
            <p:cNvPr id="101" name="Partial Circle 100"/>
            <p:cNvSpPr/>
            <p:nvPr/>
          </p:nvSpPr>
          <p:spPr>
            <a:xfrm rot="10800000">
              <a:off x="2055094" y="27466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chemeClr val="tx1"/>
                </a:solidFill>
              </a:endParaRPr>
            </a:p>
          </p:txBody>
        </p:sp>
        <p:sp>
          <p:nvSpPr>
            <p:cNvPr id="104" name="TextBox 103"/>
            <p:cNvSpPr txBox="1"/>
            <p:nvPr/>
          </p:nvSpPr>
          <p:spPr>
            <a:xfrm>
              <a:off x="3341432" y="3557905"/>
              <a:ext cx="857927" cy="584775"/>
            </a:xfrm>
            <a:prstGeom prst="rect">
              <a:avLst/>
            </a:prstGeom>
            <a:noFill/>
          </p:spPr>
          <p:txBody>
            <a:bodyPr wrap="none" rtlCol="0">
              <a:spAutoFit/>
            </a:bodyPr>
            <a:lstStyle/>
            <a:p>
              <a:pPr algn="ctr"/>
              <a:r>
                <a:rPr lang="en-US" sz="2000" dirty="0"/>
                <a:t>FALSE</a:t>
              </a:r>
              <a:r>
                <a:rPr lang="en-US" sz="1200" dirty="0"/>
                <a:t/>
              </a:r>
              <a:br>
                <a:rPr lang="en-US" sz="1200" dirty="0"/>
              </a:br>
              <a:r>
                <a:rPr lang="en-US" sz="1200" dirty="0"/>
                <a:t>POSITIVES</a:t>
              </a:r>
            </a:p>
          </p:txBody>
        </p:sp>
      </p:grpSp>
      <p:grpSp>
        <p:nvGrpSpPr>
          <p:cNvPr id="10" name="Group 9"/>
          <p:cNvGrpSpPr/>
          <p:nvPr/>
        </p:nvGrpSpPr>
        <p:grpSpPr>
          <a:xfrm>
            <a:off x="7551679" y="1002578"/>
            <a:ext cx="3055678" cy="3039486"/>
            <a:chOff x="1684279" y="2374178"/>
            <a:chExt cx="3055678" cy="3039486"/>
          </a:xfrm>
        </p:grpSpPr>
        <p:sp>
          <p:nvSpPr>
            <p:cNvPr id="15" name="Oval 14"/>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6" name="Oval 15"/>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7" name="Oval 16"/>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3" name="Oval 22"/>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4" name="Oval 23"/>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5" name="Oval 24"/>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6" name="Oval 25"/>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7" name="Oval 26"/>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33" name="Oval 32"/>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39" name="Oval 38"/>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5" name="Oval 54"/>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2" name="Oval 61"/>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3" name="Oval 62"/>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4" name="Oval 63"/>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5" name="Oval 64"/>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6" name="Oval 65"/>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67" name="Oval 66"/>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8" name="Oval 67"/>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9" name="Oval 68"/>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0" name="Oval 69"/>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1" name="Oval 70"/>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Oval 71"/>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2" name="Title 1"/>
          <p:cNvSpPr>
            <a:spLocks noGrp="1"/>
          </p:cNvSpPr>
          <p:nvPr>
            <p:ph type="title"/>
          </p:nvPr>
        </p:nvSpPr>
        <p:spPr/>
        <p:txBody>
          <a:bodyPr/>
          <a:lstStyle/>
          <a:p>
            <a:r>
              <a:rPr lang="en-US" dirty="0"/>
              <a:t>CONFUSION MATRIX</a:t>
            </a:r>
          </a:p>
        </p:txBody>
      </p:sp>
      <p:graphicFrame>
        <p:nvGraphicFramePr>
          <p:cNvPr id="56" name="Table 55"/>
          <p:cNvGraphicFramePr>
            <a:graphicFrameLocks noGrp="1"/>
          </p:cNvGraphicFramePr>
          <p:nvPr>
            <p:extLst/>
          </p:nvPr>
        </p:nvGraphicFramePr>
        <p:xfrm>
          <a:off x="-218169" y="989739"/>
          <a:ext cx="4752070" cy="3414430"/>
        </p:xfrm>
        <a:graphic>
          <a:graphicData uri="http://schemas.openxmlformats.org/drawingml/2006/table">
            <a:tbl>
              <a:tblPr firstRow="1" bandRow="1">
                <a:tableStyleId>{5C22544A-7EE6-4342-B048-85BDC9FD1C3A}</a:tableStyleId>
              </a:tblPr>
              <a:tblGrid>
                <a:gridCol w="1473598">
                  <a:extLst>
                    <a:ext uri="{9D8B030D-6E8A-4147-A177-3AD203B41FA5}">
                      <a16:colId xmlns="" xmlns:a16="http://schemas.microsoft.com/office/drawing/2014/main" val="20000"/>
                    </a:ext>
                  </a:extLst>
                </a:gridCol>
                <a:gridCol w="309856">
                  <a:extLst>
                    <a:ext uri="{9D8B030D-6E8A-4147-A177-3AD203B41FA5}">
                      <a16:colId xmlns="" xmlns:a16="http://schemas.microsoft.com/office/drawing/2014/main" val="20001"/>
                    </a:ext>
                  </a:extLst>
                </a:gridCol>
                <a:gridCol w="1484308">
                  <a:extLst>
                    <a:ext uri="{9D8B030D-6E8A-4147-A177-3AD203B41FA5}">
                      <a16:colId xmlns="" xmlns:a16="http://schemas.microsoft.com/office/drawing/2014/main" val="20002"/>
                    </a:ext>
                  </a:extLst>
                </a:gridCol>
                <a:gridCol w="1484308">
                  <a:extLst>
                    <a:ext uri="{9D8B030D-6E8A-4147-A177-3AD203B41FA5}">
                      <a16:colId xmlns="" xmlns:a16="http://schemas.microsoft.com/office/drawing/2014/main" val="20003"/>
                    </a:ext>
                  </a:extLst>
                </a:gridCol>
              </a:tblGrid>
              <a:tr h="885950">
                <a:tc>
                  <a:txBody>
                    <a:bodyPr/>
                    <a:lstStyle/>
                    <a:p>
                      <a:endParaRPr lang="en-US" sz="1400" b="0" noProof="0" dirty="0">
                        <a:solidFill>
                          <a:schemeClr val="tx1"/>
                        </a:solidFill>
                      </a:endParaRPr>
                    </a:p>
                  </a:txBody>
                  <a:tcPr marL="88771" marR="88771" marT="44385" marB="44385">
                    <a:noFill/>
                  </a:tcPr>
                </a:tc>
                <a:tc>
                  <a:txBody>
                    <a:bodyPr/>
                    <a:lstStyle/>
                    <a:p>
                      <a:endParaRPr lang="en-US" sz="1400" b="0" noProof="0" dirty="0"/>
                    </a:p>
                  </a:txBody>
                  <a:tcPr marL="88771" marR="88771" marT="44385" marB="44385">
                    <a:noFill/>
                  </a:tcPr>
                </a:tc>
                <a:tc gridSpan="2">
                  <a:txBody>
                    <a:bodyPr/>
                    <a:lstStyle/>
                    <a:p>
                      <a:pPr algn="ctr"/>
                      <a:endParaRPr lang="en-US" sz="1500" b="0" noProof="0" dirty="0">
                        <a:solidFill>
                          <a:sysClr val="windowText" lastClr="000000"/>
                        </a:solidFill>
                      </a:endParaRPr>
                    </a:p>
                  </a:txBody>
                  <a:tcPr marL="70411" marR="70411" marT="35206" marB="35206" anchor="ctr">
                    <a:noFill/>
                  </a:tcPr>
                </a:tc>
                <a:tc hMerge="1">
                  <a:txBody>
                    <a:bodyPr/>
                    <a:lstStyle/>
                    <a:p>
                      <a:endParaRPr lang="nl-NL" dirty="0"/>
                    </a:p>
                  </a:txBody>
                  <a:tcPr/>
                </a:tc>
                <a:extLst>
                  <a:ext uri="{0D108BD9-81ED-4DB2-BD59-A6C34878D82A}">
                    <a16:rowId xmlns="" xmlns:a16="http://schemas.microsoft.com/office/drawing/2014/main" val="10000"/>
                  </a:ext>
                </a:extLst>
              </a:tr>
              <a:tr h="431526">
                <a:tc>
                  <a:txBody>
                    <a:bodyPr/>
                    <a:lstStyle/>
                    <a:p>
                      <a:endParaRPr lang="en-US" sz="1400" b="0" noProof="0" dirty="0"/>
                    </a:p>
                  </a:txBody>
                  <a:tcPr marL="88771" marR="88771" marT="44385" marB="44385">
                    <a:noFill/>
                  </a:tcPr>
                </a:tc>
                <a:tc>
                  <a:txBody>
                    <a:bodyPr/>
                    <a:lstStyle/>
                    <a:p>
                      <a:pPr algn="ctr"/>
                      <a:endParaRPr lang="en-US" sz="1400" b="0" noProof="0"/>
                    </a:p>
                  </a:txBody>
                  <a:tcPr marL="88771" marR="88771" marT="44385" marB="44385" anchor="ctr">
                    <a:noFill/>
                  </a:tcPr>
                </a:tc>
                <a:tc>
                  <a:txBody>
                    <a:bodyPr/>
                    <a:lstStyle/>
                    <a:p>
                      <a:pPr algn="ctr"/>
                      <a:r>
                        <a:rPr lang="en-US" sz="1200" b="0" noProof="0" dirty="0"/>
                        <a:t>negative</a:t>
                      </a:r>
                    </a:p>
                  </a:txBody>
                  <a:tcPr marL="88771" marR="88771" marT="44385" marB="44385" anchor="ctr">
                    <a:solidFill>
                      <a:schemeClr val="bg2">
                        <a:lumMod val="85000"/>
                      </a:schemeClr>
                    </a:solidFill>
                  </a:tcPr>
                </a:tc>
                <a:tc>
                  <a:txBody>
                    <a:bodyPr/>
                    <a:lstStyle/>
                    <a:p>
                      <a:pPr algn="ctr"/>
                      <a:r>
                        <a:rPr lang="en-US" sz="1200" b="0" noProof="0" dirty="0"/>
                        <a:t>positive</a:t>
                      </a:r>
                    </a:p>
                  </a:txBody>
                  <a:tcPr marL="88771" marR="88771" marT="44385" marB="44385" anchor="ctr">
                    <a:solidFill>
                      <a:schemeClr val="tx1">
                        <a:lumMod val="50000"/>
                        <a:lumOff val="50000"/>
                      </a:schemeClr>
                    </a:solidFill>
                  </a:tcPr>
                </a:tc>
                <a:extLst>
                  <a:ext uri="{0D108BD9-81ED-4DB2-BD59-A6C34878D82A}">
                    <a16:rowId xmlns="" xmlns:a16="http://schemas.microsoft.com/office/drawing/2014/main" val="10001"/>
                  </a:ext>
                </a:extLst>
              </a:tr>
              <a:tr h="1048477">
                <a:tc rowSpan="2">
                  <a:txBody>
                    <a:bodyPr/>
                    <a:lstStyle/>
                    <a:p>
                      <a:pPr algn="ctr"/>
                      <a:endParaRPr lang="en-US" sz="1800" b="0" noProof="0" dirty="0"/>
                    </a:p>
                  </a:txBody>
                  <a:tcPr marL="70411" marR="70411" marT="35206" marB="35206" anchor="ctr">
                    <a:noFill/>
                  </a:tcPr>
                </a:tc>
                <a:tc>
                  <a:txBody>
                    <a:bodyPr/>
                    <a:lstStyle/>
                    <a:p>
                      <a:pPr algn="ctr"/>
                      <a:r>
                        <a:rPr lang="en-US" sz="1400" b="1" noProof="0" dirty="0"/>
                        <a:t>-</a:t>
                      </a:r>
                    </a:p>
                  </a:txBody>
                  <a:tcPr marL="88771" marR="88771" marT="44385" marB="44385" anchor="ctr">
                    <a:solidFill>
                      <a:srgbClr val="D9D9D9"/>
                    </a:solidFill>
                  </a:tcPr>
                </a:tc>
                <a:tc>
                  <a:txBody>
                    <a:bodyPr/>
                    <a:lstStyle/>
                    <a:p>
                      <a:pPr algn="ctr"/>
                      <a:r>
                        <a:rPr lang="en-US" sz="1800" b="0" noProof="0" dirty="0"/>
                        <a:t>TRUE </a:t>
                      </a:r>
                      <a:r>
                        <a:rPr lang="en-US" sz="1400" b="0" noProof="0" dirty="0"/>
                        <a:t>NEGATIVES</a:t>
                      </a:r>
                    </a:p>
                  </a:txBody>
                  <a:tcPr marL="88771" marR="88771" marT="44385" marB="44385" anchor="ctr">
                    <a:solidFill>
                      <a:schemeClr val="tx1">
                        <a:lumMod val="10000"/>
                        <a:lumOff val="90000"/>
                      </a:schemeClr>
                    </a:solidFill>
                  </a:tcPr>
                </a:tc>
                <a:tc>
                  <a:txBody>
                    <a:bodyPr/>
                    <a:lstStyle/>
                    <a:p>
                      <a:pPr algn="ctr"/>
                      <a:r>
                        <a:rPr lang="en-US" sz="1800" b="0" noProof="0" dirty="0"/>
                        <a:t>FALSE</a:t>
                      </a:r>
                      <a:r>
                        <a:rPr lang="en-US" sz="1400" b="0" noProof="0" dirty="0"/>
                        <a:t> POSITIVES</a:t>
                      </a:r>
                    </a:p>
                  </a:txBody>
                  <a:tcPr marL="88771" marR="88771" marT="44385" marB="44385" anchor="ctr">
                    <a:solidFill>
                      <a:srgbClr val="FFB2AC"/>
                    </a:solidFill>
                  </a:tcPr>
                </a:tc>
                <a:extLst>
                  <a:ext uri="{0D108BD9-81ED-4DB2-BD59-A6C34878D82A}">
                    <a16:rowId xmlns="" xmlns:a16="http://schemas.microsoft.com/office/drawing/2014/main" val="10002"/>
                  </a:ext>
                </a:extLst>
              </a:tr>
              <a:tr h="1048477">
                <a:tc vMerge="1">
                  <a:txBody>
                    <a:bodyPr/>
                    <a:lstStyle/>
                    <a:p>
                      <a:endParaRPr lang="nl-NL" dirty="0"/>
                    </a:p>
                  </a:txBody>
                  <a:tcPr/>
                </a:tc>
                <a:tc>
                  <a:txBody>
                    <a:bodyPr/>
                    <a:lstStyle/>
                    <a:p>
                      <a:pPr algn="ctr"/>
                      <a:r>
                        <a:rPr lang="en-US" sz="1400" b="1" noProof="0" dirty="0"/>
                        <a:t>+</a:t>
                      </a:r>
                    </a:p>
                  </a:txBody>
                  <a:tcPr marL="88771" marR="88771" marT="44385" marB="44385" anchor="ctr">
                    <a:solidFill>
                      <a:schemeClr val="tx1">
                        <a:lumMod val="50000"/>
                        <a:lumOff val="50000"/>
                      </a:schemeClr>
                    </a:solidFill>
                  </a:tcPr>
                </a:tc>
                <a:tc>
                  <a:txBody>
                    <a:bodyPr/>
                    <a:lstStyle/>
                    <a:p>
                      <a:pPr algn="ctr"/>
                      <a:r>
                        <a:rPr lang="en-US" sz="1800" b="0" noProof="0" dirty="0"/>
                        <a:t>FALSE</a:t>
                      </a:r>
                      <a:r>
                        <a:rPr lang="en-US" sz="1400" b="0" noProof="0" dirty="0"/>
                        <a:t> NEGATIVES</a:t>
                      </a:r>
                    </a:p>
                  </a:txBody>
                  <a:tcPr marL="88771" marR="88771" marT="44385" marB="44385" anchor="ctr">
                    <a:solidFill>
                      <a:srgbClr val="D1DBC9"/>
                    </a:solidFill>
                  </a:tcPr>
                </a:tc>
                <a:tc>
                  <a:txBody>
                    <a:bodyPr/>
                    <a:lstStyle/>
                    <a:p>
                      <a:pPr algn="ctr"/>
                      <a:r>
                        <a:rPr lang="en-US" sz="1800" b="0" noProof="0" dirty="0"/>
                        <a:t>TRUE </a:t>
                      </a:r>
                      <a:r>
                        <a:rPr lang="en-US" sz="1400" b="0" noProof="0" dirty="0"/>
                        <a:t>POSITIVES</a:t>
                      </a:r>
                    </a:p>
                  </a:txBody>
                  <a:tcPr marL="88771" marR="88771" marT="44385" marB="44385" anchor="ctr">
                    <a:solidFill>
                      <a:srgbClr val="C9F6AB"/>
                    </a:solidFill>
                  </a:tcPr>
                </a:tc>
                <a:extLst>
                  <a:ext uri="{0D108BD9-81ED-4DB2-BD59-A6C34878D82A}">
                    <a16:rowId xmlns="" xmlns:a16="http://schemas.microsoft.com/office/drawing/2014/main" val="10003"/>
                  </a:ext>
                </a:extLst>
              </a:tr>
            </a:tbl>
          </a:graphicData>
        </a:graphic>
      </p:graphicFrame>
      <p:grpSp>
        <p:nvGrpSpPr>
          <p:cNvPr id="14" name="Group 13"/>
          <p:cNvGrpSpPr/>
          <p:nvPr/>
        </p:nvGrpSpPr>
        <p:grpSpPr>
          <a:xfrm>
            <a:off x="628915" y="1249803"/>
            <a:ext cx="3423871" cy="2844444"/>
            <a:chOff x="5727389" y="3015274"/>
            <a:chExt cx="2715744" cy="2256155"/>
          </a:xfrm>
        </p:grpSpPr>
        <p:sp>
          <p:nvSpPr>
            <p:cNvPr id="57" name="TextBox 56"/>
            <p:cNvSpPr txBox="1"/>
            <p:nvPr/>
          </p:nvSpPr>
          <p:spPr>
            <a:xfrm rot="16200000">
              <a:off x="5410316" y="4498140"/>
              <a:ext cx="1090362" cy="456215"/>
            </a:xfrm>
            <a:prstGeom prst="rect">
              <a:avLst/>
            </a:prstGeom>
            <a:noFill/>
          </p:spPr>
          <p:txBody>
            <a:bodyPr wrap="none" rtlCol="0">
              <a:spAutoFit/>
            </a:bodyPr>
            <a:lstStyle/>
            <a:p>
              <a:pPr algn="ctr">
                <a:lnSpc>
                  <a:spcPct val="150000"/>
                </a:lnSpc>
              </a:pPr>
              <a:r>
                <a:rPr lang="en-US" dirty="0"/>
                <a:t>true label</a:t>
              </a:r>
            </a:p>
          </p:txBody>
        </p:sp>
        <p:sp>
          <p:nvSpPr>
            <p:cNvPr id="58" name="TextBox 57"/>
            <p:cNvSpPr txBox="1"/>
            <p:nvPr/>
          </p:nvSpPr>
          <p:spPr>
            <a:xfrm>
              <a:off x="6823587" y="3015274"/>
              <a:ext cx="1619546" cy="456215"/>
            </a:xfrm>
            <a:prstGeom prst="rect">
              <a:avLst/>
            </a:prstGeom>
            <a:noFill/>
          </p:spPr>
          <p:txBody>
            <a:bodyPr wrap="none" rtlCol="0">
              <a:spAutoFit/>
            </a:bodyPr>
            <a:lstStyle/>
            <a:p>
              <a:pPr algn="ctr">
                <a:lnSpc>
                  <a:spcPct val="150000"/>
                </a:lnSpc>
              </a:pPr>
              <a:r>
                <a:rPr lang="en-US" dirty="0"/>
                <a:t>predicted label</a:t>
              </a:r>
            </a:p>
          </p:txBody>
        </p:sp>
      </p:grpSp>
      <p:sp>
        <p:nvSpPr>
          <p:cNvPr id="105" name="Oval 104"/>
          <p:cNvSpPr/>
          <p:nvPr/>
        </p:nvSpPr>
        <p:spPr>
          <a:xfrm>
            <a:off x="7937500" y="1384300"/>
            <a:ext cx="2324100" cy="23241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6" name="TextBox 105"/>
          <p:cNvSpPr txBox="1"/>
          <p:nvPr/>
        </p:nvSpPr>
        <p:spPr>
          <a:xfrm>
            <a:off x="7556773" y="546100"/>
            <a:ext cx="1332480" cy="334900"/>
          </a:xfrm>
          <a:prstGeom prst="rect">
            <a:avLst/>
          </a:prstGeom>
          <a:noFill/>
        </p:spPr>
        <p:txBody>
          <a:bodyPr wrap="none" rtlCol="0">
            <a:spAutoFit/>
          </a:bodyPr>
          <a:lstStyle/>
          <a:p>
            <a:pPr algn="ctr">
              <a:lnSpc>
                <a:spcPct val="150000"/>
              </a:lnSpc>
            </a:pPr>
            <a:r>
              <a:rPr lang="en-US" sz="1200" dirty="0"/>
              <a:t>FALSE NEGATIVES</a:t>
            </a:r>
          </a:p>
        </p:txBody>
      </p:sp>
      <p:sp>
        <p:nvSpPr>
          <p:cNvPr id="107" name="TextBox 106"/>
          <p:cNvSpPr txBox="1"/>
          <p:nvPr/>
        </p:nvSpPr>
        <p:spPr>
          <a:xfrm>
            <a:off x="9358672" y="546100"/>
            <a:ext cx="1294842" cy="334900"/>
          </a:xfrm>
          <a:prstGeom prst="rect">
            <a:avLst/>
          </a:prstGeom>
          <a:noFill/>
        </p:spPr>
        <p:txBody>
          <a:bodyPr wrap="none" rtlCol="0">
            <a:spAutoFit/>
          </a:bodyPr>
          <a:lstStyle/>
          <a:p>
            <a:pPr algn="ctr">
              <a:lnSpc>
                <a:spcPct val="150000"/>
              </a:lnSpc>
            </a:pPr>
            <a:r>
              <a:rPr lang="en-US" sz="1200" dirty="0"/>
              <a:t>TRUE NEGATIVES</a:t>
            </a:r>
          </a:p>
        </p:txBody>
      </p:sp>
      <p:grpSp>
        <p:nvGrpSpPr>
          <p:cNvPr id="29" name="Group 28"/>
          <p:cNvGrpSpPr/>
          <p:nvPr/>
        </p:nvGrpSpPr>
        <p:grpSpPr>
          <a:xfrm>
            <a:off x="1690687" y="2409825"/>
            <a:ext cx="4426202" cy="809625"/>
            <a:chOff x="1709737" y="3190875"/>
            <a:chExt cx="4426202" cy="809625"/>
          </a:xfrm>
        </p:grpSpPr>
        <p:sp>
          <p:nvSpPr>
            <p:cNvPr id="112" name="TextBox 111"/>
            <p:cNvSpPr txBox="1"/>
            <p:nvPr/>
          </p:nvSpPr>
          <p:spPr>
            <a:xfrm>
              <a:off x="4671243" y="3259578"/>
              <a:ext cx="1464696" cy="496674"/>
            </a:xfrm>
            <a:prstGeom prst="rect">
              <a:avLst/>
            </a:prstGeom>
            <a:noFill/>
          </p:spPr>
          <p:txBody>
            <a:bodyPr wrap="none" rtlCol="0">
              <a:spAutoFit/>
            </a:bodyPr>
            <a:lstStyle/>
            <a:p>
              <a:pPr>
                <a:lnSpc>
                  <a:spcPct val="150000"/>
                </a:lnSpc>
              </a:pPr>
              <a:r>
                <a:rPr lang="en-US" sz="2000" dirty="0"/>
                <a:t>SPECIFICITY</a:t>
              </a:r>
            </a:p>
          </p:txBody>
        </p:sp>
        <p:sp>
          <p:nvSpPr>
            <p:cNvPr id="22" name="Rectangle 21"/>
            <p:cNvSpPr/>
            <p:nvPr/>
          </p:nvSpPr>
          <p:spPr>
            <a:xfrm>
              <a:off x="1709737" y="3190875"/>
              <a:ext cx="2762250" cy="809625"/>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690687" y="3476625"/>
            <a:ext cx="4446239" cy="809625"/>
            <a:chOff x="1709737" y="4257675"/>
            <a:chExt cx="4446239" cy="809625"/>
          </a:xfrm>
        </p:grpSpPr>
        <p:sp>
          <p:nvSpPr>
            <p:cNvPr id="113" name="TextBox 112"/>
            <p:cNvSpPr txBox="1"/>
            <p:nvPr/>
          </p:nvSpPr>
          <p:spPr>
            <a:xfrm>
              <a:off x="4670441" y="4459728"/>
              <a:ext cx="1485535" cy="553998"/>
            </a:xfrm>
            <a:prstGeom prst="rect">
              <a:avLst/>
            </a:prstGeom>
            <a:noFill/>
          </p:spPr>
          <p:txBody>
            <a:bodyPr wrap="none" rtlCol="0">
              <a:spAutoFit/>
            </a:bodyPr>
            <a:lstStyle/>
            <a:p>
              <a:pPr>
                <a:lnSpc>
                  <a:spcPct val="150000"/>
                </a:lnSpc>
              </a:pPr>
              <a:r>
                <a:rPr lang="en-US" sz="2000" dirty="0"/>
                <a:t>SENSITIVITY</a:t>
              </a:r>
            </a:p>
          </p:txBody>
        </p:sp>
        <p:sp>
          <p:nvSpPr>
            <p:cNvPr id="123" name="Rectangle 122"/>
            <p:cNvSpPr/>
            <p:nvPr/>
          </p:nvSpPr>
          <p:spPr>
            <a:xfrm>
              <a:off x="1709737" y="4257675"/>
              <a:ext cx="2762250" cy="809625"/>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Subtitle 2"/>
          <p:cNvSpPr>
            <a:spLocks noGrp="1"/>
          </p:cNvSpPr>
          <p:nvPr>
            <p:ph type="subTitle" idx="1"/>
          </p:nvPr>
        </p:nvSpPr>
        <p:spPr>
          <a:xfrm>
            <a:off x="881592" y="5061221"/>
            <a:ext cx="5795433" cy="1024483"/>
          </a:xfrm>
        </p:spPr>
        <p:txBody>
          <a:bodyPr/>
          <a:lstStyle/>
          <a:p>
            <a:r>
              <a:rPr lang="en-US" sz="2000" dirty="0"/>
              <a:t>Confusion matrix provides overview of </a:t>
            </a:r>
            <a:br>
              <a:rPr lang="en-US" sz="2000" dirty="0"/>
            </a:br>
            <a:r>
              <a:rPr lang="en-US" sz="2000" b="1" dirty="0"/>
              <a:t>discriminative</a:t>
            </a:r>
            <a:r>
              <a:rPr lang="en-US" sz="2000" dirty="0"/>
              <a:t> capabilities</a:t>
            </a:r>
          </a:p>
          <a:p>
            <a:r>
              <a:rPr lang="en-US" sz="2000" dirty="0"/>
              <a:t>Depends on classifier </a:t>
            </a:r>
            <a:r>
              <a:rPr lang="en-US" sz="2000" b="1" dirty="0"/>
              <a:t>threshold</a:t>
            </a:r>
          </a:p>
          <a:p>
            <a:pPr marL="0" indent="0">
              <a:buNone/>
            </a:pPr>
            <a:endParaRPr lang="en-US" sz="2000" dirty="0"/>
          </a:p>
        </p:txBody>
      </p:sp>
      <p:grpSp>
        <p:nvGrpSpPr>
          <p:cNvPr id="3" name="Group 2"/>
          <p:cNvGrpSpPr/>
          <p:nvPr/>
        </p:nvGrpSpPr>
        <p:grpSpPr>
          <a:xfrm>
            <a:off x="7137416" y="4574626"/>
            <a:ext cx="2417604" cy="2047828"/>
            <a:chOff x="7137416" y="4574626"/>
            <a:chExt cx="2417604" cy="2047828"/>
          </a:xfrm>
        </p:grpSpPr>
        <p:grpSp>
          <p:nvGrpSpPr>
            <p:cNvPr id="21" name="Group 20"/>
            <p:cNvGrpSpPr/>
            <p:nvPr/>
          </p:nvGrpSpPr>
          <p:grpSpPr>
            <a:xfrm>
              <a:off x="7137416" y="5280685"/>
              <a:ext cx="2417604" cy="1341769"/>
              <a:chOff x="8509016" y="1010907"/>
              <a:chExt cx="2417604" cy="1341769"/>
            </a:xfrm>
          </p:grpSpPr>
          <p:grpSp>
            <p:nvGrpSpPr>
              <p:cNvPr id="114" name="Group 113"/>
              <p:cNvGrpSpPr/>
              <p:nvPr/>
            </p:nvGrpSpPr>
            <p:grpSpPr>
              <a:xfrm>
                <a:off x="10018570" y="1444626"/>
                <a:ext cx="908050" cy="908050"/>
                <a:chOff x="1325419" y="1986973"/>
                <a:chExt cx="3616036" cy="3616037"/>
              </a:xfrm>
            </p:grpSpPr>
            <p:sp>
              <p:nvSpPr>
                <p:cNvPr id="115" name="Rectangle 114"/>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Partial Circle 116"/>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Partial Circle 117"/>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2" name="TextBox 121"/>
              <p:cNvSpPr txBox="1"/>
              <p:nvPr/>
            </p:nvSpPr>
            <p:spPr>
              <a:xfrm>
                <a:off x="8509016" y="1010907"/>
                <a:ext cx="1676677" cy="553998"/>
              </a:xfrm>
              <a:prstGeom prst="rect">
                <a:avLst/>
              </a:prstGeom>
              <a:noFill/>
            </p:spPr>
            <p:txBody>
              <a:bodyPr wrap="none" rtlCol="0">
                <a:spAutoFit/>
              </a:bodyPr>
              <a:lstStyle/>
              <a:p>
                <a:pPr>
                  <a:lnSpc>
                    <a:spcPct val="150000"/>
                  </a:lnSpc>
                </a:pPr>
                <a:r>
                  <a:rPr lang="en-US" sz="2000" dirty="0"/>
                  <a:t>ACCURACY =   </a:t>
                </a:r>
              </a:p>
            </p:txBody>
          </p:sp>
        </p:grpSp>
        <p:sp>
          <p:nvSpPr>
            <p:cNvPr id="75" name="Rectangle 74"/>
            <p:cNvSpPr/>
            <p:nvPr/>
          </p:nvSpPr>
          <p:spPr>
            <a:xfrm>
              <a:off x="9087914" y="4574626"/>
              <a:ext cx="454750" cy="90689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tial Circle 75"/>
            <p:cNvSpPr/>
            <p:nvPr/>
          </p:nvSpPr>
          <p:spPr>
            <a:xfrm>
              <a:off x="8793493" y="4769456"/>
              <a:ext cx="593770" cy="59376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Partial Circle 76"/>
            <p:cNvSpPr/>
            <p:nvPr/>
          </p:nvSpPr>
          <p:spPr>
            <a:xfrm rot="10800000">
              <a:off x="8792335" y="4770616"/>
              <a:ext cx="593770" cy="593769"/>
            </a:xfrm>
            <a:prstGeom prst="pie">
              <a:avLst>
                <a:gd name="adj1" fmla="val 540000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5" name="Straight Connector 4"/>
          <p:cNvCxnSpPr/>
          <p:nvPr/>
        </p:nvCxnSpPr>
        <p:spPr>
          <a:xfrm flipH="1">
            <a:off x="8630928" y="5577768"/>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79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2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1552575" y="1362075"/>
            <a:ext cx="5476875" cy="48006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200" dirty="0"/>
              <a:t>RECEIVER OPERATING CHARACTERISTIC</a:t>
            </a:r>
          </a:p>
        </p:txBody>
      </p:sp>
      <p:grpSp>
        <p:nvGrpSpPr>
          <p:cNvPr id="82" name="Group 81"/>
          <p:cNvGrpSpPr/>
          <p:nvPr/>
        </p:nvGrpSpPr>
        <p:grpSpPr>
          <a:xfrm>
            <a:off x="9208945" y="4514192"/>
            <a:ext cx="755912" cy="910823"/>
            <a:chOff x="6748319" y="2037773"/>
            <a:chExt cx="2997197" cy="3611419"/>
          </a:xfrm>
        </p:grpSpPr>
        <p:sp>
          <p:nvSpPr>
            <p:cNvPr id="80" name="Rectangle 79"/>
            <p:cNvSpPr/>
            <p:nvPr/>
          </p:nvSpPr>
          <p:spPr>
            <a:xfrm>
              <a:off x="6748319" y="20377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artial Circle 80"/>
            <p:cNvSpPr/>
            <p:nvPr/>
          </p:nvSpPr>
          <p:spPr>
            <a:xfrm>
              <a:off x="7381007" y="28182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Partial Circle 82"/>
          <p:cNvSpPr/>
          <p:nvPr/>
        </p:nvSpPr>
        <p:spPr>
          <a:xfrm>
            <a:off x="9352683" y="3549939"/>
            <a:ext cx="596344" cy="596344"/>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0" name="Group 89"/>
          <p:cNvGrpSpPr/>
          <p:nvPr/>
        </p:nvGrpSpPr>
        <p:grpSpPr>
          <a:xfrm>
            <a:off x="10783171" y="4512943"/>
            <a:ext cx="754616" cy="912072"/>
            <a:chOff x="8697194" y="1902691"/>
            <a:chExt cx="2987961" cy="3611419"/>
          </a:xfrm>
        </p:grpSpPr>
        <p:sp>
          <p:nvSpPr>
            <p:cNvPr id="88" name="Rectangle 87"/>
            <p:cNvSpPr/>
            <p:nvPr/>
          </p:nvSpPr>
          <p:spPr>
            <a:xfrm>
              <a:off x="9874250" y="19026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tial Circle 88"/>
            <p:cNvSpPr/>
            <p:nvPr/>
          </p:nvSpPr>
          <p:spPr>
            <a:xfrm rot="10800000">
              <a:off x="8697194" y="26831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Partial Circle 90"/>
          <p:cNvSpPr/>
          <p:nvPr/>
        </p:nvSpPr>
        <p:spPr>
          <a:xfrm rot="10800000">
            <a:off x="10786344" y="3549940"/>
            <a:ext cx="597162" cy="597162"/>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 name="Group 102"/>
          <p:cNvGrpSpPr/>
          <p:nvPr/>
        </p:nvGrpSpPr>
        <p:grpSpPr>
          <a:xfrm>
            <a:off x="9132744" y="359072"/>
            <a:ext cx="2641303" cy="2641303"/>
            <a:chOff x="1427019" y="1961573"/>
            <a:chExt cx="3616036" cy="3616037"/>
          </a:xfrm>
        </p:grpSpPr>
        <p:sp>
          <p:nvSpPr>
            <p:cNvPr id="104" name="Rectangle 103"/>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5" name="Rectangle 104"/>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7" name="Group 146"/>
          <p:cNvGrpSpPr/>
          <p:nvPr/>
        </p:nvGrpSpPr>
        <p:grpSpPr>
          <a:xfrm>
            <a:off x="9591516" y="929161"/>
            <a:ext cx="1730506" cy="1730508"/>
            <a:chOff x="9591516" y="929161"/>
            <a:chExt cx="1730506" cy="1730508"/>
          </a:xfrm>
        </p:grpSpPr>
        <p:grpSp>
          <p:nvGrpSpPr>
            <p:cNvPr id="106" name="Group 105"/>
            <p:cNvGrpSpPr/>
            <p:nvPr/>
          </p:nvGrpSpPr>
          <p:grpSpPr>
            <a:xfrm>
              <a:off x="9594886" y="929161"/>
              <a:ext cx="1727136" cy="1727135"/>
              <a:chOff x="2059707" y="2742047"/>
              <a:chExt cx="2364508" cy="2364510"/>
            </a:xfrm>
          </p:grpSpPr>
          <p:sp>
            <p:nvSpPr>
              <p:cNvPr id="107" name="Partial Circle 106"/>
              <p:cNvSpPr/>
              <p:nvPr/>
            </p:nvSpPr>
            <p:spPr>
              <a:xfrm>
                <a:off x="2059707" y="2742047"/>
                <a:ext cx="2364508" cy="2364510"/>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p:cNvSpPr txBox="1"/>
              <p:nvPr/>
            </p:nvSpPr>
            <p:spPr>
              <a:xfrm>
                <a:off x="2390639" y="3636145"/>
                <a:ext cx="549081" cy="463493"/>
              </a:xfrm>
              <a:prstGeom prst="rect">
                <a:avLst/>
              </a:prstGeom>
              <a:noFill/>
            </p:spPr>
            <p:txBody>
              <a:bodyPr wrap="none" rtlCol="0">
                <a:spAutoFit/>
              </a:bodyPr>
              <a:lstStyle/>
              <a:p>
                <a:pPr algn="ctr"/>
                <a:r>
                  <a:rPr lang="en-US" sz="1600" dirty="0"/>
                  <a:t>TP</a:t>
                </a:r>
                <a:endParaRPr lang="en-US" sz="1050" dirty="0"/>
              </a:p>
            </p:txBody>
          </p:sp>
        </p:grpSp>
        <p:grpSp>
          <p:nvGrpSpPr>
            <p:cNvPr id="109" name="Group 108"/>
            <p:cNvGrpSpPr/>
            <p:nvPr/>
          </p:nvGrpSpPr>
          <p:grpSpPr>
            <a:xfrm>
              <a:off x="9591516" y="932534"/>
              <a:ext cx="1727136" cy="1727135"/>
              <a:chOff x="2055093" y="2746665"/>
              <a:chExt cx="2364508" cy="2364510"/>
            </a:xfrm>
          </p:grpSpPr>
          <p:sp>
            <p:nvSpPr>
              <p:cNvPr id="110" name="Partial Circle 109"/>
              <p:cNvSpPr/>
              <p:nvPr/>
            </p:nvSpPr>
            <p:spPr>
              <a:xfrm rot="10800000">
                <a:off x="2055093" y="2746665"/>
                <a:ext cx="2364508" cy="2364510"/>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11" name="TextBox 110"/>
              <p:cNvSpPr txBox="1"/>
              <p:nvPr/>
            </p:nvSpPr>
            <p:spPr>
              <a:xfrm>
                <a:off x="3501342" y="3636145"/>
                <a:ext cx="538107" cy="463493"/>
              </a:xfrm>
              <a:prstGeom prst="rect">
                <a:avLst/>
              </a:prstGeom>
              <a:noFill/>
            </p:spPr>
            <p:txBody>
              <a:bodyPr wrap="none" rtlCol="0">
                <a:spAutoFit/>
              </a:bodyPr>
              <a:lstStyle/>
              <a:p>
                <a:pPr algn="ctr"/>
                <a:r>
                  <a:rPr lang="en-US" sz="1600" dirty="0"/>
                  <a:t>FP</a:t>
                </a:r>
                <a:endParaRPr lang="en-US" sz="1050" dirty="0"/>
              </a:p>
            </p:txBody>
          </p:sp>
        </p:grpSp>
        <p:sp>
          <p:nvSpPr>
            <p:cNvPr id="135" name="Oval 134"/>
            <p:cNvSpPr/>
            <p:nvPr/>
          </p:nvSpPr>
          <p:spPr>
            <a:xfrm>
              <a:off x="9602477" y="939281"/>
              <a:ext cx="1697619" cy="16976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12" name="Group 111"/>
          <p:cNvGrpSpPr/>
          <p:nvPr/>
        </p:nvGrpSpPr>
        <p:grpSpPr>
          <a:xfrm>
            <a:off x="9320657" y="660455"/>
            <a:ext cx="2231994" cy="2220167"/>
            <a:chOff x="1684279" y="2374178"/>
            <a:chExt cx="3055678" cy="3039486"/>
          </a:xfrm>
        </p:grpSpPr>
        <p:sp>
          <p:nvSpPr>
            <p:cNvPr id="113" name="Oval 112"/>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4" name="Oval 113"/>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5" name="Oval 114"/>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6" name="Oval 115"/>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7" name="Oval 116"/>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8" name="Oval 117"/>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9" name="Oval 118"/>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0" name="Oval 119"/>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1" name="Oval 120"/>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2" name="Oval 121"/>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3" name="Oval 122"/>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4" name="Oval 123"/>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5" name="Oval 124"/>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6" name="Oval 125"/>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7" name="Oval 126"/>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8" name="Oval 127"/>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9" name="Oval 128"/>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0" name="Oval 129"/>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1" name="Oval 130"/>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2" name="Oval 131"/>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3" name="Oval 132"/>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4" name="Oval 133"/>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36" name="TextBox 135"/>
          <p:cNvSpPr txBox="1"/>
          <p:nvPr/>
        </p:nvSpPr>
        <p:spPr>
          <a:xfrm>
            <a:off x="9639346" y="327025"/>
            <a:ext cx="343364" cy="304571"/>
          </a:xfrm>
          <a:prstGeom prst="rect">
            <a:avLst/>
          </a:prstGeom>
          <a:noFill/>
        </p:spPr>
        <p:txBody>
          <a:bodyPr wrap="none" rtlCol="0">
            <a:spAutoFit/>
          </a:bodyPr>
          <a:lstStyle/>
          <a:p>
            <a:pPr algn="ctr">
              <a:lnSpc>
                <a:spcPct val="150000"/>
              </a:lnSpc>
            </a:pPr>
            <a:r>
              <a:rPr lang="en-US" sz="1050" dirty="0"/>
              <a:t>FN</a:t>
            </a:r>
          </a:p>
        </p:txBody>
      </p:sp>
      <p:sp>
        <p:nvSpPr>
          <p:cNvPr id="137" name="TextBox 136"/>
          <p:cNvSpPr txBox="1"/>
          <p:nvPr/>
        </p:nvSpPr>
        <p:spPr>
          <a:xfrm>
            <a:off x="10938575" y="327025"/>
            <a:ext cx="349776" cy="304571"/>
          </a:xfrm>
          <a:prstGeom prst="rect">
            <a:avLst/>
          </a:prstGeom>
          <a:noFill/>
        </p:spPr>
        <p:txBody>
          <a:bodyPr wrap="none" rtlCol="0">
            <a:spAutoFit/>
          </a:bodyPr>
          <a:lstStyle/>
          <a:p>
            <a:pPr algn="ctr">
              <a:lnSpc>
                <a:spcPct val="150000"/>
              </a:lnSpc>
            </a:pPr>
            <a:r>
              <a:rPr lang="en-US" sz="1050" dirty="0"/>
              <a:t>TN</a:t>
            </a:r>
          </a:p>
        </p:txBody>
      </p:sp>
      <p:sp>
        <p:nvSpPr>
          <p:cNvPr id="139" name="TextBox 138"/>
          <p:cNvSpPr txBox="1"/>
          <p:nvPr/>
        </p:nvSpPr>
        <p:spPr>
          <a:xfrm>
            <a:off x="8308991" y="4007290"/>
            <a:ext cx="941283" cy="553998"/>
          </a:xfrm>
          <a:prstGeom prst="rect">
            <a:avLst/>
          </a:prstGeom>
          <a:noFill/>
        </p:spPr>
        <p:txBody>
          <a:bodyPr wrap="none" rtlCol="0">
            <a:spAutoFit/>
          </a:bodyPr>
          <a:lstStyle/>
          <a:p>
            <a:pPr>
              <a:lnSpc>
                <a:spcPct val="150000"/>
              </a:lnSpc>
            </a:pPr>
            <a:r>
              <a:rPr lang="en-US" sz="2000" dirty="0"/>
              <a:t>TPR =   </a:t>
            </a:r>
          </a:p>
        </p:txBody>
      </p:sp>
      <p:sp>
        <p:nvSpPr>
          <p:cNvPr id="140" name="TextBox 139"/>
          <p:cNvSpPr txBox="1"/>
          <p:nvPr/>
        </p:nvSpPr>
        <p:spPr>
          <a:xfrm>
            <a:off x="10147316" y="4007290"/>
            <a:ext cx="934871" cy="553998"/>
          </a:xfrm>
          <a:prstGeom prst="rect">
            <a:avLst/>
          </a:prstGeom>
          <a:noFill/>
        </p:spPr>
        <p:txBody>
          <a:bodyPr wrap="none" rtlCol="0">
            <a:spAutoFit/>
          </a:bodyPr>
          <a:lstStyle/>
          <a:p>
            <a:pPr>
              <a:lnSpc>
                <a:spcPct val="150000"/>
              </a:lnSpc>
            </a:pPr>
            <a:r>
              <a:rPr lang="en-US" sz="2000" dirty="0"/>
              <a:t>FPR =   </a:t>
            </a:r>
          </a:p>
        </p:txBody>
      </p:sp>
      <p:sp>
        <p:nvSpPr>
          <p:cNvPr id="141" name="TextBox 140"/>
          <p:cNvSpPr txBox="1"/>
          <p:nvPr/>
        </p:nvSpPr>
        <p:spPr>
          <a:xfrm>
            <a:off x="8632841" y="5526527"/>
            <a:ext cx="1604222" cy="369332"/>
          </a:xfrm>
          <a:prstGeom prst="rect">
            <a:avLst/>
          </a:prstGeom>
          <a:noFill/>
        </p:spPr>
        <p:txBody>
          <a:bodyPr wrap="none" rtlCol="0">
            <a:spAutoFit/>
          </a:bodyPr>
          <a:lstStyle/>
          <a:p>
            <a:pPr>
              <a:lnSpc>
                <a:spcPct val="150000"/>
              </a:lnSpc>
            </a:pPr>
            <a:r>
              <a:rPr lang="en-US" sz="1200" dirty="0"/>
              <a:t>(SENSITIVITY, RECALL)</a:t>
            </a:r>
          </a:p>
        </p:txBody>
      </p:sp>
      <p:sp>
        <p:nvSpPr>
          <p:cNvPr id="142" name="TextBox 141"/>
          <p:cNvSpPr txBox="1"/>
          <p:nvPr/>
        </p:nvSpPr>
        <p:spPr>
          <a:xfrm>
            <a:off x="10709291" y="5526527"/>
            <a:ext cx="1258871" cy="369332"/>
          </a:xfrm>
          <a:prstGeom prst="rect">
            <a:avLst/>
          </a:prstGeom>
          <a:noFill/>
        </p:spPr>
        <p:txBody>
          <a:bodyPr wrap="none" rtlCol="0">
            <a:spAutoFit/>
          </a:bodyPr>
          <a:lstStyle/>
          <a:p>
            <a:pPr>
              <a:lnSpc>
                <a:spcPct val="150000"/>
              </a:lnSpc>
            </a:pPr>
            <a:r>
              <a:rPr lang="en-US" sz="1200" dirty="0"/>
              <a:t>(1 – SPECIFICITY)</a:t>
            </a:r>
          </a:p>
        </p:txBody>
      </p:sp>
      <p:sp>
        <p:nvSpPr>
          <p:cNvPr id="162" name="Arc 161"/>
          <p:cNvSpPr/>
          <p:nvPr/>
        </p:nvSpPr>
        <p:spPr>
          <a:xfrm rot="16200000">
            <a:off x="2721628" y="1506576"/>
            <a:ext cx="7347913" cy="7984093"/>
          </a:xfrm>
          <a:prstGeom prst="arc">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TextBox 163"/>
          <p:cNvSpPr txBox="1"/>
          <p:nvPr/>
        </p:nvSpPr>
        <p:spPr>
          <a:xfrm>
            <a:off x="1761853" y="1616515"/>
            <a:ext cx="575799" cy="375359"/>
          </a:xfrm>
          <a:prstGeom prst="rect">
            <a:avLst/>
          </a:prstGeom>
          <a:noFill/>
        </p:spPr>
        <p:txBody>
          <a:bodyPr wrap="none" rtlCol="0">
            <a:spAutoFit/>
          </a:bodyPr>
          <a:lstStyle/>
          <a:p>
            <a:pPr algn="r">
              <a:lnSpc>
                <a:spcPct val="150000"/>
              </a:lnSpc>
            </a:pPr>
            <a:r>
              <a:rPr lang="en-US" sz="1400" dirty="0"/>
              <a:t>100%</a:t>
            </a:r>
          </a:p>
        </p:txBody>
      </p:sp>
      <p:sp>
        <p:nvSpPr>
          <p:cNvPr id="165" name="TextBox 164"/>
          <p:cNvSpPr txBox="1"/>
          <p:nvPr/>
        </p:nvSpPr>
        <p:spPr>
          <a:xfrm>
            <a:off x="4098941" y="5550340"/>
            <a:ext cx="598241" cy="496674"/>
          </a:xfrm>
          <a:prstGeom prst="rect">
            <a:avLst/>
          </a:prstGeom>
          <a:noFill/>
        </p:spPr>
        <p:txBody>
          <a:bodyPr wrap="none" rtlCol="0">
            <a:spAutoFit/>
          </a:bodyPr>
          <a:lstStyle/>
          <a:p>
            <a:pPr>
              <a:lnSpc>
                <a:spcPct val="150000"/>
              </a:lnSpc>
            </a:pPr>
            <a:r>
              <a:rPr lang="en-US" sz="2000" dirty="0"/>
              <a:t>FPR</a:t>
            </a:r>
          </a:p>
        </p:txBody>
      </p:sp>
      <p:cxnSp>
        <p:nvCxnSpPr>
          <p:cNvPr id="167" name="Straight Connector 166"/>
          <p:cNvCxnSpPr>
            <a:stCxn id="162" idx="0"/>
            <a:endCxn id="162" idx="2"/>
          </p:cNvCxnSpPr>
          <p:nvPr/>
        </p:nvCxnSpPr>
        <p:spPr>
          <a:xfrm flipV="1">
            <a:off x="2403538" y="1824666"/>
            <a:ext cx="3992047" cy="3673957"/>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679591" y="3283390"/>
            <a:ext cx="598241" cy="496674"/>
          </a:xfrm>
          <a:prstGeom prst="rect">
            <a:avLst/>
          </a:prstGeom>
          <a:noFill/>
        </p:spPr>
        <p:txBody>
          <a:bodyPr wrap="none" rtlCol="0">
            <a:spAutoFit/>
          </a:bodyPr>
          <a:lstStyle/>
          <a:p>
            <a:pPr>
              <a:lnSpc>
                <a:spcPct val="150000"/>
              </a:lnSpc>
            </a:pPr>
            <a:r>
              <a:rPr lang="en-US" sz="2000" dirty="0"/>
              <a:t>TPR</a:t>
            </a:r>
          </a:p>
        </p:txBody>
      </p:sp>
      <p:sp>
        <p:nvSpPr>
          <p:cNvPr id="169" name="TextBox 168"/>
          <p:cNvSpPr txBox="1"/>
          <p:nvPr/>
        </p:nvSpPr>
        <p:spPr>
          <a:xfrm>
            <a:off x="1918947" y="5226490"/>
            <a:ext cx="418705" cy="375359"/>
          </a:xfrm>
          <a:prstGeom prst="rect">
            <a:avLst/>
          </a:prstGeom>
          <a:noFill/>
        </p:spPr>
        <p:txBody>
          <a:bodyPr wrap="none" rtlCol="0">
            <a:spAutoFit/>
          </a:bodyPr>
          <a:lstStyle/>
          <a:p>
            <a:pPr algn="r">
              <a:lnSpc>
                <a:spcPct val="150000"/>
              </a:lnSpc>
            </a:pPr>
            <a:r>
              <a:rPr lang="en-US" sz="1400" dirty="0"/>
              <a:t>0%</a:t>
            </a:r>
          </a:p>
        </p:txBody>
      </p:sp>
      <p:sp>
        <p:nvSpPr>
          <p:cNvPr id="170" name="TextBox 169"/>
          <p:cNvSpPr txBox="1"/>
          <p:nvPr/>
        </p:nvSpPr>
        <p:spPr>
          <a:xfrm>
            <a:off x="2261847" y="5469377"/>
            <a:ext cx="418704" cy="415498"/>
          </a:xfrm>
          <a:prstGeom prst="rect">
            <a:avLst/>
          </a:prstGeom>
          <a:noFill/>
        </p:spPr>
        <p:txBody>
          <a:bodyPr wrap="none" rtlCol="0">
            <a:spAutoFit/>
          </a:bodyPr>
          <a:lstStyle/>
          <a:p>
            <a:pPr algn="ctr">
              <a:lnSpc>
                <a:spcPct val="150000"/>
              </a:lnSpc>
            </a:pPr>
            <a:r>
              <a:rPr lang="en-US" sz="1400" dirty="0"/>
              <a:t>0%</a:t>
            </a:r>
          </a:p>
        </p:txBody>
      </p:sp>
      <p:sp>
        <p:nvSpPr>
          <p:cNvPr id="171" name="TextBox 170"/>
          <p:cNvSpPr txBox="1"/>
          <p:nvPr/>
        </p:nvSpPr>
        <p:spPr>
          <a:xfrm>
            <a:off x="6095728" y="5489447"/>
            <a:ext cx="575799" cy="375359"/>
          </a:xfrm>
          <a:prstGeom prst="rect">
            <a:avLst/>
          </a:prstGeom>
          <a:noFill/>
        </p:spPr>
        <p:txBody>
          <a:bodyPr wrap="none" rtlCol="0">
            <a:spAutoFit/>
          </a:bodyPr>
          <a:lstStyle/>
          <a:p>
            <a:pPr algn="ctr">
              <a:lnSpc>
                <a:spcPct val="150000"/>
              </a:lnSpc>
            </a:pPr>
            <a:r>
              <a:rPr lang="en-US" sz="1400" dirty="0"/>
              <a:t>100%</a:t>
            </a:r>
          </a:p>
        </p:txBody>
      </p:sp>
      <p:sp>
        <p:nvSpPr>
          <p:cNvPr id="210" name="TextBox 209"/>
          <p:cNvSpPr txBox="1"/>
          <p:nvPr/>
        </p:nvSpPr>
        <p:spPr>
          <a:xfrm>
            <a:off x="1603391" y="3669152"/>
            <a:ext cx="766557" cy="369332"/>
          </a:xfrm>
          <a:prstGeom prst="rect">
            <a:avLst/>
          </a:prstGeom>
          <a:noFill/>
        </p:spPr>
        <p:txBody>
          <a:bodyPr wrap="none" rtlCol="0">
            <a:spAutoFit/>
          </a:bodyPr>
          <a:lstStyle/>
          <a:p>
            <a:pPr>
              <a:lnSpc>
                <a:spcPct val="150000"/>
              </a:lnSpc>
            </a:pPr>
            <a:r>
              <a:rPr lang="en-US" sz="1200" dirty="0"/>
              <a:t>(RECALL)</a:t>
            </a:r>
          </a:p>
        </p:txBody>
      </p:sp>
      <p:cxnSp>
        <p:nvCxnSpPr>
          <p:cNvPr id="212" name="Straight Connector 211"/>
          <p:cNvCxnSpPr/>
          <p:nvPr/>
        </p:nvCxnSpPr>
        <p:spPr>
          <a:xfrm>
            <a:off x="2371725" y="1771651"/>
            <a:ext cx="0" cy="3711065"/>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392931" y="5514526"/>
            <a:ext cx="4209409" cy="0"/>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9110252" y="4342526"/>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10882914" y="4342526"/>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4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1552575" y="1362075"/>
            <a:ext cx="5476875" cy="48006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c 161"/>
          <p:cNvSpPr/>
          <p:nvPr/>
        </p:nvSpPr>
        <p:spPr>
          <a:xfrm rot="16200000">
            <a:off x="2721628" y="1506576"/>
            <a:ext cx="7347913" cy="7984093"/>
          </a:xfrm>
          <a:prstGeom prst="arc">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sz="3200" dirty="0"/>
              <a:t>RECEIVER OPERATING CHARACTERISTIC</a:t>
            </a:r>
          </a:p>
        </p:txBody>
      </p:sp>
      <p:grpSp>
        <p:nvGrpSpPr>
          <p:cNvPr id="82" name="Group 81"/>
          <p:cNvGrpSpPr/>
          <p:nvPr/>
        </p:nvGrpSpPr>
        <p:grpSpPr>
          <a:xfrm>
            <a:off x="9208945" y="4514192"/>
            <a:ext cx="755912" cy="910823"/>
            <a:chOff x="6748319" y="2037773"/>
            <a:chExt cx="2997197" cy="3611419"/>
          </a:xfrm>
        </p:grpSpPr>
        <p:sp>
          <p:nvSpPr>
            <p:cNvPr id="80" name="Rectangle 79"/>
            <p:cNvSpPr/>
            <p:nvPr/>
          </p:nvSpPr>
          <p:spPr>
            <a:xfrm>
              <a:off x="6748319" y="20377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artial Circle 80"/>
            <p:cNvSpPr/>
            <p:nvPr/>
          </p:nvSpPr>
          <p:spPr>
            <a:xfrm>
              <a:off x="7381007" y="28182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Partial Circle 82"/>
          <p:cNvSpPr/>
          <p:nvPr/>
        </p:nvSpPr>
        <p:spPr>
          <a:xfrm>
            <a:off x="9352683" y="3549939"/>
            <a:ext cx="596344" cy="596344"/>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0" name="Group 89"/>
          <p:cNvGrpSpPr/>
          <p:nvPr/>
        </p:nvGrpSpPr>
        <p:grpSpPr>
          <a:xfrm>
            <a:off x="10783171" y="4512943"/>
            <a:ext cx="754616" cy="912072"/>
            <a:chOff x="8697194" y="1902691"/>
            <a:chExt cx="2987961" cy="3611419"/>
          </a:xfrm>
        </p:grpSpPr>
        <p:sp>
          <p:nvSpPr>
            <p:cNvPr id="88" name="Rectangle 87"/>
            <p:cNvSpPr/>
            <p:nvPr/>
          </p:nvSpPr>
          <p:spPr>
            <a:xfrm>
              <a:off x="9874250" y="19026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tial Circle 88"/>
            <p:cNvSpPr/>
            <p:nvPr/>
          </p:nvSpPr>
          <p:spPr>
            <a:xfrm rot="10800000">
              <a:off x="8697194" y="26831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Partial Circle 90"/>
          <p:cNvSpPr/>
          <p:nvPr/>
        </p:nvSpPr>
        <p:spPr>
          <a:xfrm rot="10800000">
            <a:off x="10786344" y="3549940"/>
            <a:ext cx="597162" cy="597162"/>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TextBox 138"/>
          <p:cNvSpPr txBox="1"/>
          <p:nvPr/>
        </p:nvSpPr>
        <p:spPr>
          <a:xfrm>
            <a:off x="8308991" y="4007290"/>
            <a:ext cx="941283" cy="553998"/>
          </a:xfrm>
          <a:prstGeom prst="rect">
            <a:avLst/>
          </a:prstGeom>
          <a:noFill/>
        </p:spPr>
        <p:txBody>
          <a:bodyPr wrap="none" rtlCol="0">
            <a:spAutoFit/>
          </a:bodyPr>
          <a:lstStyle/>
          <a:p>
            <a:pPr>
              <a:lnSpc>
                <a:spcPct val="150000"/>
              </a:lnSpc>
            </a:pPr>
            <a:r>
              <a:rPr lang="en-US" sz="2000" dirty="0"/>
              <a:t>TPR =   </a:t>
            </a:r>
          </a:p>
        </p:txBody>
      </p:sp>
      <p:sp>
        <p:nvSpPr>
          <p:cNvPr id="140" name="TextBox 139"/>
          <p:cNvSpPr txBox="1"/>
          <p:nvPr/>
        </p:nvSpPr>
        <p:spPr>
          <a:xfrm>
            <a:off x="10147316" y="4007290"/>
            <a:ext cx="934871" cy="553998"/>
          </a:xfrm>
          <a:prstGeom prst="rect">
            <a:avLst/>
          </a:prstGeom>
          <a:noFill/>
        </p:spPr>
        <p:txBody>
          <a:bodyPr wrap="none" rtlCol="0">
            <a:spAutoFit/>
          </a:bodyPr>
          <a:lstStyle/>
          <a:p>
            <a:pPr>
              <a:lnSpc>
                <a:spcPct val="150000"/>
              </a:lnSpc>
            </a:pPr>
            <a:r>
              <a:rPr lang="en-US" sz="2000" dirty="0"/>
              <a:t>FPR =   </a:t>
            </a:r>
          </a:p>
        </p:txBody>
      </p:sp>
      <p:sp>
        <p:nvSpPr>
          <p:cNvPr id="141" name="TextBox 140"/>
          <p:cNvSpPr txBox="1"/>
          <p:nvPr/>
        </p:nvSpPr>
        <p:spPr>
          <a:xfrm>
            <a:off x="8632841" y="5526527"/>
            <a:ext cx="1604222" cy="369332"/>
          </a:xfrm>
          <a:prstGeom prst="rect">
            <a:avLst/>
          </a:prstGeom>
          <a:noFill/>
        </p:spPr>
        <p:txBody>
          <a:bodyPr wrap="none" rtlCol="0">
            <a:spAutoFit/>
          </a:bodyPr>
          <a:lstStyle/>
          <a:p>
            <a:pPr>
              <a:lnSpc>
                <a:spcPct val="150000"/>
              </a:lnSpc>
            </a:pPr>
            <a:r>
              <a:rPr lang="en-US" sz="1200" dirty="0"/>
              <a:t>(SENSITIVITY, RECALL)</a:t>
            </a:r>
          </a:p>
        </p:txBody>
      </p:sp>
      <p:sp>
        <p:nvSpPr>
          <p:cNvPr id="142" name="TextBox 141"/>
          <p:cNvSpPr txBox="1"/>
          <p:nvPr/>
        </p:nvSpPr>
        <p:spPr>
          <a:xfrm>
            <a:off x="10709291" y="5526527"/>
            <a:ext cx="1258871" cy="369332"/>
          </a:xfrm>
          <a:prstGeom prst="rect">
            <a:avLst/>
          </a:prstGeom>
          <a:noFill/>
        </p:spPr>
        <p:txBody>
          <a:bodyPr wrap="none" rtlCol="0">
            <a:spAutoFit/>
          </a:bodyPr>
          <a:lstStyle/>
          <a:p>
            <a:pPr>
              <a:lnSpc>
                <a:spcPct val="150000"/>
              </a:lnSpc>
            </a:pPr>
            <a:r>
              <a:rPr lang="en-US" sz="1200" dirty="0"/>
              <a:t>(1 – SPECIFICITY)</a:t>
            </a:r>
          </a:p>
        </p:txBody>
      </p:sp>
      <p:sp>
        <p:nvSpPr>
          <p:cNvPr id="164" name="TextBox 163"/>
          <p:cNvSpPr txBox="1"/>
          <p:nvPr/>
        </p:nvSpPr>
        <p:spPr>
          <a:xfrm>
            <a:off x="1761853" y="1616515"/>
            <a:ext cx="575799" cy="375359"/>
          </a:xfrm>
          <a:prstGeom prst="rect">
            <a:avLst/>
          </a:prstGeom>
          <a:noFill/>
        </p:spPr>
        <p:txBody>
          <a:bodyPr wrap="none" rtlCol="0">
            <a:spAutoFit/>
          </a:bodyPr>
          <a:lstStyle/>
          <a:p>
            <a:pPr algn="r">
              <a:lnSpc>
                <a:spcPct val="150000"/>
              </a:lnSpc>
            </a:pPr>
            <a:r>
              <a:rPr lang="en-US" sz="1400" dirty="0"/>
              <a:t>100%</a:t>
            </a:r>
          </a:p>
        </p:txBody>
      </p:sp>
      <p:sp>
        <p:nvSpPr>
          <p:cNvPr id="165" name="TextBox 164"/>
          <p:cNvSpPr txBox="1"/>
          <p:nvPr/>
        </p:nvSpPr>
        <p:spPr>
          <a:xfrm>
            <a:off x="4098941" y="5550340"/>
            <a:ext cx="598241" cy="496674"/>
          </a:xfrm>
          <a:prstGeom prst="rect">
            <a:avLst/>
          </a:prstGeom>
          <a:noFill/>
        </p:spPr>
        <p:txBody>
          <a:bodyPr wrap="none" rtlCol="0">
            <a:spAutoFit/>
          </a:bodyPr>
          <a:lstStyle/>
          <a:p>
            <a:pPr>
              <a:lnSpc>
                <a:spcPct val="150000"/>
              </a:lnSpc>
            </a:pPr>
            <a:r>
              <a:rPr lang="en-US" sz="2000" dirty="0"/>
              <a:t>FPR</a:t>
            </a:r>
          </a:p>
        </p:txBody>
      </p:sp>
      <p:cxnSp>
        <p:nvCxnSpPr>
          <p:cNvPr id="167" name="Straight Connector 166"/>
          <p:cNvCxnSpPr>
            <a:stCxn id="162" idx="0"/>
            <a:endCxn id="162" idx="2"/>
          </p:cNvCxnSpPr>
          <p:nvPr/>
        </p:nvCxnSpPr>
        <p:spPr>
          <a:xfrm flipV="1">
            <a:off x="2403538" y="1824666"/>
            <a:ext cx="3992047" cy="3673957"/>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679591" y="3283390"/>
            <a:ext cx="598241" cy="496674"/>
          </a:xfrm>
          <a:prstGeom prst="rect">
            <a:avLst/>
          </a:prstGeom>
          <a:noFill/>
        </p:spPr>
        <p:txBody>
          <a:bodyPr wrap="none" rtlCol="0">
            <a:spAutoFit/>
          </a:bodyPr>
          <a:lstStyle/>
          <a:p>
            <a:pPr>
              <a:lnSpc>
                <a:spcPct val="150000"/>
              </a:lnSpc>
            </a:pPr>
            <a:r>
              <a:rPr lang="en-US" sz="2000" dirty="0"/>
              <a:t>TPR</a:t>
            </a:r>
          </a:p>
        </p:txBody>
      </p:sp>
      <p:sp>
        <p:nvSpPr>
          <p:cNvPr id="169" name="TextBox 168"/>
          <p:cNvSpPr txBox="1"/>
          <p:nvPr/>
        </p:nvSpPr>
        <p:spPr>
          <a:xfrm>
            <a:off x="1918947" y="5226490"/>
            <a:ext cx="418705" cy="375359"/>
          </a:xfrm>
          <a:prstGeom prst="rect">
            <a:avLst/>
          </a:prstGeom>
          <a:noFill/>
        </p:spPr>
        <p:txBody>
          <a:bodyPr wrap="none" rtlCol="0">
            <a:spAutoFit/>
          </a:bodyPr>
          <a:lstStyle/>
          <a:p>
            <a:pPr algn="r">
              <a:lnSpc>
                <a:spcPct val="150000"/>
              </a:lnSpc>
            </a:pPr>
            <a:r>
              <a:rPr lang="en-US" sz="1400" dirty="0"/>
              <a:t>0%</a:t>
            </a:r>
          </a:p>
        </p:txBody>
      </p:sp>
      <p:sp>
        <p:nvSpPr>
          <p:cNvPr id="170" name="TextBox 169"/>
          <p:cNvSpPr txBox="1"/>
          <p:nvPr/>
        </p:nvSpPr>
        <p:spPr>
          <a:xfrm>
            <a:off x="2261847" y="5469377"/>
            <a:ext cx="418704" cy="415498"/>
          </a:xfrm>
          <a:prstGeom prst="rect">
            <a:avLst/>
          </a:prstGeom>
          <a:noFill/>
        </p:spPr>
        <p:txBody>
          <a:bodyPr wrap="none" rtlCol="0">
            <a:spAutoFit/>
          </a:bodyPr>
          <a:lstStyle/>
          <a:p>
            <a:pPr algn="ctr">
              <a:lnSpc>
                <a:spcPct val="150000"/>
              </a:lnSpc>
            </a:pPr>
            <a:r>
              <a:rPr lang="en-US" sz="1400" dirty="0"/>
              <a:t>0%</a:t>
            </a:r>
          </a:p>
        </p:txBody>
      </p:sp>
      <p:sp>
        <p:nvSpPr>
          <p:cNvPr id="171" name="TextBox 170"/>
          <p:cNvSpPr txBox="1"/>
          <p:nvPr/>
        </p:nvSpPr>
        <p:spPr>
          <a:xfrm>
            <a:off x="6095728" y="5489447"/>
            <a:ext cx="575799" cy="375359"/>
          </a:xfrm>
          <a:prstGeom prst="rect">
            <a:avLst/>
          </a:prstGeom>
          <a:noFill/>
        </p:spPr>
        <p:txBody>
          <a:bodyPr wrap="none" rtlCol="0">
            <a:spAutoFit/>
          </a:bodyPr>
          <a:lstStyle/>
          <a:p>
            <a:pPr algn="ctr">
              <a:lnSpc>
                <a:spcPct val="150000"/>
              </a:lnSpc>
            </a:pPr>
            <a:r>
              <a:rPr lang="en-US" sz="1400" dirty="0"/>
              <a:t>100%</a:t>
            </a:r>
          </a:p>
        </p:txBody>
      </p:sp>
      <p:sp>
        <p:nvSpPr>
          <p:cNvPr id="210" name="TextBox 209"/>
          <p:cNvSpPr txBox="1"/>
          <p:nvPr/>
        </p:nvSpPr>
        <p:spPr>
          <a:xfrm>
            <a:off x="1603391" y="3669152"/>
            <a:ext cx="766557" cy="369332"/>
          </a:xfrm>
          <a:prstGeom prst="rect">
            <a:avLst/>
          </a:prstGeom>
          <a:noFill/>
        </p:spPr>
        <p:txBody>
          <a:bodyPr wrap="none" rtlCol="0">
            <a:spAutoFit/>
          </a:bodyPr>
          <a:lstStyle/>
          <a:p>
            <a:pPr>
              <a:lnSpc>
                <a:spcPct val="150000"/>
              </a:lnSpc>
            </a:pPr>
            <a:r>
              <a:rPr lang="en-US" sz="1200" dirty="0"/>
              <a:t>(RECALL)</a:t>
            </a:r>
          </a:p>
        </p:txBody>
      </p:sp>
      <p:cxnSp>
        <p:nvCxnSpPr>
          <p:cNvPr id="212" name="Straight Connector 211"/>
          <p:cNvCxnSpPr/>
          <p:nvPr/>
        </p:nvCxnSpPr>
        <p:spPr>
          <a:xfrm>
            <a:off x="2371725" y="1771651"/>
            <a:ext cx="0" cy="3711065"/>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392931" y="5514526"/>
            <a:ext cx="4209409" cy="0"/>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8" name="Oval 197"/>
          <p:cNvSpPr/>
          <p:nvPr/>
        </p:nvSpPr>
        <p:spPr>
          <a:xfrm>
            <a:off x="2305050" y="5391150"/>
            <a:ext cx="180975" cy="180975"/>
          </a:xfrm>
          <a:prstGeom prst="ellipse">
            <a:avLst/>
          </a:prstGeom>
          <a:solidFill>
            <a:schemeClr val="tx1">
              <a:lumMod val="75000"/>
              <a:lumOff val="25000"/>
            </a:schemeClr>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6276975" y="1714500"/>
            <a:ext cx="180975" cy="180975"/>
          </a:xfrm>
          <a:prstGeom prst="ellipse">
            <a:avLst/>
          </a:prstGeom>
          <a:solidFill>
            <a:schemeClr val="tx1">
              <a:lumMod val="75000"/>
              <a:lumOff val="25000"/>
            </a:schemeClr>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828051" y="5082281"/>
            <a:ext cx="1035861" cy="375359"/>
          </a:xfrm>
          <a:prstGeom prst="rect">
            <a:avLst/>
          </a:prstGeom>
          <a:noFill/>
        </p:spPr>
        <p:txBody>
          <a:bodyPr wrap="none" rtlCol="0">
            <a:spAutoFit/>
          </a:bodyPr>
          <a:lstStyle/>
          <a:p>
            <a:pPr algn="ctr">
              <a:lnSpc>
                <a:spcPct val="150000"/>
              </a:lnSpc>
            </a:pPr>
            <a:r>
              <a:rPr lang="en-US" sz="1400" dirty="0"/>
              <a:t>all negative</a:t>
            </a:r>
          </a:p>
        </p:txBody>
      </p:sp>
      <p:sp>
        <p:nvSpPr>
          <p:cNvPr id="78" name="TextBox 77"/>
          <p:cNvSpPr txBox="1"/>
          <p:nvPr/>
        </p:nvSpPr>
        <p:spPr>
          <a:xfrm>
            <a:off x="3119990" y="3415025"/>
            <a:ext cx="884793" cy="523220"/>
          </a:xfrm>
          <a:prstGeom prst="rect">
            <a:avLst/>
          </a:prstGeom>
          <a:noFill/>
        </p:spPr>
        <p:txBody>
          <a:bodyPr wrap="none" rtlCol="0">
            <a:spAutoFit/>
          </a:bodyPr>
          <a:lstStyle/>
          <a:p>
            <a:pPr algn="ctr"/>
            <a:r>
              <a:rPr lang="en-US" sz="1400" dirty="0"/>
              <a:t>strict</a:t>
            </a:r>
          </a:p>
          <a:p>
            <a:pPr algn="ctr"/>
            <a:r>
              <a:rPr lang="en-US" sz="1400" dirty="0"/>
              <a:t>threshold</a:t>
            </a:r>
          </a:p>
        </p:txBody>
      </p:sp>
      <p:sp>
        <p:nvSpPr>
          <p:cNvPr id="79" name="TextBox 78"/>
          <p:cNvSpPr txBox="1"/>
          <p:nvPr/>
        </p:nvSpPr>
        <p:spPr>
          <a:xfrm>
            <a:off x="2705462" y="1930649"/>
            <a:ext cx="1583074" cy="307777"/>
          </a:xfrm>
          <a:prstGeom prst="rect">
            <a:avLst/>
          </a:prstGeom>
          <a:noFill/>
        </p:spPr>
        <p:txBody>
          <a:bodyPr wrap="square" rtlCol="0">
            <a:spAutoFit/>
          </a:bodyPr>
          <a:lstStyle/>
          <a:p>
            <a:pPr algn="ctr"/>
            <a:r>
              <a:rPr lang="en-US" sz="1400" dirty="0"/>
              <a:t>liberal threshold</a:t>
            </a:r>
          </a:p>
        </p:txBody>
      </p:sp>
      <p:sp>
        <p:nvSpPr>
          <p:cNvPr id="86" name="TextBox 85"/>
          <p:cNvSpPr txBox="1"/>
          <p:nvPr/>
        </p:nvSpPr>
        <p:spPr>
          <a:xfrm>
            <a:off x="4851254" y="1433825"/>
            <a:ext cx="1583074" cy="307777"/>
          </a:xfrm>
          <a:prstGeom prst="rect">
            <a:avLst/>
          </a:prstGeom>
          <a:noFill/>
        </p:spPr>
        <p:txBody>
          <a:bodyPr wrap="square" rtlCol="0">
            <a:spAutoFit/>
          </a:bodyPr>
          <a:lstStyle/>
          <a:p>
            <a:pPr algn="ctr"/>
            <a:r>
              <a:rPr lang="en-US" sz="1400" dirty="0"/>
              <a:t>all positive</a:t>
            </a:r>
          </a:p>
        </p:txBody>
      </p:sp>
      <p:sp>
        <p:nvSpPr>
          <p:cNvPr id="101" name="Freeform 9"/>
          <p:cNvSpPr>
            <a:spLocks/>
          </p:cNvSpPr>
          <p:nvPr/>
        </p:nvSpPr>
        <p:spPr bwMode="auto">
          <a:xfrm>
            <a:off x="8203924" y="777975"/>
            <a:ext cx="2791110" cy="682646"/>
          </a:xfrm>
          <a:custGeom>
            <a:avLst/>
            <a:gdLst>
              <a:gd name="T0" fmla="*/ 777 w 779"/>
              <a:gd name="T1" fmla="*/ 479 h 485"/>
              <a:gd name="T2" fmla="*/ 755 w 779"/>
              <a:gd name="T3" fmla="*/ 478 h 485"/>
              <a:gd name="T4" fmla="*/ 718 w 779"/>
              <a:gd name="T5" fmla="*/ 467 h 485"/>
              <a:gd name="T6" fmla="*/ 653 w 779"/>
              <a:gd name="T7" fmla="*/ 424 h 485"/>
              <a:gd name="T8" fmla="*/ 603 w 779"/>
              <a:gd name="T9" fmla="*/ 363 h 485"/>
              <a:gd name="T10" fmla="*/ 553 w 779"/>
              <a:gd name="T11" fmla="*/ 276 h 485"/>
              <a:gd name="T12" fmla="*/ 491 w 779"/>
              <a:gd name="T13" fmla="*/ 141 h 485"/>
              <a:gd name="T14" fmla="*/ 454 w 779"/>
              <a:gd name="T15" fmla="*/ 64 h 485"/>
              <a:gd name="T16" fmla="*/ 424 w 779"/>
              <a:gd name="T17" fmla="*/ 19 h 485"/>
              <a:gd name="T18" fmla="*/ 402 w 779"/>
              <a:gd name="T19" fmla="*/ 3 h 485"/>
              <a:gd name="T20" fmla="*/ 385 w 779"/>
              <a:gd name="T21" fmla="*/ 1 h 485"/>
              <a:gd name="T22" fmla="*/ 381 w 779"/>
              <a:gd name="T23" fmla="*/ 2 h 485"/>
              <a:gd name="T24" fmla="*/ 355 w 779"/>
              <a:gd name="T25" fmla="*/ 17 h 485"/>
              <a:gd name="T26" fmla="*/ 327 w 779"/>
              <a:gd name="T27" fmla="*/ 53 h 485"/>
              <a:gd name="T28" fmla="*/ 290 w 779"/>
              <a:gd name="T29" fmla="*/ 122 h 485"/>
              <a:gd name="T30" fmla="*/ 241 w 779"/>
              <a:gd name="T31" fmla="*/ 230 h 485"/>
              <a:gd name="T32" fmla="*/ 192 w 779"/>
              <a:gd name="T33" fmla="*/ 327 h 485"/>
              <a:gd name="T34" fmla="*/ 172 w 779"/>
              <a:gd name="T35" fmla="*/ 361 h 485"/>
              <a:gd name="T36" fmla="*/ 107 w 779"/>
              <a:gd name="T37" fmla="*/ 437 h 485"/>
              <a:gd name="T38" fmla="*/ 51 w 779"/>
              <a:gd name="T39" fmla="*/ 471 h 485"/>
              <a:gd name="T40" fmla="*/ 20 w 779"/>
              <a:gd name="T41" fmla="*/ 478 h 485"/>
              <a:gd name="T42" fmla="*/ 3 w 779"/>
              <a:gd name="T43" fmla="*/ 480 h 485"/>
              <a:gd name="T44" fmla="*/ 1 w 779"/>
              <a:gd name="T45" fmla="*/ 480 h 485"/>
              <a:gd name="T46" fmla="*/ 4 w 779"/>
              <a:gd name="T47" fmla="*/ 484 h 485"/>
              <a:gd name="T48" fmla="*/ 195 w 779"/>
              <a:gd name="T49" fmla="*/ 484 h 485"/>
              <a:gd name="T50" fmla="*/ 389 w 779"/>
              <a:gd name="T51" fmla="*/ 485 h 485"/>
              <a:gd name="T52" fmla="*/ 580 w 779"/>
              <a:gd name="T53" fmla="*/ 485 h 485"/>
              <a:gd name="T54" fmla="*/ 777 w 779"/>
              <a:gd name="T55" fmla="*/ 485 h 485"/>
              <a:gd name="T56" fmla="*/ 779 w 779"/>
              <a:gd name="T57" fmla="*/ 484 h 485"/>
              <a:gd name="T58" fmla="*/ 779 w 779"/>
              <a:gd name="T59" fmla="*/ 481 h 485"/>
              <a:gd name="T60" fmla="*/ 777 w 779"/>
              <a:gd name="T61" fmla="*/ 479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9" h="485">
                <a:moveTo>
                  <a:pt x="777" y="479"/>
                </a:moveTo>
                <a:cubicBezTo>
                  <a:pt x="769" y="479"/>
                  <a:pt x="762" y="479"/>
                  <a:pt x="755" y="478"/>
                </a:cubicBezTo>
                <a:cubicBezTo>
                  <a:pt x="742" y="476"/>
                  <a:pt x="730" y="472"/>
                  <a:pt x="718" y="467"/>
                </a:cubicBezTo>
                <a:cubicBezTo>
                  <a:pt x="693" y="457"/>
                  <a:pt x="672" y="442"/>
                  <a:pt x="653" y="424"/>
                </a:cubicBezTo>
                <a:cubicBezTo>
                  <a:pt x="634" y="405"/>
                  <a:pt x="618" y="385"/>
                  <a:pt x="603" y="363"/>
                </a:cubicBezTo>
                <a:cubicBezTo>
                  <a:pt x="584" y="335"/>
                  <a:pt x="568" y="306"/>
                  <a:pt x="553" y="276"/>
                </a:cubicBezTo>
                <a:cubicBezTo>
                  <a:pt x="531" y="231"/>
                  <a:pt x="511" y="186"/>
                  <a:pt x="491" y="141"/>
                </a:cubicBezTo>
                <a:cubicBezTo>
                  <a:pt x="480" y="115"/>
                  <a:pt x="468" y="89"/>
                  <a:pt x="454" y="64"/>
                </a:cubicBezTo>
                <a:cubicBezTo>
                  <a:pt x="445" y="48"/>
                  <a:pt x="436" y="33"/>
                  <a:pt x="424" y="19"/>
                </a:cubicBezTo>
                <a:cubicBezTo>
                  <a:pt x="418" y="13"/>
                  <a:pt x="411" y="7"/>
                  <a:pt x="402" y="3"/>
                </a:cubicBezTo>
                <a:cubicBezTo>
                  <a:pt x="397" y="1"/>
                  <a:pt x="391" y="0"/>
                  <a:pt x="385" y="1"/>
                </a:cubicBezTo>
                <a:cubicBezTo>
                  <a:pt x="384" y="1"/>
                  <a:pt x="383" y="1"/>
                  <a:pt x="381" y="2"/>
                </a:cubicBezTo>
                <a:cubicBezTo>
                  <a:pt x="371" y="4"/>
                  <a:pt x="363" y="10"/>
                  <a:pt x="355" y="17"/>
                </a:cubicBezTo>
                <a:cubicBezTo>
                  <a:pt x="344" y="28"/>
                  <a:pt x="335" y="40"/>
                  <a:pt x="327" y="53"/>
                </a:cubicBezTo>
                <a:cubicBezTo>
                  <a:pt x="313" y="75"/>
                  <a:pt x="302" y="98"/>
                  <a:pt x="290" y="122"/>
                </a:cubicBezTo>
                <a:cubicBezTo>
                  <a:pt x="274" y="158"/>
                  <a:pt x="258" y="194"/>
                  <a:pt x="241" y="230"/>
                </a:cubicBezTo>
                <a:cubicBezTo>
                  <a:pt x="226" y="263"/>
                  <a:pt x="210" y="295"/>
                  <a:pt x="192" y="327"/>
                </a:cubicBezTo>
                <a:cubicBezTo>
                  <a:pt x="186" y="338"/>
                  <a:pt x="179" y="350"/>
                  <a:pt x="172" y="361"/>
                </a:cubicBezTo>
                <a:cubicBezTo>
                  <a:pt x="153" y="389"/>
                  <a:pt x="133" y="415"/>
                  <a:pt x="107" y="437"/>
                </a:cubicBezTo>
                <a:cubicBezTo>
                  <a:pt x="90" y="452"/>
                  <a:pt x="72" y="463"/>
                  <a:pt x="51" y="471"/>
                </a:cubicBezTo>
                <a:cubicBezTo>
                  <a:pt x="41" y="475"/>
                  <a:pt x="30" y="477"/>
                  <a:pt x="20" y="478"/>
                </a:cubicBezTo>
                <a:cubicBezTo>
                  <a:pt x="14" y="479"/>
                  <a:pt x="8" y="480"/>
                  <a:pt x="3" y="480"/>
                </a:cubicBezTo>
                <a:cubicBezTo>
                  <a:pt x="2" y="480"/>
                  <a:pt x="1" y="479"/>
                  <a:pt x="1" y="480"/>
                </a:cubicBezTo>
                <a:cubicBezTo>
                  <a:pt x="0" y="483"/>
                  <a:pt x="1" y="484"/>
                  <a:pt x="4" y="484"/>
                </a:cubicBezTo>
                <a:cubicBezTo>
                  <a:pt x="68" y="484"/>
                  <a:pt x="132" y="484"/>
                  <a:pt x="195" y="484"/>
                </a:cubicBezTo>
                <a:cubicBezTo>
                  <a:pt x="260" y="485"/>
                  <a:pt x="325" y="485"/>
                  <a:pt x="389" y="485"/>
                </a:cubicBezTo>
                <a:cubicBezTo>
                  <a:pt x="453" y="485"/>
                  <a:pt x="516" y="485"/>
                  <a:pt x="580" y="485"/>
                </a:cubicBezTo>
                <a:cubicBezTo>
                  <a:pt x="645" y="485"/>
                  <a:pt x="711" y="485"/>
                  <a:pt x="777" y="485"/>
                </a:cubicBezTo>
                <a:cubicBezTo>
                  <a:pt x="777" y="485"/>
                  <a:pt x="778" y="485"/>
                  <a:pt x="779" y="484"/>
                </a:cubicBezTo>
                <a:cubicBezTo>
                  <a:pt x="779" y="483"/>
                  <a:pt x="779" y="482"/>
                  <a:pt x="779" y="481"/>
                </a:cubicBezTo>
                <a:cubicBezTo>
                  <a:pt x="779" y="480"/>
                  <a:pt x="778" y="479"/>
                  <a:pt x="777" y="479"/>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5"/>
          <p:cNvSpPr>
            <a:spLocks/>
          </p:cNvSpPr>
          <p:nvPr/>
        </p:nvSpPr>
        <p:spPr bwMode="auto">
          <a:xfrm>
            <a:off x="9808086" y="1589931"/>
            <a:ext cx="1476488" cy="1221726"/>
          </a:xfrm>
          <a:custGeom>
            <a:avLst/>
            <a:gdLst>
              <a:gd name="T0" fmla="*/ 777 w 779"/>
              <a:gd name="T1" fmla="*/ 479 h 485"/>
              <a:gd name="T2" fmla="*/ 755 w 779"/>
              <a:gd name="T3" fmla="*/ 478 h 485"/>
              <a:gd name="T4" fmla="*/ 718 w 779"/>
              <a:gd name="T5" fmla="*/ 467 h 485"/>
              <a:gd name="T6" fmla="*/ 653 w 779"/>
              <a:gd name="T7" fmla="*/ 424 h 485"/>
              <a:gd name="T8" fmla="*/ 603 w 779"/>
              <a:gd name="T9" fmla="*/ 363 h 485"/>
              <a:gd name="T10" fmla="*/ 553 w 779"/>
              <a:gd name="T11" fmla="*/ 276 h 485"/>
              <a:gd name="T12" fmla="*/ 491 w 779"/>
              <a:gd name="T13" fmla="*/ 141 h 485"/>
              <a:gd name="T14" fmla="*/ 454 w 779"/>
              <a:gd name="T15" fmla="*/ 64 h 485"/>
              <a:gd name="T16" fmla="*/ 424 w 779"/>
              <a:gd name="T17" fmla="*/ 19 h 485"/>
              <a:gd name="T18" fmla="*/ 402 w 779"/>
              <a:gd name="T19" fmla="*/ 3 h 485"/>
              <a:gd name="T20" fmla="*/ 385 w 779"/>
              <a:gd name="T21" fmla="*/ 1 h 485"/>
              <a:gd name="T22" fmla="*/ 381 w 779"/>
              <a:gd name="T23" fmla="*/ 2 h 485"/>
              <a:gd name="T24" fmla="*/ 355 w 779"/>
              <a:gd name="T25" fmla="*/ 17 h 485"/>
              <a:gd name="T26" fmla="*/ 327 w 779"/>
              <a:gd name="T27" fmla="*/ 53 h 485"/>
              <a:gd name="T28" fmla="*/ 290 w 779"/>
              <a:gd name="T29" fmla="*/ 122 h 485"/>
              <a:gd name="T30" fmla="*/ 241 w 779"/>
              <a:gd name="T31" fmla="*/ 230 h 485"/>
              <a:gd name="T32" fmla="*/ 192 w 779"/>
              <a:gd name="T33" fmla="*/ 327 h 485"/>
              <a:gd name="T34" fmla="*/ 172 w 779"/>
              <a:gd name="T35" fmla="*/ 361 h 485"/>
              <a:gd name="T36" fmla="*/ 107 w 779"/>
              <a:gd name="T37" fmla="*/ 437 h 485"/>
              <a:gd name="T38" fmla="*/ 51 w 779"/>
              <a:gd name="T39" fmla="*/ 471 h 485"/>
              <a:gd name="T40" fmla="*/ 20 w 779"/>
              <a:gd name="T41" fmla="*/ 478 h 485"/>
              <a:gd name="T42" fmla="*/ 3 w 779"/>
              <a:gd name="T43" fmla="*/ 480 h 485"/>
              <a:gd name="T44" fmla="*/ 1 w 779"/>
              <a:gd name="T45" fmla="*/ 480 h 485"/>
              <a:gd name="T46" fmla="*/ 4 w 779"/>
              <a:gd name="T47" fmla="*/ 484 h 485"/>
              <a:gd name="T48" fmla="*/ 195 w 779"/>
              <a:gd name="T49" fmla="*/ 484 h 485"/>
              <a:gd name="T50" fmla="*/ 389 w 779"/>
              <a:gd name="T51" fmla="*/ 485 h 485"/>
              <a:gd name="T52" fmla="*/ 580 w 779"/>
              <a:gd name="T53" fmla="*/ 485 h 485"/>
              <a:gd name="T54" fmla="*/ 777 w 779"/>
              <a:gd name="T55" fmla="*/ 485 h 485"/>
              <a:gd name="T56" fmla="*/ 779 w 779"/>
              <a:gd name="T57" fmla="*/ 484 h 485"/>
              <a:gd name="T58" fmla="*/ 779 w 779"/>
              <a:gd name="T59" fmla="*/ 481 h 485"/>
              <a:gd name="T60" fmla="*/ 777 w 779"/>
              <a:gd name="T61" fmla="*/ 479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9" h="485">
                <a:moveTo>
                  <a:pt x="777" y="479"/>
                </a:moveTo>
                <a:cubicBezTo>
                  <a:pt x="769" y="479"/>
                  <a:pt x="762" y="479"/>
                  <a:pt x="755" y="478"/>
                </a:cubicBezTo>
                <a:cubicBezTo>
                  <a:pt x="742" y="476"/>
                  <a:pt x="730" y="472"/>
                  <a:pt x="718" y="467"/>
                </a:cubicBezTo>
                <a:cubicBezTo>
                  <a:pt x="693" y="457"/>
                  <a:pt x="672" y="442"/>
                  <a:pt x="653" y="424"/>
                </a:cubicBezTo>
                <a:cubicBezTo>
                  <a:pt x="634" y="405"/>
                  <a:pt x="618" y="385"/>
                  <a:pt x="603" y="363"/>
                </a:cubicBezTo>
                <a:cubicBezTo>
                  <a:pt x="584" y="335"/>
                  <a:pt x="568" y="306"/>
                  <a:pt x="553" y="276"/>
                </a:cubicBezTo>
                <a:cubicBezTo>
                  <a:pt x="531" y="231"/>
                  <a:pt x="511" y="186"/>
                  <a:pt x="491" y="141"/>
                </a:cubicBezTo>
                <a:cubicBezTo>
                  <a:pt x="480" y="115"/>
                  <a:pt x="468" y="89"/>
                  <a:pt x="454" y="64"/>
                </a:cubicBezTo>
                <a:cubicBezTo>
                  <a:pt x="445" y="48"/>
                  <a:pt x="436" y="33"/>
                  <a:pt x="424" y="19"/>
                </a:cubicBezTo>
                <a:cubicBezTo>
                  <a:pt x="418" y="13"/>
                  <a:pt x="411" y="7"/>
                  <a:pt x="402" y="3"/>
                </a:cubicBezTo>
                <a:cubicBezTo>
                  <a:pt x="397" y="1"/>
                  <a:pt x="391" y="0"/>
                  <a:pt x="385" y="1"/>
                </a:cubicBezTo>
                <a:cubicBezTo>
                  <a:pt x="384" y="1"/>
                  <a:pt x="383" y="1"/>
                  <a:pt x="381" y="2"/>
                </a:cubicBezTo>
                <a:cubicBezTo>
                  <a:pt x="371" y="4"/>
                  <a:pt x="363" y="10"/>
                  <a:pt x="355" y="17"/>
                </a:cubicBezTo>
                <a:cubicBezTo>
                  <a:pt x="344" y="28"/>
                  <a:pt x="335" y="40"/>
                  <a:pt x="327" y="53"/>
                </a:cubicBezTo>
                <a:cubicBezTo>
                  <a:pt x="313" y="75"/>
                  <a:pt x="302" y="98"/>
                  <a:pt x="290" y="122"/>
                </a:cubicBezTo>
                <a:cubicBezTo>
                  <a:pt x="274" y="158"/>
                  <a:pt x="258" y="194"/>
                  <a:pt x="241" y="230"/>
                </a:cubicBezTo>
                <a:cubicBezTo>
                  <a:pt x="226" y="263"/>
                  <a:pt x="210" y="295"/>
                  <a:pt x="192" y="327"/>
                </a:cubicBezTo>
                <a:cubicBezTo>
                  <a:pt x="186" y="338"/>
                  <a:pt x="179" y="350"/>
                  <a:pt x="172" y="361"/>
                </a:cubicBezTo>
                <a:cubicBezTo>
                  <a:pt x="153" y="389"/>
                  <a:pt x="133" y="415"/>
                  <a:pt x="107" y="437"/>
                </a:cubicBezTo>
                <a:cubicBezTo>
                  <a:pt x="90" y="452"/>
                  <a:pt x="72" y="463"/>
                  <a:pt x="51" y="471"/>
                </a:cubicBezTo>
                <a:cubicBezTo>
                  <a:pt x="41" y="475"/>
                  <a:pt x="30" y="477"/>
                  <a:pt x="20" y="478"/>
                </a:cubicBezTo>
                <a:cubicBezTo>
                  <a:pt x="14" y="479"/>
                  <a:pt x="8" y="480"/>
                  <a:pt x="3" y="480"/>
                </a:cubicBezTo>
                <a:cubicBezTo>
                  <a:pt x="2" y="480"/>
                  <a:pt x="1" y="479"/>
                  <a:pt x="1" y="480"/>
                </a:cubicBezTo>
                <a:cubicBezTo>
                  <a:pt x="0" y="483"/>
                  <a:pt x="1" y="484"/>
                  <a:pt x="4" y="484"/>
                </a:cubicBezTo>
                <a:cubicBezTo>
                  <a:pt x="68" y="484"/>
                  <a:pt x="132" y="484"/>
                  <a:pt x="195" y="484"/>
                </a:cubicBezTo>
                <a:cubicBezTo>
                  <a:pt x="260" y="485"/>
                  <a:pt x="325" y="485"/>
                  <a:pt x="389" y="485"/>
                </a:cubicBezTo>
                <a:cubicBezTo>
                  <a:pt x="453" y="485"/>
                  <a:pt x="516" y="485"/>
                  <a:pt x="580" y="485"/>
                </a:cubicBezTo>
                <a:cubicBezTo>
                  <a:pt x="645" y="485"/>
                  <a:pt x="711" y="485"/>
                  <a:pt x="777" y="485"/>
                </a:cubicBezTo>
                <a:cubicBezTo>
                  <a:pt x="777" y="485"/>
                  <a:pt x="778" y="485"/>
                  <a:pt x="779" y="484"/>
                </a:cubicBezTo>
                <a:cubicBezTo>
                  <a:pt x="779" y="483"/>
                  <a:pt x="779" y="482"/>
                  <a:pt x="779" y="481"/>
                </a:cubicBezTo>
                <a:cubicBezTo>
                  <a:pt x="779" y="480"/>
                  <a:pt x="778" y="479"/>
                  <a:pt x="777" y="479"/>
                </a:cubicBezTo>
                <a:close/>
              </a:path>
            </a:pathLst>
          </a:custGeom>
          <a:solidFill>
            <a:srgbClr val="D1DBC9"/>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TextBox 149"/>
          <p:cNvSpPr txBox="1"/>
          <p:nvPr/>
        </p:nvSpPr>
        <p:spPr>
          <a:xfrm>
            <a:off x="8359010" y="2842591"/>
            <a:ext cx="1583074" cy="276999"/>
          </a:xfrm>
          <a:prstGeom prst="rect">
            <a:avLst/>
          </a:prstGeom>
          <a:noFill/>
        </p:spPr>
        <p:txBody>
          <a:bodyPr wrap="square" rtlCol="0">
            <a:spAutoFit/>
          </a:bodyPr>
          <a:lstStyle/>
          <a:p>
            <a:pPr algn="ctr"/>
            <a:r>
              <a:rPr lang="en-US" sz="1200" dirty="0"/>
              <a:t>classifier threshold</a:t>
            </a:r>
          </a:p>
        </p:txBody>
      </p:sp>
      <p:grpSp>
        <p:nvGrpSpPr>
          <p:cNvPr id="9" name="Group 8"/>
          <p:cNvGrpSpPr/>
          <p:nvPr/>
        </p:nvGrpSpPr>
        <p:grpSpPr>
          <a:xfrm>
            <a:off x="8216215" y="390165"/>
            <a:ext cx="3088024" cy="2865542"/>
            <a:chOff x="8216215" y="390165"/>
            <a:chExt cx="3088024" cy="2865542"/>
          </a:xfrm>
        </p:grpSpPr>
        <p:sp>
          <p:nvSpPr>
            <p:cNvPr id="151" name="Freeform 5"/>
            <p:cNvSpPr>
              <a:spLocks/>
            </p:cNvSpPr>
            <p:nvPr/>
          </p:nvSpPr>
          <p:spPr bwMode="auto">
            <a:xfrm>
              <a:off x="9827751" y="1580099"/>
              <a:ext cx="1476488" cy="1221726"/>
            </a:xfrm>
            <a:custGeom>
              <a:avLst/>
              <a:gdLst>
                <a:gd name="T0" fmla="*/ 777 w 779"/>
                <a:gd name="T1" fmla="*/ 479 h 485"/>
                <a:gd name="T2" fmla="*/ 755 w 779"/>
                <a:gd name="T3" fmla="*/ 478 h 485"/>
                <a:gd name="T4" fmla="*/ 718 w 779"/>
                <a:gd name="T5" fmla="*/ 467 h 485"/>
                <a:gd name="T6" fmla="*/ 653 w 779"/>
                <a:gd name="T7" fmla="*/ 424 h 485"/>
                <a:gd name="T8" fmla="*/ 603 w 779"/>
                <a:gd name="T9" fmla="*/ 363 h 485"/>
                <a:gd name="T10" fmla="*/ 553 w 779"/>
                <a:gd name="T11" fmla="*/ 276 h 485"/>
                <a:gd name="T12" fmla="*/ 491 w 779"/>
                <a:gd name="T13" fmla="*/ 141 h 485"/>
                <a:gd name="T14" fmla="*/ 454 w 779"/>
                <a:gd name="T15" fmla="*/ 64 h 485"/>
                <a:gd name="T16" fmla="*/ 424 w 779"/>
                <a:gd name="T17" fmla="*/ 19 h 485"/>
                <a:gd name="T18" fmla="*/ 402 w 779"/>
                <a:gd name="T19" fmla="*/ 3 h 485"/>
                <a:gd name="T20" fmla="*/ 385 w 779"/>
                <a:gd name="T21" fmla="*/ 1 h 485"/>
                <a:gd name="T22" fmla="*/ 381 w 779"/>
                <a:gd name="T23" fmla="*/ 2 h 485"/>
                <a:gd name="T24" fmla="*/ 355 w 779"/>
                <a:gd name="T25" fmla="*/ 17 h 485"/>
                <a:gd name="T26" fmla="*/ 327 w 779"/>
                <a:gd name="T27" fmla="*/ 53 h 485"/>
                <a:gd name="T28" fmla="*/ 290 w 779"/>
                <a:gd name="T29" fmla="*/ 122 h 485"/>
                <a:gd name="T30" fmla="*/ 241 w 779"/>
                <a:gd name="T31" fmla="*/ 230 h 485"/>
                <a:gd name="T32" fmla="*/ 192 w 779"/>
                <a:gd name="T33" fmla="*/ 327 h 485"/>
                <a:gd name="T34" fmla="*/ 172 w 779"/>
                <a:gd name="T35" fmla="*/ 361 h 485"/>
                <a:gd name="T36" fmla="*/ 107 w 779"/>
                <a:gd name="T37" fmla="*/ 437 h 485"/>
                <a:gd name="T38" fmla="*/ 51 w 779"/>
                <a:gd name="T39" fmla="*/ 471 h 485"/>
                <a:gd name="T40" fmla="*/ 20 w 779"/>
                <a:gd name="T41" fmla="*/ 478 h 485"/>
                <a:gd name="T42" fmla="*/ 3 w 779"/>
                <a:gd name="T43" fmla="*/ 480 h 485"/>
                <a:gd name="T44" fmla="*/ 1 w 779"/>
                <a:gd name="T45" fmla="*/ 480 h 485"/>
                <a:gd name="T46" fmla="*/ 4 w 779"/>
                <a:gd name="T47" fmla="*/ 484 h 485"/>
                <a:gd name="T48" fmla="*/ 195 w 779"/>
                <a:gd name="T49" fmla="*/ 484 h 485"/>
                <a:gd name="T50" fmla="*/ 389 w 779"/>
                <a:gd name="T51" fmla="*/ 485 h 485"/>
                <a:gd name="T52" fmla="*/ 580 w 779"/>
                <a:gd name="T53" fmla="*/ 485 h 485"/>
                <a:gd name="T54" fmla="*/ 777 w 779"/>
                <a:gd name="T55" fmla="*/ 485 h 485"/>
                <a:gd name="T56" fmla="*/ 779 w 779"/>
                <a:gd name="T57" fmla="*/ 484 h 485"/>
                <a:gd name="T58" fmla="*/ 779 w 779"/>
                <a:gd name="T59" fmla="*/ 481 h 485"/>
                <a:gd name="T60" fmla="*/ 777 w 779"/>
                <a:gd name="T61" fmla="*/ 479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9" h="485">
                  <a:moveTo>
                    <a:pt x="777" y="479"/>
                  </a:moveTo>
                  <a:cubicBezTo>
                    <a:pt x="769" y="479"/>
                    <a:pt x="762" y="479"/>
                    <a:pt x="755" y="478"/>
                  </a:cubicBezTo>
                  <a:cubicBezTo>
                    <a:pt x="742" y="476"/>
                    <a:pt x="730" y="472"/>
                    <a:pt x="718" y="467"/>
                  </a:cubicBezTo>
                  <a:cubicBezTo>
                    <a:pt x="693" y="457"/>
                    <a:pt x="672" y="442"/>
                    <a:pt x="653" y="424"/>
                  </a:cubicBezTo>
                  <a:cubicBezTo>
                    <a:pt x="634" y="405"/>
                    <a:pt x="618" y="385"/>
                    <a:pt x="603" y="363"/>
                  </a:cubicBezTo>
                  <a:cubicBezTo>
                    <a:pt x="584" y="335"/>
                    <a:pt x="568" y="306"/>
                    <a:pt x="553" y="276"/>
                  </a:cubicBezTo>
                  <a:cubicBezTo>
                    <a:pt x="531" y="231"/>
                    <a:pt x="511" y="186"/>
                    <a:pt x="491" y="141"/>
                  </a:cubicBezTo>
                  <a:cubicBezTo>
                    <a:pt x="480" y="115"/>
                    <a:pt x="468" y="89"/>
                    <a:pt x="454" y="64"/>
                  </a:cubicBezTo>
                  <a:cubicBezTo>
                    <a:pt x="445" y="48"/>
                    <a:pt x="436" y="33"/>
                    <a:pt x="424" y="19"/>
                  </a:cubicBezTo>
                  <a:cubicBezTo>
                    <a:pt x="418" y="13"/>
                    <a:pt x="411" y="7"/>
                    <a:pt x="402" y="3"/>
                  </a:cubicBezTo>
                  <a:cubicBezTo>
                    <a:pt x="397" y="1"/>
                    <a:pt x="391" y="0"/>
                    <a:pt x="385" y="1"/>
                  </a:cubicBezTo>
                  <a:cubicBezTo>
                    <a:pt x="384" y="1"/>
                    <a:pt x="383" y="1"/>
                    <a:pt x="381" y="2"/>
                  </a:cubicBezTo>
                  <a:cubicBezTo>
                    <a:pt x="371" y="4"/>
                    <a:pt x="363" y="10"/>
                    <a:pt x="355" y="17"/>
                  </a:cubicBezTo>
                  <a:cubicBezTo>
                    <a:pt x="344" y="28"/>
                    <a:pt x="335" y="40"/>
                    <a:pt x="327" y="53"/>
                  </a:cubicBezTo>
                  <a:cubicBezTo>
                    <a:pt x="313" y="75"/>
                    <a:pt x="302" y="98"/>
                    <a:pt x="290" y="122"/>
                  </a:cubicBezTo>
                  <a:cubicBezTo>
                    <a:pt x="274" y="158"/>
                    <a:pt x="258" y="194"/>
                    <a:pt x="241" y="230"/>
                  </a:cubicBezTo>
                  <a:cubicBezTo>
                    <a:pt x="226" y="263"/>
                    <a:pt x="210" y="295"/>
                    <a:pt x="192" y="327"/>
                  </a:cubicBezTo>
                  <a:cubicBezTo>
                    <a:pt x="186" y="338"/>
                    <a:pt x="179" y="350"/>
                    <a:pt x="172" y="361"/>
                  </a:cubicBezTo>
                  <a:cubicBezTo>
                    <a:pt x="153" y="389"/>
                    <a:pt x="133" y="415"/>
                    <a:pt x="107" y="437"/>
                  </a:cubicBezTo>
                  <a:cubicBezTo>
                    <a:pt x="90" y="452"/>
                    <a:pt x="72" y="463"/>
                    <a:pt x="51" y="471"/>
                  </a:cubicBezTo>
                  <a:cubicBezTo>
                    <a:pt x="41" y="475"/>
                    <a:pt x="30" y="477"/>
                    <a:pt x="20" y="478"/>
                  </a:cubicBezTo>
                  <a:cubicBezTo>
                    <a:pt x="14" y="479"/>
                    <a:pt x="8" y="480"/>
                    <a:pt x="3" y="480"/>
                  </a:cubicBezTo>
                  <a:cubicBezTo>
                    <a:pt x="2" y="480"/>
                    <a:pt x="1" y="479"/>
                    <a:pt x="1" y="480"/>
                  </a:cubicBezTo>
                  <a:cubicBezTo>
                    <a:pt x="0" y="483"/>
                    <a:pt x="1" y="484"/>
                    <a:pt x="4" y="484"/>
                  </a:cubicBezTo>
                  <a:cubicBezTo>
                    <a:pt x="68" y="484"/>
                    <a:pt x="132" y="484"/>
                    <a:pt x="195" y="484"/>
                  </a:cubicBezTo>
                  <a:cubicBezTo>
                    <a:pt x="260" y="485"/>
                    <a:pt x="325" y="485"/>
                    <a:pt x="389" y="485"/>
                  </a:cubicBezTo>
                  <a:cubicBezTo>
                    <a:pt x="453" y="485"/>
                    <a:pt x="516" y="485"/>
                    <a:pt x="580" y="485"/>
                  </a:cubicBezTo>
                  <a:cubicBezTo>
                    <a:pt x="645" y="485"/>
                    <a:pt x="711" y="485"/>
                    <a:pt x="777" y="485"/>
                  </a:cubicBezTo>
                  <a:cubicBezTo>
                    <a:pt x="777" y="485"/>
                    <a:pt x="778" y="485"/>
                    <a:pt x="779" y="484"/>
                  </a:cubicBezTo>
                  <a:cubicBezTo>
                    <a:pt x="779" y="483"/>
                    <a:pt x="779" y="482"/>
                    <a:pt x="779" y="481"/>
                  </a:cubicBezTo>
                  <a:cubicBezTo>
                    <a:pt x="779" y="480"/>
                    <a:pt x="778" y="479"/>
                    <a:pt x="777" y="479"/>
                  </a:cubicBezTo>
                  <a:close/>
                </a:path>
              </a:pathLst>
            </a:custGeom>
            <a:solidFill>
              <a:srgbClr val="C9F6AB"/>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52" name="Straight Connector 151"/>
            <p:cNvCxnSpPr>
              <a:cxnSpLocks/>
            </p:cNvCxnSpPr>
            <p:nvPr/>
          </p:nvCxnSpPr>
          <p:spPr>
            <a:xfrm>
              <a:off x="8217818" y="390165"/>
              <a:ext cx="0" cy="2865542"/>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3" name="Freeform 9"/>
            <p:cNvSpPr>
              <a:spLocks/>
            </p:cNvSpPr>
            <p:nvPr/>
          </p:nvSpPr>
          <p:spPr bwMode="auto">
            <a:xfrm>
              <a:off x="8216215" y="775517"/>
              <a:ext cx="2791110" cy="682646"/>
            </a:xfrm>
            <a:custGeom>
              <a:avLst/>
              <a:gdLst>
                <a:gd name="T0" fmla="*/ 777 w 779"/>
                <a:gd name="T1" fmla="*/ 479 h 485"/>
                <a:gd name="T2" fmla="*/ 755 w 779"/>
                <a:gd name="T3" fmla="*/ 478 h 485"/>
                <a:gd name="T4" fmla="*/ 718 w 779"/>
                <a:gd name="T5" fmla="*/ 467 h 485"/>
                <a:gd name="T6" fmla="*/ 653 w 779"/>
                <a:gd name="T7" fmla="*/ 424 h 485"/>
                <a:gd name="T8" fmla="*/ 603 w 779"/>
                <a:gd name="T9" fmla="*/ 363 h 485"/>
                <a:gd name="T10" fmla="*/ 553 w 779"/>
                <a:gd name="T11" fmla="*/ 276 h 485"/>
                <a:gd name="T12" fmla="*/ 491 w 779"/>
                <a:gd name="T13" fmla="*/ 141 h 485"/>
                <a:gd name="T14" fmla="*/ 454 w 779"/>
                <a:gd name="T15" fmla="*/ 64 h 485"/>
                <a:gd name="T16" fmla="*/ 424 w 779"/>
                <a:gd name="T17" fmla="*/ 19 h 485"/>
                <a:gd name="T18" fmla="*/ 402 w 779"/>
                <a:gd name="T19" fmla="*/ 3 h 485"/>
                <a:gd name="T20" fmla="*/ 385 w 779"/>
                <a:gd name="T21" fmla="*/ 1 h 485"/>
                <a:gd name="T22" fmla="*/ 381 w 779"/>
                <a:gd name="T23" fmla="*/ 2 h 485"/>
                <a:gd name="T24" fmla="*/ 355 w 779"/>
                <a:gd name="T25" fmla="*/ 17 h 485"/>
                <a:gd name="T26" fmla="*/ 327 w 779"/>
                <a:gd name="T27" fmla="*/ 53 h 485"/>
                <a:gd name="T28" fmla="*/ 290 w 779"/>
                <a:gd name="T29" fmla="*/ 122 h 485"/>
                <a:gd name="T30" fmla="*/ 241 w 779"/>
                <a:gd name="T31" fmla="*/ 230 h 485"/>
                <a:gd name="T32" fmla="*/ 192 w 779"/>
                <a:gd name="T33" fmla="*/ 327 h 485"/>
                <a:gd name="T34" fmla="*/ 172 w 779"/>
                <a:gd name="T35" fmla="*/ 361 h 485"/>
                <a:gd name="T36" fmla="*/ 107 w 779"/>
                <a:gd name="T37" fmla="*/ 437 h 485"/>
                <a:gd name="T38" fmla="*/ 51 w 779"/>
                <a:gd name="T39" fmla="*/ 471 h 485"/>
                <a:gd name="T40" fmla="*/ 20 w 779"/>
                <a:gd name="T41" fmla="*/ 478 h 485"/>
                <a:gd name="T42" fmla="*/ 3 w 779"/>
                <a:gd name="T43" fmla="*/ 480 h 485"/>
                <a:gd name="T44" fmla="*/ 1 w 779"/>
                <a:gd name="T45" fmla="*/ 480 h 485"/>
                <a:gd name="T46" fmla="*/ 4 w 779"/>
                <a:gd name="T47" fmla="*/ 484 h 485"/>
                <a:gd name="T48" fmla="*/ 195 w 779"/>
                <a:gd name="T49" fmla="*/ 484 h 485"/>
                <a:gd name="T50" fmla="*/ 389 w 779"/>
                <a:gd name="T51" fmla="*/ 485 h 485"/>
                <a:gd name="T52" fmla="*/ 580 w 779"/>
                <a:gd name="T53" fmla="*/ 485 h 485"/>
                <a:gd name="T54" fmla="*/ 777 w 779"/>
                <a:gd name="T55" fmla="*/ 485 h 485"/>
                <a:gd name="T56" fmla="*/ 779 w 779"/>
                <a:gd name="T57" fmla="*/ 484 h 485"/>
                <a:gd name="T58" fmla="*/ 779 w 779"/>
                <a:gd name="T59" fmla="*/ 481 h 485"/>
                <a:gd name="T60" fmla="*/ 777 w 779"/>
                <a:gd name="T61" fmla="*/ 479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9" h="485">
                  <a:moveTo>
                    <a:pt x="777" y="479"/>
                  </a:moveTo>
                  <a:cubicBezTo>
                    <a:pt x="769" y="479"/>
                    <a:pt x="762" y="479"/>
                    <a:pt x="755" y="478"/>
                  </a:cubicBezTo>
                  <a:cubicBezTo>
                    <a:pt x="742" y="476"/>
                    <a:pt x="730" y="472"/>
                    <a:pt x="718" y="467"/>
                  </a:cubicBezTo>
                  <a:cubicBezTo>
                    <a:pt x="693" y="457"/>
                    <a:pt x="672" y="442"/>
                    <a:pt x="653" y="424"/>
                  </a:cubicBezTo>
                  <a:cubicBezTo>
                    <a:pt x="634" y="405"/>
                    <a:pt x="618" y="385"/>
                    <a:pt x="603" y="363"/>
                  </a:cubicBezTo>
                  <a:cubicBezTo>
                    <a:pt x="584" y="335"/>
                    <a:pt x="568" y="306"/>
                    <a:pt x="553" y="276"/>
                  </a:cubicBezTo>
                  <a:cubicBezTo>
                    <a:pt x="531" y="231"/>
                    <a:pt x="511" y="186"/>
                    <a:pt x="491" y="141"/>
                  </a:cubicBezTo>
                  <a:cubicBezTo>
                    <a:pt x="480" y="115"/>
                    <a:pt x="468" y="89"/>
                    <a:pt x="454" y="64"/>
                  </a:cubicBezTo>
                  <a:cubicBezTo>
                    <a:pt x="445" y="48"/>
                    <a:pt x="436" y="33"/>
                    <a:pt x="424" y="19"/>
                  </a:cubicBezTo>
                  <a:cubicBezTo>
                    <a:pt x="418" y="13"/>
                    <a:pt x="411" y="7"/>
                    <a:pt x="402" y="3"/>
                  </a:cubicBezTo>
                  <a:cubicBezTo>
                    <a:pt x="397" y="1"/>
                    <a:pt x="391" y="0"/>
                    <a:pt x="385" y="1"/>
                  </a:cubicBezTo>
                  <a:cubicBezTo>
                    <a:pt x="384" y="1"/>
                    <a:pt x="383" y="1"/>
                    <a:pt x="381" y="2"/>
                  </a:cubicBezTo>
                  <a:cubicBezTo>
                    <a:pt x="371" y="4"/>
                    <a:pt x="363" y="10"/>
                    <a:pt x="355" y="17"/>
                  </a:cubicBezTo>
                  <a:cubicBezTo>
                    <a:pt x="344" y="28"/>
                    <a:pt x="335" y="40"/>
                    <a:pt x="327" y="53"/>
                  </a:cubicBezTo>
                  <a:cubicBezTo>
                    <a:pt x="313" y="75"/>
                    <a:pt x="302" y="98"/>
                    <a:pt x="290" y="122"/>
                  </a:cubicBezTo>
                  <a:cubicBezTo>
                    <a:pt x="274" y="158"/>
                    <a:pt x="258" y="194"/>
                    <a:pt x="241" y="230"/>
                  </a:cubicBezTo>
                  <a:cubicBezTo>
                    <a:pt x="226" y="263"/>
                    <a:pt x="210" y="295"/>
                    <a:pt x="192" y="327"/>
                  </a:cubicBezTo>
                  <a:cubicBezTo>
                    <a:pt x="186" y="338"/>
                    <a:pt x="179" y="350"/>
                    <a:pt x="172" y="361"/>
                  </a:cubicBezTo>
                  <a:cubicBezTo>
                    <a:pt x="153" y="389"/>
                    <a:pt x="133" y="415"/>
                    <a:pt x="107" y="437"/>
                  </a:cubicBezTo>
                  <a:cubicBezTo>
                    <a:pt x="90" y="452"/>
                    <a:pt x="72" y="463"/>
                    <a:pt x="51" y="471"/>
                  </a:cubicBezTo>
                  <a:cubicBezTo>
                    <a:pt x="41" y="475"/>
                    <a:pt x="30" y="477"/>
                    <a:pt x="20" y="478"/>
                  </a:cubicBezTo>
                  <a:cubicBezTo>
                    <a:pt x="14" y="479"/>
                    <a:pt x="8" y="480"/>
                    <a:pt x="3" y="480"/>
                  </a:cubicBezTo>
                  <a:cubicBezTo>
                    <a:pt x="2" y="480"/>
                    <a:pt x="1" y="479"/>
                    <a:pt x="1" y="480"/>
                  </a:cubicBezTo>
                  <a:cubicBezTo>
                    <a:pt x="0" y="483"/>
                    <a:pt x="1" y="484"/>
                    <a:pt x="4" y="484"/>
                  </a:cubicBezTo>
                  <a:cubicBezTo>
                    <a:pt x="68" y="484"/>
                    <a:pt x="132" y="484"/>
                    <a:pt x="195" y="484"/>
                  </a:cubicBezTo>
                  <a:cubicBezTo>
                    <a:pt x="260" y="485"/>
                    <a:pt x="325" y="485"/>
                    <a:pt x="389" y="485"/>
                  </a:cubicBezTo>
                  <a:cubicBezTo>
                    <a:pt x="453" y="485"/>
                    <a:pt x="516" y="485"/>
                    <a:pt x="580" y="485"/>
                  </a:cubicBezTo>
                  <a:cubicBezTo>
                    <a:pt x="645" y="485"/>
                    <a:pt x="711" y="485"/>
                    <a:pt x="777" y="485"/>
                  </a:cubicBezTo>
                  <a:cubicBezTo>
                    <a:pt x="777" y="485"/>
                    <a:pt x="778" y="485"/>
                    <a:pt x="779" y="484"/>
                  </a:cubicBezTo>
                  <a:cubicBezTo>
                    <a:pt x="779" y="483"/>
                    <a:pt x="779" y="482"/>
                    <a:pt x="779" y="481"/>
                  </a:cubicBezTo>
                  <a:cubicBezTo>
                    <a:pt x="779" y="480"/>
                    <a:pt x="778" y="479"/>
                    <a:pt x="777" y="479"/>
                  </a:cubicBezTo>
                  <a:close/>
                </a:path>
              </a:pathLst>
            </a:custGeom>
            <a:solidFill>
              <a:srgbClr val="FFB2AC"/>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154" name="Straight Connector 153"/>
          <p:cNvCxnSpPr>
            <a:cxnSpLocks/>
          </p:cNvCxnSpPr>
          <p:nvPr/>
        </p:nvCxnSpPr>
        <p:spPr>
          <a:xfrm>
            <a:off x="11585366" y="365584"/>
            <a:ext cx="0" cy="2865542"/>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8275436" y="1682384"/>
            <a:ext cx="1583074" cy="338554"/>
          </a:xfrm>
          <a:prstGeom prst="rect">
            <a:avLst/>
          </a:prstGeom>
          <a:noFill/>
        </p:spPr>
        <p:txBody>
          <a:bodyPr wrap="square" rtlCol="0">
            <a:spAutoFit/>
          </a:bodyPr>
          <a:lstStyle/>
          <a:p>
            <a:r>
              <a:rPr lang="en-US" sz="1600" dirty="0"/>
              <a:t>positives</a:t>
            </a:r>
          </a:p>
        </p:txBody>
      </p:sp>
      <p:sp>
        <p:nvSpPr>
          <p:cNvPr id="156" name="TextBox 155"/>
          <p:cNvSpPr txBox="1"/>
          <p:nvPr/>
        </p:nvSpPr>
        <p:spPr>
          <a:xfrm>
            <a:off x="8258231" y="330448"/>
            <a:ext cx="1583074" cy="338554"/>
          </a:xfrm>
          <a:prstGeom prst="rect">
            <a:avLst/>
          </a:prstGeom>
          <a:noFill/>
        </p:spPr>
        <p:txBody>
          <a:bodyPr wrap="square" rtlCol="0">
            <a:spAutoFit/>
          </a:bodyPr>
          <a:lstStyle/>
          <a:p>
            <a:r>
              <a:rPr lang="en-US" sz="1600" dirty="0"/>
              <a:t>negatives</a:t>
            </a:r>
          </a:p>
        </p:txBody>
      </p:sp>
      <p:grpSp>
        <p:nvGrpSpPr>
          <p:cNvPr id="11" name="Group 10"/>
          <p:cNvGrpSpPr/>
          <p:nvPr/>
        </p:nvGrpSpPr>
        <p:grpSpPr>
          <a:xfrm>
            <a:off x="4191000" y="407372"/>
            <a:ext cx="7097932" cy="2865542"/>
            <a:chOff x="4191000" y="407372"/>
            <a:chExt cx="7097932" cy="2865542"/>
          </a:xfrm>
        </p:grpSpPr>
        <p:sp>
          <p:nvSpPr>
            <p:cNvPr id="200" name="Oval 199"/>
            <p:cNvSpPr/>
            <p:nvPr/>
          </p:nvSpPr>
          <p:spPr>
            <a:xfrm>
              <a:off x="4191000" y="2286000"/>
              <a:ext cx="180975" cy="180975"/>
            </a:xfrm>
            <a:prstGeom prst="ellipse">
              <a:avLst/>
            </a:prstGeom>
            <a:solidFill>
              <a:schemeClr val="tx1">
                <a:lumMod val="75000"/>
                <a:lumOff val="25000"/>
              </a:schemeClr>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p:cNvGrpSpPr/>
            <p:nvPr/>
          </p:nvGrpSpPr>
          <p:grpSpPr>
            <a:xfrm>
              <a:off x="10108070" y="407372"/>
              <a:ext cx="1180862" cy="2865542"/>
              <a:chOff x="5973097" y="2577672"/>
              <a:chExt cx="1331860" cy="3231963"/>
            </a:xfrm>
          </p:grpSpPr>
          <p:sp>
            <p:nvSpPr>
              <p:cNvPr id="146" name="Freeform: Shape 145"/>
              <p:cNvSpPr>
                <a:spLocks/>
              </p:cNvSpPr>
              <p:nvPr/>
            </p:nvSpPr>
            <p:spPr bwMode="auto">
              <a:xfrm>
                <a:off x="5973097" y="3353192"/>
                <a:ext cx="1042168" cy="439448"/>
              </a:xfrm>
              <a:custGeom>
                <a:avLst/>
                <a:gdLst>
                  <a:gd name="connsiteX0" fmla="*/ 0 w 1042168"/>
                  <a:gd name="connsiteY0" fmla="*/ 0 h 439448"/>
                  <a:gd name="connsiteX1" fmla="*/ 576 w 1042168"/>
                  <a:gd name="connsiteY1" fmla="*/ 505 h 439448"/>
                  <a:gd name="connsiteX2" fmla="*/ 128881 w 1042168"/>
                  <a:gd name="connsiteY2" fmla="*/ 107661 h 439448"/>
                  <a:gd name="connsiteX3" fmla="*/ 330935 w 1042168"/>
                  <a:gd name="connsiteY3" fmla="*/ 245773 h 439448"/>
                  <a:gd name="connsiteX4" fmla="*/ 532990 w 1042168"/>
                  <a:gd name="connsiteY4" fmla="*/ 342611 h 439448"/>
                  <a:gd name="connsiteX5" fmla="*/ 795661 w 1042168"/>
                  <a:gd name="connsiteY5" fmla="*/ 410873 h 439448"/>
                  <a:gd name="connsiteX6" fmla="*/ 945182 w 1042168"/>
                  <a:gd name="connsiteY6" fmla="*/ 428336 h 439448"/>
                  <a:gd name="connsiteX7" fmla="*/ 1034086 w 1042168"/>
                  <a:gd name="connsiteY7" fmla="*/ 429923 h 439448"/>
                  <a:gd name="connsiteX8" fmla="*/ 1042168 w 1042168"/>
                  <a:gd name="connsiteY8" fmla="*/ 433098 h 439448"/>
                  <a:gd name="connsiteX9" fmla="*/ 1042168 w 1042168"/>
                  <a:gd name="connsiteY9" fmla="*/ 437861 h 439448"/>
                  <a:gd name="connsiteX10" fmla="*/ 1034086 w 1042168"/>
                  <a:gd name="connsiteY10" fmla="*/ 439448 h 439448"/>
                  <a:gd name="connsiteX11" fmla="*/ 237990 w 1042168"/>
                  <a:gd name="connsiteY11" fmla="*/ 439448 h 439448"/>
                  <a:gd name="connsiteX12" fmla="*/ 0 w 1042168"/>
                  <a:gd name="connsiteY12" fmla="*/ 439448 h 43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168" h="439448">
                    <a:moveTo>
                      <a:pt x="0" y="0"/>
                    </a:moveTo>
                    <a:lnTo>
                      <a:pt x="576" y="505"/>
                    </a:lnTo>
                    <a:cubicBezTo>
                      <a:pt x="41997" y="36223"/>
                      <a:pt x="84429" y="71942"/>
                      <a:pt x="128881" y="107661"/>
                    </a:cubicBezTo>
                    <a:cubicBezTo>
                      <a:pt x="189497" y="155286"/>
                      <a:pt x="254155" y="201323"/>
                      <a:pt x="330935" y="245773"/>
                    </a:cubicBezTo>
                    <a:cubicBezTo>
                      <a:pt x="391552" y="280698"/>
                      <a:pt x="456209" y="312448"/>
                      <a:pt x="532990" y="342611"/>
                    </a:cubicBezTo>
                    <a:cubicBezTo>
                      <a:pt x="609771" y="371186"/>
                      <a:pt x="694634" y="394998"/>
                      <a:pt x="795661" y="410873"/>
                    </a:cubicBezTo>
                    <a:cubicBezTo>
                      <a:pt x="844154" y="418811"/>
                      <a:pt x="892648" y="425161"/>
                      <a:pt x="945182" y="428336"/>
                    </a:cubicBezTo>
                    <a:cubicBezTo>
                      <a:pt x="973470" y="429923"/>
                      <a:pt x="1001757" y="429923"/>
                      <a:pt x="1034086" y="429923"/>
                    </a:cubicBezTo>
                    <a:cubicBezTo>
                      <a:pt x="1038127" y="429923"/>
                      <a:pt x="1042168" y="431511"/>
                      <a:pt x="1042168" y="433098"/>
                    </a:cubicBezTo>
                    <a:cubicBezTo>
                      <a:pt x="1042168" y="434686"/>
                      <a:pt x="1042168" y="436273"/>
                      <a:pt x="1042168" y="437861"/>
                    </a:cubicBezTo>
                    <a:cubicBezTo>
                      <a:pt x="1038127" y="439448"/>
                      <a:pt x="1034086" y="439448"/>
                      <a:pt x="1034086" y="439448"/>
                    </a:cubicBezTo>
                    <a:cubicBezTo>
                      <a:pt x="767374" y="439448"/>
                      <a:pt x="500661" y="439448"/>
                      <a:pt x="237990" y="439448"/>
                    </a:cubicBezTo>
                    <a:lnTo>
                      <a:pt x="0" y="439448"/>
                    </a:lnTo>
                    <a:close/>
                  </a:path>
                </a:pathLst>
              </a:custGeom>
              <a:solidFill>
                <a:srgbClr val="FFB2AC"/>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147"/>
              <p:cNvSpPr>
                <a:spLocks/>
              </p:cNvSpPr>
              <p:nvPr/>
            </p:nvSpPr>
            <p:spPr bwMode="auto">
              <a:xfrm>
                <a:off x="5987845" y="3888593"/>
                <a:ext cx="1317112" cy="1376224"/>
              </a:xfrm>
              <a:custGeom>
                <a:avLst/>
                <a:gdLst>
                  <a:gd name="connsiteX0" fmla="*/ 474848 w 1317112"/>
                  <a:gd name="connsiteY0" fmla="*/ 1115 h 1376224"/>
                  <a:gd name="connsiteX1" fmla="*/ 511190 w 1317112"/>
                  <a:gd name="connsiteY1" fmla="*/ 6798 h 1376224"/>
                  <a:gd name="connsiteX2" fmla="*/ 558220 w 1317112"/>
                  <a:gd name="connsiteY2" fmla="*/ 52256 h 1376224"/>
                  <a:gd name="connsiteX3" fmla="*/ 622351 w 1317112"/>
                  <a:gd name="connsiteY3" fmla="*/ 180107 h 1376224"/>
                  <a:gd name="connsiteX4" fmla="*/ 701447 w 1317112"/>
                  <a:gd name="connsiteY4" fmla="*/ 398874 h 1376224"/>
                  <a:gd name="connsiteX5" fmla="*/ 833986 w 1317112"/>
                  <a:gd name="connsiteY5" fmla="*/ 782427 h 1376224"/>
                  <a:gd name="connsiteX6" fmla="*/ 940873 w 1317112"/>
                  <a:gd name="connsiteY6" fmla="*/ 1029606 h 1376224"/>
                  <a:gd name="connsiteX7" fmla="*/ 1047759 w 1317112"/>
                  <a:gd name="connsiteY7" fmla="*/ 1202915 h 1376224"/>
                  <a:gd name="connsiteX8" fmla="*/ 1186711 w 1317112"/>
                  <a:gd name="connsiteY8" fmla="*/ 1325084 h 1376224"/>
                  <a:gd name="connsiteX9" fmla="*/ 1265807 w 1317112"/>
                  <a:gd name="connsiteY9" fmla="*/ 1356336 h 1376224"/>
                  <a:gd name="connsiteX10" fmla="*/ 1312837 w 1317112"/>
                  <a:gd name="connsiteY10" fmla="*/ 1359177 h 1376224"/>
                  <a:gd name="connsiteX11" fmla="*/ 1317112 w 1317112"/>
                  <a:gd name="connsiteY11" fmla="*/ 1364860 h 1376224"/>
                  <a:gd name="connsiteX12" fmla="*/ 1317112 w 1317112"/>
                  <a:gd name="connsiteY12" fmla="*/ 1373383 h 1376224"/>
                  <a:gd name="connsiteX13" fmla="*/ 1312837 w 1317112"/>
                  <a:gd name="connsiteY13" fmla="*/ 1376224 h 1376224"/>
                  <a:gd name="connsiteX14" fmla="*/ 891705 w 1317112"/>
                  <a:gd name="connsiteY14" fmla="*/ 1376224 h 1376224"/>
                  <a:gd name="connsiteX15" fmla="*/ 483399 w 1317112"/>
                  <a:gd name="connsiteY15" fmla="*/ 1376224 h 1376224"/>
                  <a:gd name="connsiteX16" fmla="*/ 68681 w 1317112"/>
                  <a:gd name="connsiteY16" fmla="*/ 1373383 h 1376224"/>
                  <a:gd name="connsiteX17" fmla="*/ 0 w 1317112"/>
                  <a:gd name="connsiteY17" fmla="*/ 1373383 h 1376224"/>
                  <a:gd name="connsiteX18" fmla="*/ 0 w 1317112"/>
                  <a:gd name="connsiteY18" fmla="*/ 1058864 h 1376224"/>
                  <a:gd name="connsiteX19" fmla="*/ 19513 w 1317112"/>
                  <a:gd name="connsiteY19" fmla="*/ 1023924 h 1376224"/>
                  <a:gd name="connsiteX20" fmla="*/ 62267 w 1317112"/>
                  <a:gd name="connsiteY20" fmla="*/ 927325 h 1376224"/>
                  <a:gd name="connsiteX21" fmla="*/ 167016 w 1317112"/>
                  <a:gd name="connsiteY21" fmla="*/ 651735 h 1376224"/>
                  <a:gd name="connsiteX22" fmla="*/ 271765 w 1317112"/>
                  <a:gd name="connsiteY22" fmla="*/ 344892 h 1376224"/>
                  <a:gd name="connsiteX23" fmla="*/ 350860 w 1317112"/>
                  <a:gd name="connsiteY23" fmla="*/ 148854 h 1376224"/>
                  <a:gd name="connsiteX24" fmla="*/ 410717 w 1317112"/>
                  <a:gd name="connsiteY24" fmla="*/ 46573 h 1376224"/>
                  <a:gd name="connsiteX25" fmla="*/ 466298 w 1317112"/>
                  <a:gd name="connsiteY25" fmla="*/ 3956 h 1376224"/>
                  <a:gd name="connsiteX26" fmla="*/ 474848 w 1317112"/>
                  <a:gd name="connsiteY26" fmla="*/ 1115 h 137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7112" h="1376224">
                    <a:moveTo>
                      <a:pt x="474848" y="1115"/>
                    </a:moveTo>
                    <a:cubicBezTo>
                      <a:pt x="487675" y="-1726"/>
                      <a:pt x="500501" y="1115"/>
                      <a:pt x="511190" y="6798"/>
                    </a:cubicBezTo>
                    <a:cubicBezTo>
                      <a:pt x="530429" y="18162"/>
                      <a:pt x="545393" y="35209"/>
                      <a:pt x="558220" y="52256"/>
                    </a:cubicBezTo>
                    <a:cubicBezTo>
                      <a:pt x="583872" y="92032"/>
                      <a:pt x="603112" y="134649"/>
                      <a:pt x="622351" y="180107"/>
                    </a:cubicBezTo>
                    <a:cubicBezTo>
                      <a:pt x="652280" y="251135"/>
                      <a:pt x="677932" y="325005"/>
                      <a:pt x="701447" y="398874"/>
                    </a:cubicBezTo>
                    <a:cubicBezTo>
                      <a:pt x="744202" y="526725"/>
                      <a:pt x="786956" y="654576"/>
                      <a:pt x="833986" y="782427"/>
                    </a:cubicBezTo>
                    <a:cubicBezTo>
                      <a:pt x="866052" y="867661"/>
                      <a:pt x="900256" y="950054"/>
                      <a:pt x="940873" y="1029606"/>
                    </a:cubicBezTo>
                    <a:cubicBezTo>
                      <a:pt x="972938" y="1092111"/>
                      <a:pt x="1007142" y="1148933"/>
                      <a:pt x="1047759" y="1202915"/>
                    </a:cubicBezTo>
                    <a:cubicBezTo>
                      <a:pt x="1088376" y="1254055"/>
                      <a:pt x="1133268" y="1296672"/>
                      <a:pt x="1186711" y="1325084"/>
                    </a:cubicBezTo>
                    <a:cubicBezTo>
                      <a:pt x="1212364" y="1339289"/>
                      <a:pt x="1238016" y="1350654"/>
                      <a:pt x="1265807" y="1356336"/>
                    </a:cubicBezTo>
                    <a:cubicBezTo>
                      <a:pt x="1280771" y="1359177"/>
                      <a:pt x="1295735" y="1359177"/>
                      <a:pt x="1312837" y="1359177"/>
                    </a:cubicBezTo>
                    <a:cubicBezTo>
                      <a:pt x="1314974" y="1359177"/>
                      <a:pt x="1317112" y="1362019"/>
                      <a:pt x="1317112" y="1364860"/>
                    </a:cubicBezTo>
                    <a:cubicBezTo>
                      <a:pt x="1317112" y="1367701"/>
                      <a:pt x="1317112" y="1370542"/>
                      <a:pt x="1317112" y="1373383"/>
                    </a:cubicBezTo>
                    <a:cubicBezTo>
                      <a:pt x="1314974" y="1376224"/>
                      <a:pt x="1312837" y="1376224"/>
                      <a:pt x="1312837" y="1376224"/>
                    </a:cubicBezTo>
                    <a:cubicBezTo>
                      <a:pt x="1171747" y="1376224"/>
                      <a:pt x="1030657" y="1376224"/>
                      <a:pt x="891705" y="1376224"/>
                    </a:cubicBezTo>
                    <a:cubicBezTo>
                      <a:pt x="754890" y="1376224"/>
                      <a:pt x="620214" y="1376224"/>
                      <a:pt x="483399" y="1376224"/>
                    </a:cubicBezTo>
                    <a:cubicBezTo>
                      <a:pt x="346585" y="1376224"/>
                      <a:pt x="207633" y="1376224"/>
                      <a:pt x="68681" y="1373383"/>
                    </a:cubicBezTo>
                    <a:lnTo>
                      <a:pt x="0" y="1373383"/>
                    </a:lnTo>
                    <a:lnTo>
                      <a:pt x="0" y="1058864"/>
                    </a:lnTo>
                    <a:lnTo>
                      <a:pt x="19513" y="1023924"/>
                    </a:lnTo>
                    <a:cubicBezTo>
                      <a:pt x="34477" y="992671"/>
                      <a:pt x="49441" y="958578"/>
                      <a:pt x="62267" y="927325"/>
                    </a:cubicBezTo>
                    <a:cubicBezTo>
                      <a:pt x="100747" y="836409"/>
                      <a:pt x="134950" y="745492"/>
                      <a:pt x="167016" y="651735"/>
                    </a:cubicBezTo>
                    <a:cubicBezTo>
                      <a:pt x="203357" y="549454"/>
                      <a:pt x="237561" y="447173"/>
                      <a:pt x="271765" y="344892"/>
                    </a:cubicBezTo>
                    <a:cubicBezTo>
                      <a:pt x="297417" y="276705"/>
                      <a:pt x="320932" y="211359"/>
                      <a:pt x="350860" y="148854"/>
                    </a:cubicBezTo>
                    <a:cubicBezTo>
                      <a:pt x="367962" y="111919"/>
                      <a:pt x="387202" y="77826"/>
                      <a:pt x="410717" y="46573"/>
                    </a:cubicBezTo>
                    <a:cubicBezTo>
                      <a:pt x="427818" y="26685"/>
                      <a:pt x="444920" y="9639"/>
                      <a:pt x="466298" y="3956"/>
                    </a:cubicBezTo>
                    <a:cubicBezTo>
                      <a:pt x="470573" y="1115"/>
                      <a:pt x="472711" y="1115"/>
                      <a:pt x="474848" y="1115"/>
                    </a:cubicBezTo>
                    <a:close/>
                  </a:path>
                </a:pathLst>
              </a:custGeom>
              <a:solidFill>
                <a:srgbClr val="C9F6AB"/>
              </a:solidFill>
              <a:ln>
                <a:noFill/>
              </a:ln>
            </p:spPr>
            <p:txBody>
              <a:bodyPr vert="horz" wrap="square" lIns="91440" tIns="45720" rIns="91440" bIns="45720" numCol="1" anchor="t" anchorCtr="0" compatLnSpc="1">
                <a:prstTxWarp prst="textNoShape">
                  <a:avLst/>
                </a:prstTxWarp>
                <a:noAutofit/>
              </a:bodyPr>
              <a:lstStyle/>
              <a:p>
                <a:endParaRPr lang="en-US"/>
              </a:p>
            </p:txBody>
          </p:sp>
          <p:cxnSp>
            <p:nvCxnSpPr>
              <p:cNvPr id="149" name="Straight Connector 148"/>
              <p:cNvCxnSpPr>
                <a:cxnSpLocks/>
              </p:cNvCxnSpPr>
              <p:nvPr/>
            </p:nvCxnSpPr>
            <p:spPr>
              <a:xfrm>
                <a:off x="5973097" y="2577672"/>
                <a:ext cx="0" cy="3231963"/>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2924175" y="407372"/>
            <a:ext cx="8364757" cy="3202603"/>
            <a:chOff x="2924175" y="407372"/>
            <a:chExt cx="8364757" cy="3202603"/>
          </a:xfrm>
        </p:grpSpPr>
        <p:sp>
          <p:nvSpPr>
            <p:cNvPr id="199" name="Oval 198"/>
            <p:cNvSpPr/>
            <p:nvPr/>
          </p:nvSpPr>
          <p:spPr>
            <a:xfrm>
              <a:off x="2924175" y="3429000"/>
              <a:ext cx="180975" cy="180975"/>
            </a:xfrm>
            <a:prstGeom prst="ellipse">
              <a:avLst/>
            </a:prstGeom>
            <a:solidFill>
              <a:schemeClr val="tx1">
                <a:lumMod val="75000"/>
                <a:lumOff val="25000"/>
              </a:schemeClr>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10530871" y="407372"/>
              <a:ext cx="758061" cy="2865542"/>
              <a:chOff x="6449962" y="2577672"/>
              <a:chExt cx="854995" cy="3231963"/>
            </a:xfrm>
          </p:grpSpPr>
          <p:sp>
            <p:nvSpPr>
              <p:cNvPr id="143" name="Freeform: Shape 142"/>
              <p:cNvSpPr>
                <a:spLocks/>
              </p:cNvSpPr>
              <p:nvPr/>
            </p:nvSpPr>
            <p:spPr bwMode="auto">
              <a:xfrm>
                <a:off x="6474542" y="3918849"/>
                <a:ext cx="830415" cy="1375464"/>
              </a:xfrm>
              <a:custGeom>
                <a:avLst/>
                <a:gdLst>
                  <a:gd name="connsiteX0" fmla="*/ 7124 w 830415"/>
                  <a:gd name="connsiteY0" fmla="*/ 0 h 1375464"/>
                  <a:gd name="connsiteX1" fmla="*/ 24493 w 830415"/>
                  <a:gd name="connsiteY1" fmla="*/ 6037 h 1375464"/>
                  <a:gd name="connsiteX2" fmla="*/ 71523 w 830415"/>
                  <a:gd name="connsiteY2" fmla="*/ 51496 h 1375464"/>
                  <a:gd name="connsiteX3" fmla="*/ 135654 w 830415"/>
                  <a:gd name="connsiteY3" fmla="*/ 179347 h 1375464"/>
                  <a:gd name="connsiteX4" fmla="*/ 214750 w 830415"/>
                  <a:gd name="connsiteY4" fmla="*/ 398114 h 1375464"/>
                  <a:gd name="connsiteX5" fmla="*/ 347289 w 830415"/>
                  <a:gd name="connsiteY5" fmla="*/ 781667 h 1375464"/>
                  <a:gd name="connsiteX6" fmla="*/ 454176 w 830415"/>
                  <a:gd name="connsiteY6" fmla="*/ 1028846 h 1375464"/>
                  <a:gd name="connsiteX7" fmla="*/ 561062 w 830415"/>
                  <a:gd name="connsiteY7" fmla="*/ 1202155 h 1375464"/>
                  <a:gd name="connsiteX8" fmla="*/ 700014 w 830415"/>
                  <a:gd name="connsiteY8" fmla="*/ 1324324 h 1375464"/>
                  <a:gd name="connsiteX9" fmla="*/ 779110 w 830415"/>
                  <a:gd name="connsiteY9" fmla="*/ 1355576 h 1375464"/>
                  <a:gd name="connsiteX10" fmla="*/ 826140 w 830415"/>
                  <a:gd name="connsiteY10" fmla="*/ 1358417 h 1375464"/>
                  <a:gd name="connsiteX11" fmla="*/ 830415 w 830415"/>
                  <a:gd name="connsiteY11" fmla="*/ 1364100 h 1375464"/>
                  <a:gd name="connsiteX12" fmla="*/ 830415 w 830415"/>
                  <a:gd name="connsiteY12" fmla="*/ 1372623 h 1375464"/>
                  <a:gd name="connsiteX13" fmla="*/ 826140 w 830415"/>
                  <a:gd name="connsiteY13" fmla="*/ 1375464 h 1375464"/>
                  <a:gd name="connsiteX14" fmla="*/ 405008 w 830415"/>
                  <a:gd name="connsiteY14" fmla="*/ 1375464 h 1375464"/>
                  <a:gd name="connsiteX15" fmla="*/ 0 w 830415"/>
                  <a:gd name="connsiteY15" fmla="*/ 1375464 h 1375464"/>
                  <a:gd name="connsiteX16" fmla="*/ 0 w 830415"/>
                  <a:gd name="connsiteY16" fmla="*/ 133 h 137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0415" h="1375464">
                    <a:moveTo>
                      <a:pt x="7124" y="0"/>
                    </a:moveTo>
                    <a:cubicBezTo>
                      <a:pt x="13270" y="1066"/>
                      <a:pt x="19148" y="3196"/>
                      <a:pt x="24493" y="6037"/>
                    </a:cubicBezTo>
                    <a:cubicBezTo>
                      <a:pt x="43732" y="17402"/>
                      <a:pt x="58696" y="34449"/>
                      <a:pt x="71523" y="51496"/>
                    </a:cubicBezTo>
                    <a:cubicBezTo>
                      <a:pt x="97175" y="91272"/>
                      <a:pt x="116415" y="133889"/>
                      <a:pt x="135654" y="179347"/>
                    </a:cubicBezTo>
                    <a:cubicBezTo>
                      <a:pt x="165583" y="250375"/>
                      <a:pt x="191235" y="324245"/>
                      <a:pt x="214750" y="398114"/>
                    </a:cubicBezTo>
                    <a:cubicBezTo>
                      <a:pt x="257505" y="525965"/>
                      <a:pt x="300259" y="653816"/>
                      <a:pt x="347289" y="781667"/>
                    </a:cubicBezTo>
                    <a:cubicBezTo>
                      <a:pt x="379355" y="866901"/>
                      <a:pt x="413559" y="949294"/>
                      <a:pt x="454176" y="1028846"/>
                    </a:cubicBezTo>
                    <a:cubicBezTo>
                      <a:pt x="486241" y="1091351"/>
                      <a:pt x="520445" y="1148173"/>
                      <a:pt x="561062" y="1202155"/>
                    </a:cubicBezTo>
                    <a:cubicBezTo>
                      <a:pt x="601679" y="1253295"/>
                      <a:pt x="646571" y="1295912"/>
                      <a:pt x="700014" y="1324324"/>
                    </a:cubicBezTo>
                    <a:cubicBezTo>
                      <a:pt x="725667" y="1338529"/>
                      <a:pt x="751319" y="1349894"/>
                      <a:pt x="779110" y="1355576"/>
                    </a:cubicBezTo>
                    <a:cubicBezTo>
                      <a:pt x="794074" y="1358417"/>
                      <a:pt x="809038" y="1358417"/>
                      <a:pt x="826140" y="1358417"/>
                    </a:cubicBezTo>
                    <a:cubicBezTo>
                      <a:pt x="828277" y="1358417"/>
                      <a:pt x="830415" y="1361259"/>
                      <a:pt x="830415" y="1364100"/>
                    </a:cubicBezTo>
                    <a:cubicBezTo>
                      <a:pt x="830415" y="1366941"/>
                      <a:pt x="830415" y="1369782"/>
                      <a:pt x="830415" y="1372623"/>
                    </a:cubicBezTo>
                    <a:cubicBezTo>
                      <a:pt x="828277" y="1375464"/>
                      <a:pt x="826140" y="1375464"/>
                      <a:pt x="826140" y="1375464"/>
                    </a:cubicBezTo>
                    <a:cubicBezTo>
                      <a:pt x="685050" y="1375464"/>
                      <a:pt x="543960" y="1375464"/>
                      <a:pt x="405008" y="1375464"/>
                    </a:cubicBezTo>
                    <a:lnTo>
                      <a:pt x="0" y="1375464"/>
                    </a:lnTo>
                    <a:lnTo>
                      <a:pt x="0" y="133"/>
                    </a:lnTo>
                    <a:close/>
                  </a:path>
                </a:pathLst>
              </a:custGeom>
              <a:solidFill>
                <a:srgbClr val="C9F6AB"/>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Shape 143"/>
              <p:cNvSpPr>
                <a:spLocks/>
              </p:cNvSpPr>
              <p:nvPr/>
            </p:nvSpPr>
            <p:spPr bwMode="auto">
              <a:xfrm>
                <a:off x="6459793" y="3669578"/>
                <a:ext cx="518601" cy="100941"/>
              </a:xfrm>
              <a:custGeom>
                <a:avLst/>
                <a:gdLst>
                  <a:gd name="connsiteX0" fmla="*/ 0 w 518601"/>
                  <a:gd name="connsiteY0" fmla="*/ 0 h 100941"/>
                  <a:gd name="connsiteX1" fmla="*/ 9423 w 518601"/>
                  <a:gd name="connsiteY1" fmla="*/ 4104 h 100941"/>
                  <a:gd name="connsiteX2" fmla="*/ 272094 w 518601"/>
                  <a:gd name="connsiteY2" fmla="*/ 72366 h 100941"/>
                  <a:gd name="connsiteX3" fmla="*/ 421615 w 518601"/>
                  <a:gd name="connsiteY3" fmla="*/ 89829 h 100941"/>
                  <a:gd name="connsiteX4" fmla="*/ 510519 w 518601"/>
                  <a:gd name="connsiteY4" fmla="*/ 91416 h 100941"/>
                  <a:gd name="connsiteX5" fmla="*/ 518601 w 518601"/>
                  <a:gd name="connsiteY5" fmla="*/ 94591 h 100941"/>
                  <a:gd name="connsiteX6" fmla="*/ 518601 w 518601"/>
                  <a:gd name="connsiteY6" fmla="*/ 99354 h 100941"/>
                  <a:gd name="connsiteX7" fmla="*/ 510519 w 518601"/>
                  <a:gd name="connsiteY7" fmla="*/ 100941 h 100941"/>
                  <a:gd name="connsiteX8" fmla="*/ 0 w 518601"/>
                  <a:gd name="connsiteY8" fmla="*/ 100941 h 10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601" h="100941">
                    <a:moveTo>
                      <a:pt x="0" y="0"/>
                    </a:moveTo>
                    <a:lnTo>
                      <a:pt x="9423" y="4104"/>
                    </a:lnTo>
                    <a:cubicBezTo>
                      <a:pt x="86204" y="32679"/>
                      <a:pt x="171067" y="56491"/>
                      <a:pt x="272094" y="72366"/>
                    </a:cubicBezTo>
                    <a:cubicBezTo>
                      <a:pt x="320587" y="80304"/>
                      <a:pt x="369080" y="86654"/>
                      <a:pt x="421615" y="89829"/>
                    </a:cubicBezTo>
                    <a:cubicBezTo>
                      <a:pt x="449902" y="91416"/>
                      <a:pt x="478190" y="91416"/>
                      <a:pt x="510519" y="91416"/>
                    </a:cubicBezTo>
                    <a:cubicBezTo>
                      <a:pt x="514560" y="91416"/>
                      <a:pt x="518601" y="93004"/>
                      <a:pt x="518601" y="94591"/>
                    </a:cubicBezTo>
                    <a:cubicBezTo>
                      <a:pt x="518601" y="96179"/>
                      <a:pt x="518601" y="97766"/>
                      <a:pt x="518601" y="99354"/>
                    </a:cubicBezTo>
                    <a:cubicBezTo>
                      <a:pt x="514560" y="100941"/>
                      <a:pt x="510519" y="100941"/>
                      <a:pt x="510519" y="100941"/>
                    </a:cubicBezTo>
                    <a:lnTo>
                      <a:pt x="0" y="100941"/>
                    </a:lnTo>
                    <a:close/>
                  </a:path>
                </a:pathLst>
              </a:custGeom>
              <a:solidFill>
                <a:srgbClr val="FFB2AC"/>
              </a:solidFill>
              <a:ln>
                <a:noFill/>
              </a:ln>
            </p:spPr>
            <p:txBody>
              <a:bodyPr vert="horz" wrap="square" lIns="91440" tIns="45720" rIns="91440" bIns="45720" numCol="1" anchor="t" anchorCtr="0" compatLnSpc="1">
                <a:prstTxWarp prst="textNoShape">
                  <a:avLst/>
                </a:prstTxWarp>
                <a:noAutofit/>
              </a:bodyPr>
              <a:lstStyle/>
              <a:p>
                <a:endParaRPr lang="en-US"/>
              </a:p>
            </p:txBody>
          </p:sp>
          <p:cxnSp>
            <p:nvCxnSpPr>
              <p:cNvPr id="145" name="Straight Connector 144"/>
              <p:cNvCxnSpPr>
                <a:cxnSpLocks/>
              </p:cNvCxnSpPr>
              <p:nvPr/>
            </p:nvCxnSpPr>
            <p:spPr>
              <a:xfrm>
                <a:off x="6449962" y="2577672"/>
                <a:ext cx="0" cy="3231963"/>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09" name="Group 108"/>
          <p:cNvGrpSpPr/>
          <p:nvPr/>
        </p:nvGrpSpPr>
        <p:grpSpPr>
          <a:xfrm>
            <a:off x="8189744" y="1469032"/>
            <a:ext cx="3402487" cy="1328274"/>
            <a:chOff x="3809472" y="3775088"/>
            <a:chExt cx="4231009" cy="1498122"/>
          </a:xfrm>
        </p:grpSpPr>
        <p:cxnSp>
          <p:nvCxnSpPr>
            <p:cNvPr id="111" name="Straight Connector 110"/>
            <p:cNvCxnSpPr>
              <a:cxnSpLocks/>
            </p:cNvCxnSpPr>
            <p:nvPr/>
          </p:nvCxnSpPr>
          <p:spPr>
            <a:xfrm>
              <a:off x="3831072" y="3775088"/>
              <a:ext cx="4209409" cy="0"/>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a:off x="3809472" y="5273210"/>
              <a:ext cx="4209409" cy="0"/>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1121359" y="1009716"/>
            <a:ext cx="887460" cy="1738988"/>
            <a:chOff x="10083392" y="993240"/>
            <a:chExt cx="887460" cy="1738988"/>
          </a:xfrm>
        </p:grpSpPr>
        <p:sp>
          <p:nvSpPr>
            <p:cNvPr id="157" name="TextBox 156"/>
            <p:cNvSpPr txBox="1"/>
            <p:nvPr/>
          </p:nvSpPr>
          <p:spPr>
            <a:xfrm>
              <a:off x="10569780" y="2393674"/>
              <a:ext cx="401072" cy="338554"/>
            </a:xfrm>
            <a:prstGeom prst="rect">
              <a:avLst/>
            </a:prstGeom>
            <a:noFill/>
          </p:spPr>
          <p:txBody>
            <a:bodyPr wrap="none" rtlCol="0">
              <a:spAutoFit/>
            </a:bodyPr>
            <a:lstStyle/>
            <a:p>
              <a:pPr algn="ctr"/>
              <a:r>
                <a:rPr lang="en-US" sz="1600" dirty="0"/>
                <a:t>TP</a:t>
              </a:r>
              <a:endParaRPr lang="en-US" sz="1050" dirty="0"/>
            </a:p>
          </p:txBody>
        </p:sp>
        <p:sp>
          <p:nvSpPr>
            <p:cNvPr id="158" name="TextBox 157"/>
            <p:cNvSpPr txBox="1"/>
            <p:nvPr/>
          </p:nvSpPr>
          <p:spPr>
            <a:xfrm>
              <a:off x="10549075" y="993240"/>
              <a:ext cx="393057" cy="338554"/>
            </a:xfrm>
            <a:prstGeom prst="rect">
              <a:avLst/>
            </a:prstGeom>
            <a:noFill/>
          </p:spPr>
          <p:txBody>
            <a:bodyPr wrap="none" rtlCol="0">
              <a:spAutoFit/>
            </a:bodyPr>
            <a:lstStyle/>
            <a:p>
              <a:pPr algn="ctr"/>
              <a:r>
                <a:rPr lang="en-US" sz="1600" dirty="0"/>
                <a:t>FP</a:t>
              </a:r>
              <a:endParaRPr lang="en-US" sz="1050" dirty="0"/>
            </a:p>
          </p:txBody>
        </p:sp>
        <p:sp>
          <p:nvSpPr>
            <p:cNvPr id="159" name="TextBox 158"/>
            <p:cNvSpPr txBox="1"/>
            <p:nvPr/>
          </p:nvSpPr>
          <p:spPr>
            <a:xfrm>
              <a:off x="10120352" y="2393674"/>
              <a:ext cx="426720" cy="338554"/>
            </a:xfrm>
            <a:prstGeom prst="rect">
              <a:avLst/>
            </a:prstGeom>
            <a:noFill/>
          </p:spPr>
          <p:txBody>
            <a:bodyPr wrap="none" rtlCol="0">
              <a:spAutoFit/>
            </a:bodyPr>
            <a:lstStyle/>
            <a:p>
              <a:pPr algn="ctr"/>
              <a:r>
                <a:rPr lang="en-US" sz="1600" dirty="0"/>
                <a:t>FN</a:t>
              </a:r>
              <a:endParaRPr lang="en-US" sz="1050" dirty="0"/>
            </a:p>
          </p:txBody>
        </p:sp>
        <p:sp>
          <p:nvSpPr>
            <p:cNvPr id="160" name="TextBox 159"/>
            <p:cNvSpPr txBox="1"/>
            <p:nvPr/>
          </p:nvSpPr>
          <p:spPr>
            <a:xfrm>
              <a:off x="10083392" y="993240"/>
              <a:ext cx="434735" cy="338554"/>
            </a:xfrm>
            <a:prstGeom prst="rect">
              <a:avLst/>
            </a:prstGeom>
            <a:noFill/>
          </p:spPr>
          <p:txBody>
            <a:bodyPr wrap="none" rtlCol="0">
              <a:spAutoFit/>
            </a:bodyPr>
            <a:lstStyle/>
            <a:p>
              <a:pPr algn="ctr"/>
              <a:r>
                <a:rPr lang="en-US" sz="1600" dirty="0"/>
                <a:t>TN</a:t>
              </a:r>
              <a:endParaRPr lang="en-US" sz="1050" dirty="0"/>
            </a:p>
          </p:txBody>
        </p:sp>
      </p:grpSp>
      <p:cxnSp>
        <p:nvCxnSpPr>
          <p:cNvPr id="63" name="Straight Connector 62"/>
          <p:cNvCxnSpPr/>
          <p:nvPr/>
        </p:nvCxnSpPr>
        <p:spPr>
          <a:xfrm flipH="1">
            <a:off x="9050315" y="4310441"/>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10923062" y="4310441"/>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1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42" presetClass="path" presetSubtype="0" fill="hold" nodeType="withEffect">
                                  <p:stCondLst>
                                    <p:cond delay="0"/>
                                  </p:stCondLst>
                                  <p:childTnLst>
                                    <p:animMotion origin="layout" path="M 2.29167E-6 -2.59259E-6 L -0.08711 -2.59259E-6 " pathEditMode="relative" rAng="0" ptsTypes="AA">
                                      <p:cBhvr>
                                        <p:cTn id="10" dur="10" fill="hold"/>
                                        <p:tgtEl>
                                          <p:spTgt spid="12"/>
                                        </p:tgtEl>
                                        <p:attrNameLst>
                                          <p:attrName>ppt_x</p:attrName>
                                          <p:attrName>ppt_y</p:attrName>
                                        </p:attrNameLst>
                                      </p:cBhvr>
                                      <p:rCtr x="-436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42" presetClass="path" presetSubtype="0" fill="hold" nodeType="withEffect">
                                  <p:stCondLst>
                                    <p:cond delay="0"/>
                                  </p:stCondLst>
                                  <p:childTnLst>
                                    <p:animMotion origin="layout" path="M -0.08711 -2.59259E-6 L -0.12018 0.00255 " pathEditMode="relative" rAng="0" ptsTypes="AA">
                                      <p:cBhvr>
                                        <p:cTn id="18" dur="10" fill="hold"/>
                                        <p:tgtEl>
                                          <p:spTgt spid="12"/>
                                        </p:tgtEl>
                                        <p:attrNameLst>
                                          <p:attrName>ppt_x</p:attrName>
                                          <p:attrName>ppt_y</p:attrName>
                                        </p:attrNameLst>
                                      </p:cBhvr>
                                      <p:rCtr x="-1888" y="-69"/>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42" presetClass="path" presetSubtype="0" fill="hold" nodeType="withEffect">
                                  <p:stCondLst>
                                    <p:cond delay="0"/>
                                  </p:stCondLst>
                                  <p:childTnLst>
                                    <p:animMotion origin="layout" path="M -0.12018 0.00255 L -0.2763 0.00371 " pathEditMode="relative" rAng="0" ptsTypes="AA">
                                      <p:cBhvr>
                                        <p:cTn id="28" dur="10" fill="hold"/>
                                        <p:tgtEl>
                                          <p:spTgt spid="12"/>
                                        </p:tgtEl>
                                        <p:attrNameLst>
                                          <p:attrName>ppt_x</p:attrName>
                                          <p:attrName>ppt_y</p:attrName>
                                        </p:attrNameLst>
                                      </p:cBhvr>
                                      <p:rCtr x="-781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78" grpId="0"/>
      <p:bldP spid="79" grpId="0"/>
      <p:bldP spid="8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1552575" y="1362075"/>
            <a:ext cx="5476875" cy="48006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Arc 207"/>
          <p:cNvSpPr/>
          <p:nvPr/>
        </p:nvSpPr>
        <p:spPr>
          <a:xfrm rot="16200000">
            <a:off x="2721628" y="1506575"/>
            <a:ext cx="7347913" cy="7984093"/>
          </a:xfrm>
          <a:prstGeom prst="arc">
            <a:avLst/>
          </a:prstGeom>
          <a:solidFill>
            <a:schemeClr val="accent1">
              <a:lumMod val="40000"/>
              <a:lumOff val="60000"/>
            </a:schemeClr>
          </a:solidFill>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sz="3200" dirty="0"/>
              <a:t>RECEIVER OPERATING CHARACTERISTIC</a:t>
            </a:r>
          </a:p>
        </p:txBody>
      </p:sp>
      <p:grpSp>
        <p:nvGrpSpPr>
          <p:cNvPr id="82" name="Group 81"/>
          <p:cNvGrpSpPr/>
          <p:nvPr/>
        </p:nvGrpSpPr>
        <p:grpSpPr>
          <a:xfrm>
            <a:off x="9208945" y="4514192"/>
            <a:ext cx="755912" cy="910823"/>
            <a:chOff x="6748319" y="2037773"/>
            <a:chExt cx="2997197" cy="3611419"/>
          </a:xfrm>
        </p:grpSpPr>
        <p:sp>
          <p:nvSpPr>
            <p:cNvPr id="80" name="Rectangle 79"/>
            <p:cNvSpPr/>
            <p:nvPr/>
          </p:nvSpPr>
          <p:spPr>
            <a:xfrm>
              <a:off x="6748319" y="20377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artial Circle 80"/>
            <p:cNvSpPr/>
            <p:nvPr/>
          </p:nvSpPr>
          <p:spPr>
            <a:xfrm>
              <a:off x="7381007" y="28182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Partial Circle 82"/>
          <p:cNvSpPr/>
          <p:nvPr/>
        </p:nvSpPr>
        <p:spPr>
          <a:xfrm>
            <a:off x="9352683" y="3549939"/>
            <a:ext cx="596344" cy="596344"/>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0" name="Group 89"/>
          <p:cNvGrpSpPr/>
          <p:nvPr/>
        </p:nvGrpSpPr>
        <p:grpSpPr>
          <a:xfrm>
            <a:off x="10783171" y="4512943"/>
            <a:ext cx="754616" cy="912072"/>
            <a:chOff x="8697194" y="1902691"/>
            <a:chExt cx="2987961" cy="3611419"/>
          </a:xfrm>
        </p:grpSpPr>
        <p:sp>
          <p:nvSpPr>
            <p:cNvPr id="88" name="Rectangle 87"/>
            <p:cNvSpPr/>
            <p:nvPr/>
          </p:nvSpPr>
          <p:spPr>
            <a:xfrm>
              <a:off x="9874250" y="19026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tial Circle 88"/>
            <p:cNvSpPr/>
            <p:nvPr/>
          </p:nvSpPr>
          <p:spPr>
            <a:xfrm rot="10800000">
              <a:off x="8697194" y="26831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Partial Circle 90"/>
          <p:cNvSpPr/>
          <p:nvPr/>
        </p:nvSpPr>
        <p:spPr>
          <a:xfrm rot="10800000">
            <a:off x="10786344" y="3549940"/>
            <a:ext cx="597162" cy="597162"/>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 name="Group 102"/>
          <p:cNvGrpSpPr/>
          <p:nvPr/>
        </p:nvGrpSpPr>
        <p:grpSpPr>
          <a:xfrm>
            <a:off x="9132744" y="359072"/>
            <a:ext cx="2641303" cy="2641303"/>
            <a:chOff x="1427019" y="1961573"/>
            <a:chExt cx="3616036" cy="3616037"/>
          </a:xfrm>
        </p:grpSpPr>
        <p:sp>
          <p:nvSpPr>
            <p:cNvPr id="104" name="Rectangle 103"/>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5" name="Rectangle 104"/>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7" name="Group 146"/>
          <p:cNvGrpSpPr/>
          <p:nvPr/>
        </p:nvGrpSpPr>
        <p:grpSpPr>
          <a:xfrm>
            <a:off x="9591516" y="929161"/>
            <a:ext cx="1730506" cy="1730508"/>
            <a:chOff x="9591516" y="929161"/>
            <a:chExt cx="1730506" cy="1730508"/>
          </a:xfrm>
        </p:grpSpPr>
        <p:grpSp>
          <p:nvGrpSpPr>
            <p:cNvPr id="106" name="Group 105"/>
            <p:cNvGrpSpPr/>
            <p:nvPr/>
          </p:nvGrpSpPr>
          <p:grpSpPr>
            <a:xfrm>
              <a:off x="9594886" y="929161"/>
              <a:ext cx="1727136" cy="1727135"/>
              <a:chOff x="2059707" y="2742047"/>
              <a:chExt cx="2364508" cy="2364510"/>
            </a:xfrm>
          </p:grpSpPr>
          <p:sp>
            <p:nvSpPr>
              <p:cNvPr id="107" name="Partial Circle 106"/>
              <p:cNvSpPr/>
              <p:nvPr/>
            </p:nvSpPr>
            <p:spPr>
              <a:xfrm>
                <a:off x="2059707" y="2742047"/>
                <a:ext cx="2364508" cy="2364510"/>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p:cNvSpPr txBox="1"/>
              <p:nvPr/>
            </p:nvSpPr>
            <p:spPr>
              <a:xfrm>
                <a:off x="2390639" y="3636145"/>
                <a:ext cx="549081" cy="463493"/>
              </a:xfrm>
              <a:prstGeom prst="rect">
                <a:avLst/>
              </a:prstGeom>
              <a:noFill/>
            </p:spPr>
            <p:txBody>
              <a:bodyPr wrap="none" rtlCol="0">
                <a:spAutoFit/>
              </a:bodyPr>
              <a:lstStyle/>
              <a:p>
                <a:pPr algn="ctr"/>
                <a:r>
                  <a:rPr lang="en-US" sz="1600" dirty="0"/>
                  <a:t>TP</a:t>
                </a:r>
                <a:endParaRPr lang="en-US" sz="1050" dirty="0"/>
              </a:p>
            </p:txBody>
          </p:sp>
        </p:grpSp>
        <p:grpSp>
          <p:nvGrpSpPr>
            <p:cNvPr id="109" name="Group 108"/>
            <p:cNvGrpSpPr/>
            <p:nvPr/>
          </p:nvGrpSpPr>
          <p:grpSpPr>
            <a:xfrm>
              <a:off x="9591516" y="932534"/>
              <a:ext cx="1727136" cy="1727135"/>
              <a:chOff x="2055093" y="2746665"/>
              <a:chExt cx="2364508" cy="2364510"/>
            </a:xfrm>
          </p:grpSpPr>
          <p:sp>
            <p:nvSpPr>
              <p:cNvPr id="110" name="Partial Circle 109"/>
              <p:cNvSpPr/>
              <p:nvPr/>
            </p:nvSpPr>
            <p:spPr>
              <a:xfrm rot="10800000">
                <a:off x="2055093" y="2746665"/>
                <a:ext cx="2364508" cy="2364510"/>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11" name="TextBox 110"/>
              <p:cNvSpPr txBox="1"/>
              <p:nvPr/>
            </p:nvSpPr>
            <p:spPr>
              <a:xfrm>
                <a:off x="3501342" y="3636145"/>
                <a:ext cx="538107" cy="463493"/>
              </a:xfrm>
              <a:prstGeom prst="rect">
                <a:avLst/>
              </a:prstGeom>
              <a:noFill/>
            </p:spPr>
            <p:txBody>
              <a:bodyPr wrap="none" rtlCol="0">
                <a:spAutoFit/>
              </a:bodyPr>
              <a:lstStyle/>
              <a:p>
                <a:pPr algn="ctr"/>
                <a:r>
                  <a:rPr lang="en-US" sz="1600" dirty="0"/>
                  <a:t>FP</a:t>
                </a:r>
                <a:endParaRPr lang="en-US" sz="1050" dirty="0"/>
              </a:p>
            </p:txBody>
          </p:sp>
        </p:grpSp>
        <p:sp>
          <p:nvSpPr>
            <p:cNvPr id="135" name="Oval 134"/>
            <p:cNvSpPr/>
            <p:nvPr/>
          </p:nvSpPr>
          <p:spPr>
            <a:xfrm>
              <a:off x="9602477" y="939281"/>
              <a:ext cx="1697619" cy="16976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12" name="Group 111"/>
          <p:cNvGrpSpPr/>
          <p:nvPr/>
        </p:nvGrpSpPr>
        <p:grpSpPr>
          <a:xfrm>
            <a:off x="9320657" y="660455"/>
            <a:ext cx="2231994" cy="2220167"/>
            <a:chOff x="1684279" y="2374178"/>
            <a:chExt cx="3055678" cy="3039486"/>
          </a:xfrm>
        </p:grpSpPr>
        <p:sp>
          <p:nvSpPr>
            <p:cNvPr id="113" name="Oval 112"/>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4" name="Oval 113"/>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5" name="Oval 114"/>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6" name="Oval 115"/>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7" name="Oval 116"/>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8" name="Oval 117"/>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9" name="Oval 118"/>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0" name="Oval 119"/>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1" name="Oval 120"/>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2" name="Oval 121"/>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3" name="Oval 122"/>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4" name="Oval 123"/>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5" name="Oval 124"/>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6" name="Oval 125"/>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7" name="Oval 126"/>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8" name="Oval 127"/>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9" name="Oval 128"/>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0" name="Oval 129"/>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1" name="Oval 130"/>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2" name="Oval 131"/>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3" name="Oval 132"/>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4" name="Oval 133"/>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36" name="TextBox 135"/>
          <p:cNvSpPr txBox="1"/>
          <p:nvPr/>
        </p:nvSpPr>
        <p:spPr>
          <a:xfrm>
            <a:off x="9639346" y="327025"/>
            <a:ext cx="343364" cy="304571"/>
          </a:xfrm>
          <a:prstGeom prst="rect">
            <a:avLst/>
          </a:prstGeom>
          <a:noFill/>
        </p:spPr>
        <p:txBody>
          <a:bodyPr wrap="none" rtlCol="0">
            <a:spAutoFit/>
          </a:bodyPr>
          <a:lstStyle/>
          <a:p>
            <a:pPr algn="ctr">
              <a:lnSpc>
                <a:spcPct val="150000"/>
              </a:lnSpc>
            </a:pPr>
            <a:r>
              <a:rPr lang="en-US" sz="1050" dirty="0"/>
              <a:t>FN</a:t>
            </a:r>
          </a:p>
        </p:txBody>
      </p:sp>
      <p:sp>
        <p:nvSpPr>
          <p:cNvPr id="137" name="TextBox 136"/>
          <p:cNvSpPr txBox="1"/>
          <p:nvPr/>
        </p:nvSpPr>
        <p:spPr>
          <a:xfrm>
            <a:off x="10938575" y="327025"/>
            <a:ext cx="349776" cy="304571"/>
          </a:xfrm>
          <a:prstGeom prst="rect">
            <a:avLst/>
          </a:prstGeom>
          <a:noFill/>
        </p:spPr>
        <p:txBody>
          <a:bodyPr wrap="none" rtlCol="0">
            <a:spAutoFit/>
          </a:bodyPr>
          <a:lstStyle/>
          <a:p>
            <a:pPr algn="ctr">
              <a:lnSpc>
                <a:spcPct val="150000"/>
              </a:lnSpc>
            </a:pPr>
            <a:r>
              <a:rPr lang="en-US" sz="1050" dirty="0"/>
              <a:t>TN</a:t>
            </a:r>
          </a:p>
        </p:txBody>
      </p:sp>
      <p:sp>
        <p:nvSpPr>
          <p:cNvPr id="139" name="TextBox 138"/>
          <p:cNvSpPr txBox="1"/>
          <p:nvPr/>
        </p:nvSpPr>
        <p:spPr>
          <a:xfrm>
            <a:off x="8308991" y="4007290"/>
            <a:ext cx="941283" cy="553998"/>
          </a:xfrm>
          <a:prstGeom prst="rect">
            <a:avLst/>
          </a:prstGeom>
          <a:noFill/>
        </p:spPr>
        <p:txBody>
          <a:bodyPr wrap="none" rtlCol="0">
            <a:spAutoFit/>
          </a:bodyPr>
          <a:lstStyle/>
          <a:p>
            <a:pPr>
              <a:lnSpc>
                <a:spcPct val="150000"/>
              </a:lnSpc>
            </a:pPr>
            <a:r>
              <a:rPr lang="en-US" sz="2000" dirty="0"/>
              <a:t>TPR =   </a:t>
            </a:r>
          </a:p>
        </p:txBody>
      </p:sp>
      <p:sp>
        <p:nvSpPr>
          <p:cNvPr id="140" name="TextBox 139"/>
          <p:cNvSpPr txBox="1"/>
          <p:nvPr/>
        </p:nvSpPr>
        <p:spPr>
          <a:xfrm>
            <a:off x="10147316" y="4007290"/>
            <a:ext cx="934871" cy="553998"/>
          </a:xfrm>
          <a:prstGeom prst="rect">
            <a:avLst/>
          </a:prstGeom>
          <a:noFill/>
        </p:spPr>
        <p:txBody>
          <a:bodyPr wrap="none" rtlCol="0">
            <a:spAutoFit/>
          </a:bodyPr>
          <a:lstStyle/>
          <a:p>
            <a:pPr>
              <a:lnSpc>
                <a:spcPct val="150000"/>
              </a:lnSpc>
            </a:pPr>
            <a:r>
              <a:rPr lang="en-US" sz="2000" dirty="0"/>
              <a:t>FPR =   </a:t>
            </a:r>
          </a:p>
        </p:txBody>
      </p:sp>
      <p:sp>
        <p:nvSpPr>
          <p:cNvPr id="141" name="TextBox 140"/>
          <p:cNvSpPr txBox="1"/>
          <p:nvPr/>
        </p:nvSpPr>
        <p:spPr>
          <a:xfrm>
            <a:off x="8632841" y="5526527"/>
            <a:ext cx="1604222" cy="369332"/>
          </a:xfrm>
          <a:prstGeom prst="rect">
            <a:avLst/>
          </a:prstGeom>
          <a:noFill/>
        </p:spPr>
        <p:txBody>
          <a:bodyPr wrap="none" rtlCol="0">
            <a:spAutoFit/>
          </a:bodyPr>
          <a:lstStyle/>
          <a:p>
            <a:pPr>
              <a:lnSpc>
                <a:spcPct val="150000"/>
              </a:lnSpc>
            </a:pPr>
            <a:r>
              <a:rPr lang="en-US" sz="1200" dirty="0"/>
              <a:t>(SENSITIVITY, RECALL)</a:t>
            </a:r>
          </a:p>
        </p:txBody>
      </p:sp>
      <p:sp>
        <p:nvSpPr>
          <p:cNvPr id="142" name="TextBox 141"/>
          <p:cNvSpPr txBox="1"/>
          <p:nvPr/>
        </p:nvSpPr>
        <p:spPr>
          <a:xfrm>
            <a:off x="10709291" y="5526527"/>
            <a:ext cx="1258871" cy="369332"/>
          </a:xfrm>
          <a:prstGeom prst="rect">
            <a:avLst/>
          </a:prstGeom>
          <a:noFill/>
        </p:spPr>
        <p:txBody>
          <a:bodyPr wrap="none" rtlCol="0">
            <a:spAutoFit/>
          </a:bodyPr>
          <a:lstStyle/>
          <a:p>
            <a:pPr>
              <a:lnSpc>
                <a:spcPct val="150000"/>
              </a:lnSpc>
            </a:pPr>
            <a:r>
              <a:rPr lang="en-US" sz="1200" dirty="0"/>
              <a:t>(1 – SPECIFICITY)</a:t>
            </a:r>
          </a:p>
        </p:txBody>
      </p:sp>
      <p:sp>
        <p:nvSpPr>
          <p:cNvPr id="162" name="Arc 161"/>
          <p:cNvSpPr/>
          <p:nvPr/>
        </p:nvSpPr>
        <p:spPr>
          <a:xfrm rot="16200000">
            <a:off x="2721628" y="1506576"/>
            <a:ext cx="7347913" cy="7984093"/>
          </a:xfrm>
          <a:prstGeom prst="arc">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TextBox 163"/>
          <p:cNvSpPr txBox="1"/>
          <p:nvPr/>
        </p:nvSpPr>
        <p:spPr>
          <a:xfrm>
            <a:off x="1761853" y="1616515"/>
            <a:ext cx="575799" cy="375359"/>
          </a:xfrm>
          <a:prstGeom prst="rect">
            <a:avLst/>
          </a:prstGeom>
          <a:noFill/>
        </p:spPr>
        <p:txBody>
          <a:bodyPr wrap="none" rtlCol="0">
            <a:spAutoFit/>
          </a:bodyPr>
          <a:lstStyle/>
          <a:p>
            <a:pPr algn="r">
              <a:lnSpc>
                <a:spcPct val="150000"/>
              </a:lnSpc>
            </a:pPr>
            <a:r>
              <a:rPr lang="en-US" sz="1400" dirty="0"/>
              <a:t>100%</a:t>
            </a:r>
          </a:p>
        </p:txBody>
      </p:sp>
      <p:sp>
        <p:nvSpPr>
          <p:cNvPr id="165" name="TextBox 164"/>
          <p:cNvSpPr txBox="1"/>
          <p:nvPr/>
        </p:nvSpPr>
        <p:spPr>
          <a:xfrm>
            <a:off x="4098941" y="5550340"/>
            <a:ext cx="598241" cy="496674"/>
          </a:xfrm>
          <a:prstGeom prst="rect">
            <a:avLst/>
          </a:prstGeom>
          <a:noFill/>
        </p:spPr>
        <p:txBody>
          <a:bodyPr wrap="none" rtlCol="0">
            <a:spAutoFit/>
          </a:bodyPr>
          <a:lstStyle/>
          <a:p>
            <a:pPr>
              <a:lnSpc>
                <a:spcPct val="150000"/>
              </a:lnSpc>
            </a:pPr>
            <a:r>
              <a:rPr lang="en-US" sz="2000" dirty="0"/>
              <a:t>FPR</a:t>
            </a:r>
          </a:p>
        </p:txBody>
      </p:sp>
      <p:cxnSp>
        <p:nvCxnSpPr>
          <p:cNvPr id="167" name="Straight Connector 166"/>
          <p:cNvCxnSpPr>
            <a:stCxn id="162" idx="0"/>
            <a:endCxn id="162" idx="2"/>
          </p:cNvCxnSpPr>
          <p:nvPr/>
        </p:nvCxnSpPr>
        <p:spPr>
          <a:xfrm flipV="1">
            <a:off x="2403538" y="1824666"/>
            <a:ext cx="3992047" cy="3673957"/>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679591" y="3283390"/>
            <a:ext cx="598241" cy="496674"/>
          </a:xfrm>
          <a:prstGeom prst="rect">
            <a:avLst/>
          </a:prstGeom>
          <a:noFill/>
        </p:spPr>
        <p:txBody>
          <a:bodyPr wrap="none" rtlCol="0">
            <a:spAutoFit/>
          </a:bodyPr>
          <a:lstStyle/>
          <a:p>
            <a:pPr>
              <a:lnSpc>
                <a:spcPct val="150000"/>
              </a:lnSpc>
            </a:pPr>
            <a:r>
              <a:rPr lang="en-US" sz="2000" dirty="0"/>
              <a:t>TPR</a:t>
            </a:r>
          </a:p>
        </p:txBody>
      </p:sp>
      <p:sp>
        <p:nvSpPr>
          <p:cNvPr id="169" name="TextBox 168"/>
          <p:cNvSpPr txBox="1"/>
          <p:nvPr/>
        </p:nvSpPr>
        <p:spPr>
          <a:xfrm>
            <a:off x="1918947" y="5226490"/>
            <a:ext cx="418705" cy="375359"/>
          </a:xfrm>
          <a:prstGeom prst="rect">
            <a:avLst/>
          </a:prstGeom>
          <a:noFill/>
        </p:spPr>
        <p:txBody>
          <a:bodyPr wrap="none" rtlCol="0">
            <a:spAutoFit/>
          </a:bodyPr>
          <a:lstStyle/>
          <a:p>
            <a:pPr algn="r">
              <a:lnSpc>
                <a:spcPct val="150000"/>
              </a:lnSpc>
            </a:pPr>
            <a:r>
              <a:rPr lang="en-US" sz="1400" dirty="0"/>
              <a:t>0%</a:t>
            </a:r>
          </a:p>
        </p:txBody>
      </p:sp>
      <p:sp>
        <p:nvSpPr>
          <p:cNvPr id="170" name="TextBox 169"/>
          <p:cNvSpPr txBox="1"/>
          <p:nvPr/>
        </p:nvSpPr>
        <p:spPr>
          <a:xfrm>
            <a:off x="2261847" y="5469377"/>
            <a:ext cx="418704" cy="415498"/>
          </a:xfrm>
          <a:prstGeom prst="rect">
            <a:avLst/>
          </a:prstGeom>
          <a:noFill/>
        </p:spPr>
        <p:txBody>
          <a:bodyPr wrap="none" rtlCol="0">
            <a:spAutoFit/>
          </a:bodyPr>
          <a:lstStyle/>
          <a:p>
            <a:pPr algn="ctr">
              <a:lnSpc>
                <a:spcPct val="150000"/>
              </a:lnSpc>
            </a:pPr>
            <a:r>
              <a:rPr lang="en-US" sz="1400" dirty="0"/>
              <a:t>0%</a:t>
            </a:r>
          </a:p>
        </p:txBody>
      </p:sp>
      <p:sp>
        <p:nvSpPr>
          <p:cNvPr id="171" name="TextBox 170"/>
          <p:cNvSpPr txBox="1"/>
          <p:nvPr/>
        </p:nvSpPr>
        <p:spPr>
          <a:xfrm>
            <a:off x="6095728" y="5489447"/>
            <a:ext cx="575799" cy="375359"/>
          </a:xfrm>
          <a:prstGeom prst="rect">
            <a:avLst/>
          </a:prstGeom>
          <a:noFill/>
        </p:spPr>
        <p:txBody>
          <a:bodyPr wrap="none" rtlCol="0">
            <a:spAutoFit/>
          </a:bodyPr>
          <a:lstStyle/>
          <a:p>
            <a:pPr algn="ctr">
              <a:lnSpc>
                <a:spcPct val="150000"/>
              </a:lnSpc>
            </a:pPr>
            <a:r>
              <a:rPr lang="en-US" sz="1400" dirty="0"/>
              <a:t>100%</a:t>
            </a:r>
          </a:p>
        </p:txBody>
      </p:sp>
      <p:sp>
        <p:nvSpPr>
          <p:cNvPr id="209" name="TextBox 208"/>
          <p:cNvSpPr txBox="1"/>
          <p:nvPr/>
        </p:nvSpPr>
        <p:spPr>
          <a:xfrm>
            <a:off x="4752975" y="4791075"/>
            <a:ext cx="1444883" cy="646331"/>
          </a:xfrm>
          <a:prstGeom prst="rect">
            <a:avLst/>
          </a:prstGeom>
          <a:noFill/>
        </p:spPr>
        <p:txBody>
          <a:bodyPr wrap="none" rtlCol="0">
            <a:spAutoFit/>
          </a:bodyPr>
          <a:lstStyle/>
          <a:p>
            <a:pPr>
              <a:lnSpc>
                <a:spcPct val="150000"/>
              </a:lnSpc>
            </a:pPr>
            <a:r>
              <a:rPr lang="en-US" sz="2400" b="1" dirty="0">
                <a:solidFill>
                  <a:schemeClr val="accent1">
                    <a:lumMod val="50000"/>
                  </a:schemeClr>
                </a:solidFill>
              </a:rPr>
              <a:t>ROC AUC</a:t>
            </a:r>
          </a:p>
        </p:txBody>
      </p:sp>
      <p:sp>
        <p:nvSpPr>
          <p:cNvPr id="210" name="TextBox 209"/>
          <p:cNvSpPr txBox="1"/>
          <p:nvPr/>
        </p:nvSpPr>
        <p:spPr>
          <a:xfrm>
            <a:off x="1603391" y="3669152"/>
            <a:ext cx="766557" cy="369332"/>
          </a:xfrm>
          <a:prstGeom prst="rect">
            <a:avLst/>
          </a:prstGeom>
          <a:noFill/>
        </p:spPr>
        <p:txBody>
          <a:bodyPr wrap="none" rtlCol="0">
            <a:spAutoFit/>
          </a:bodyPr>
          <a:lstStyle/>
          <a:p>
            <a:pPr>
              <a:lnSpc>
                <a:spcPct val="150000"/>
              </a:lnSpc>
            </a:pPr>
            <a:r>
              <a:rPr lang="en-US" sz="1200" dirty="0"/>
              <a:t>(RECALL)</a:t>
            </a:r>
          </a:p>
        </p:txBody>
      </p:sp>
      <p:cxnSp>
        <p:nvCxnSpPr>
          <p:cNvPr id="212" name="Straight Connector 211"/>
          <p:cNvCxnSpPr/>
          <p:nvPr/>
        </p:nvCxnSpPr>
        <p:spPr>
          <a:xfrm>
            <a:off x="2371725" y="1771651"/>
            <a:ext cx="0" cy="3711065"/>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392931" y="5514526"/>
            <a:ext cx="4209409" cy="0"/>
          </a:xfrm>
          <a:prstGeom prst="line">
            <a:avLst/>
          </a:prstGeom>
          <a:solidFill>
            <a:schemeClr val="accent1">
              <a:lumMod val="40000"/>
              <a:lumOff val="60000"/>
            </a:schemeClr>
          </a:solid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9078148" y="4310441"/>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0963514" y="4310441"/>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552575" y="6232968"/>
            <a:ext cx="8625241" cy="646331"/>
          </a:xfrm>
          <a:prstGeom prst="rect">
            <a:avLst/>
          </a:prstGeom>
          <a:noFill/>
          <a:ln w="19050">
            <a:solidFill>
              <a:srgbClr val="7030A0"/>
            </a:solidFill>
          </a:ln>
        </p:spPr>
        <p:txBody>
          <a:bodyPr wrap="square" rtlCol="0">
            <a:spAutoFit/>
          </a:bodyPr>
          <a:lstStyle/>
          <a:p>
            <a:pPr>
              <a:lnSpc>
                <a:spcPct val="150000"/>
              </a:lnSpc>
            </a:pPr>
            <a:r>
              <a:rPr lang="en-US" sz="2400" dirty="0" smtClean="0">
                <a:solidFill>
                  <a:srgbClr val="7030A0"/>
                </a:solidFill>
              </a:rPr>
              <a:t>Q: Hoe </a:t>
            </a:r>
            <a:r>
              <a:rPr lang="en-US" sz="2400" dirty="0" err="1" smtClean="0">
                <a:solidFill>
                  <a:srgbClr val="7030A0"/>
                </a:solidFill>
              </a:rPr>
              <a:t>zou</a:t>
            </a:r>
            <a:r>
              <a:rPr lang="en-US" sz="2400" dirty="0" smtClean="0">
                <a:solidFill>
                  <a:srgbClr val="7030A0"/>
                </a:solidFill>
              </a:rPr>
              <a:t> je de threshold </a:t>
            </a:r>
            <a:r>
              <a:rPr lang="en-US" sz="2400" dirty="0" err="1" smtClean="0">
                <a:solidFill>
                  <a:srgbClr val="7030A0"/>
                </a:solidFill>
              </a:rPr>
              <a:t>stellen</a:t>
            </a:r>
            <a:r>
              <a:rPr lang="en-US" sz="2400" dirty="0" smtClean="0">
                <a:solidFill>
                  <a:srgbClr val="7030A0"/>
                </a:solidFill>
              </a:rPr>
              <a:t> </a:t>
            </a:r>
            <a:r>
              <a:rPr lang="en-US" sz="2400" dirty="0" err="1" smtClean="0">
                <a:solidFill>
                  <a:srgbClr val="7030A0"/>
                </a:solidFill>
              </a:rPr>
              <a:t>bij</a:t>
            </a:r>
            <a:r>
              <a:rPr lang="en-US" sz="2400" dirty="0" smtClean="0">
                <a:solidFill>
                  <a:srgbClr val="7030A0"/>
                </a:solidFill>
              </a:rPr>
              <a:t> </a:t>
            </a:r>
            <a:r>
              <a:rPr lang="en-US" sz="2400" dirty="0" err="1" smtClean="0">
                <a:solidFill>
                  <a:srgbClr val="7030A0"/>
                </a:solidFill>
              </a:rPr>
              <a:t>een</a:t>
            </a:r>
            <a:r>
              <a:rPr lang="en-US" sz="2400" dirty="0" smtClean="0">
                <a:solidFill>
                  <a:srgbClr val="7030A0"/>
                </a:solidFill>
              </a:rPr>
              <a:t> </a:t>
            </a:r>
            <a:r>
              <a:rPr lang="en-US" sz="2400" dirty="0" err="1" smtClean="0">
                <a:solidFill>
                  <a:srgbClr val="7030A0"/>
                </a:solidFill>
              </a:rPr>
              <a:t>bevolkingsonderzoek</a:t>
            </a:r>
            <a:r>
              <a:rPr lang="en-US" sz="2400" dirty="0" smtClean="0">
                <a:solidFill>
                  <a:srgbClr val="7030A0"/>
                </a:solidFill>
              </a:rPr>
              <a:t>?</a:t>
            </a:r>
            <a:endParaRPr lang="nl-NL" sz="2400" dirty="0" err="1">
              <a:solidFill>
                <a:srgbClr val="7030A0"/>
              </a:solidFill>
            </a:endParaRPr>
          </a:p>
        </p:txBody>
      </p:sp>
    </p:spTree>
    <p:extLst>
      <p:ext uri="{BB962C8B-B14F-4D97-AF65-F5344CB8AC3E}">
        <p14:creationId xmlns:p14="http://schemas.microsoft.com/office/powerpoint/2010/main" val="27025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up)">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467" b="9137"/>
          <a:stretch/>
        </p:blipFill>
        <p:spPr>
          <a:xfrm>
            <a:off x="0" y="-1"/>
            <a:ext cx="12192000" cy="6858001"/>
          </a:xfrm>
          <a:prstGeom prst="rect">
            <a:avLst/>
          </a:prstGeom>
        </p:spPr>
      </p:pic>
      <p:grpSp>
        <p:nvGrpSpPr>
          <p:cNvPr id="4" name="Group 4"/>
          <p:cNvGrpSpPr>
            <a:grpSpLocks noChangeAspect="1"/>
          </p:cNvGrpSpPr>
          <p:nvPr/>
        </p:nvGrpSpPr>
        <p:grpSpPr bwMode="auto">
          <a:xfrm>
            <a:off x="10749455" y="6368916"/>
            <a:ext cx="1162051" cy="285750"/>
            <a:chOff x="6727" y="4060"/>
            <a:chExt cx="732" cy="180"/>
          </a:xfrm>
          <a:solidFill>
            <a:srgbClr val="EAD886"/>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EAD886"/>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720717" y="390828"/>
            <a:ext cx="6750567"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SUPERVISED LEARNING</a:t>
            </a:r>
          </a:p>
        </p:txBody>
      </p:sp>
      <p:sp>
        <p:nvSpPr>
          <p:cNvPr id="2" name="Right Brace 1"/>
          <p:cNvSpPr/>
          <p:nvPr/>
        </p:nvSpPr>
        <p:spPr>
          <a:xfrm rot="5400000">
            <a:off x="3306722"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964921" y="1276875"/>
            <a:ext cx="2262158"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Regressie</a:t>
            </a:r>
          </a:p>
        </p:txBody>
      </p:sp>
      <p:sp>
        <p:nvSpPr>
          <p:cNvPr id="94" name="TextBox 93"/>
          <p:cNvSpPr txBox="1"/>
          <p:nvPr/>
        </p:nvSpPr>
        <p:spPr>
          <a:xfrm>
            <a:off x="1736725" y="4682838"/>
            <a:ext cx="3515706"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banksaldo volgende week</a:t>
            </a:r>
          </a:p>
        </p:txBody>
      </p:sp>
      <p:sp>
        <p:nvSpPr>
          <p:cNvPr id="95" name="TextBox 94"/>
          <p:cNvSpPr txBox="1"/>
          <p:nvPr/>
        </p:nvSpPr>
        <p:spPr>
          <a:xfrm>
            <a:off x="5999129" y="4707647"/>
            <a:ext cx="3206327" cy="1200329"/>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uitgaven vorige maand,</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inkomsten vorige week,</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actuele rentestanden</a:t>
            </a:r>
          </a:p>
        </p:txBody>
      </p:sp>
      <mc:AlternateContent xmlns:mc="http://schemas.openxmlformats.org/markup-compatibility/2006" xmlns:a14="http://schemas.microsoft.com/office/drawing/2010/main">
        <mc:Choice Requires="a14">
          <p:sp>
            <p:nvSpPr>
              <p:cNvPr id="97" name="TextBox 96"/>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638762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2575" y="1362075"/>
            <a:ext cx="5476875" cy="4800600"/>
            <a:chOff x="1552575" y="1362075"/>
            <a:chExt cx="5476875" cy="4800600"/>
          </a:xfrm>
        </p:grpSpPr>
        <p:sp>
          <p:nvSpPr>
            <p:cNvPr id="204" name="Rectangle 203"/>
            <p:cNvSpPr/>
            <p:nvPr/>
          </p:nvSpPr>
          <p:spPr>
            <a:xfrm>
              <a:off x="1552575" y="1362075"/>
              <a:ext cx="5476875" cy="48006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1761853" y="1616515"/>
              <a:ext cx="575799" cy="375359"/>
            </a:xfrm>
            <a:prstGeom prst="rect">
              <a:avLst/>
            </a:prstGeom>
            <a:noFill/>
          </p:spPr>
          <p:txBody>
            <a:bodyPr wrap="none" rtlCol="0">
              <a:spAutoFit/>
            </a:bodyPr>
            <a:lstStyle/>
            <a:p>
              <a:pPr algn="r">
                <a:lnSpc>
                  <a:spcPct val="150000"/>
                </a:lnSpc>
              </a:pPr>
              <a:r>
                <a:rPr lang="en-US" sz="1400" dirty="0"/>
                <a:t>100%</a:t>
              </a:r>
            </a:p>
          </p:txBody>
        </p:sp>
        <p:sp>
          <p:nvSpPr>
            <p:cNvPr id="165" name="TextBox 164"/>
            <p:cNvSpPr txBox="1"/>
            <p:nvPr/>
          </p:nvSpPr>
          <p:spPr>
            <a:xfrm>
              <a:off x="3794141" y="5550340"/>
              <a:ext cx="1010213" cy="496674"/>
            </a:xfrm>
            <a:prstGeom prst="rect">
              <a:avLst/>
            </a:prstGeom>
            <a:noFill/>
          </p:spPr>
          <p:txBody>
            <a:bodyPr wrap="none" rtlCol="0">
              <a:spAutoFit/>
            </a:bodyPr>
            <a:lstStyle/>
            <a:p>
              <a:pPr>
                <a:lnSpc>
                  <a:spcPct val="150000"/>
                </a:lnSpc>
              </a:pPr>
              <a:r>
                <a:rPr lang="en-US" sz="2000" dirty="0"/>
                <a:t>RECALL</a:t>
              </a:r>
            </a:p>
          </p:txBody>
        </p:sp>
        <p:sp>
          <p:nvSpPr>
            <p:cNvPr id="168" name="TextBox 167"/>
            <p:cNvSpPr txBox="1"/>
            <p:nvPr/>
          </p:nvSpPr>
          <p:spPr>
            <a:xfrm rot="16200000">
              <a:off x="1241441" y="3388165"/>
              <a:ext cx="1374094" cy="496674"/>
            </a:xfrm>
            <a:prstGeom prst="rect">
              <a:avLst/>
            </a:prstGeom>
            <a:noFill/>
          </p:spPr>
          <p:txBody>
            <a:bodyPr wrap="none" rtlCol="0">
              <a:spAutoFit/>
            </a:bodyPr>
            <a:lstStyle/>
            <a:p>
              <a:pPr>
                <a:lnSpc>
                  <a:spcPct val="150000"/>
                </a:lnSpc>
              </a:pPr>
              <a:r>
                <a:rPr lang="en-US" sz="2000" dirty="0"/>
                <a:t>PRECISION</a:t>
              </a:r>
            </a:p>
          </p:txBody>
        </p:sp>
        <p:sp>
          <p:nvSpPr>
            <p:cNvPr id="169" name="TextBox 168"/>
            <p:cNvSpPr txBox="1"/>
            <p:nvPr/>
          </p:nvSpPr>
          <p:spPr>
            <a:xfrm>
              <a:off x="1918947" y="5226490"/>
              <a:ext cx="418705" cy="375359"/>
            </a:xfrm>
            <a:prstGeom prst="rect">
              <a:avLst/>
            </a:prstGeom>
            <a:noFill/>
          </p:spPr>
          <p:txBody>
            <a:bodyPr wrap="none" rtlCol="0">
              <a:spAutoFit/>
            </a:bodyPr>
            <a:lstStyle/>
            <a:p>
              <a:pPr algn="r">
                <a:lnSpc>
                  <a:spcPct val="150000"/>
                </a:lnSpc>
              </a:pPr>
              <a:r>
                <a:rPr lang="en-US" sz="1400" dirty="0"/>
                <a:t>0%</a:t>
              </a:r>
            </a:p>
          </p:txBody>
        </p:sp>
        <p:sp>
          <p:nvSpPr>
            <p:cNvPr id="170" name="TextBox 169"/>
            <p:cNvSpPr txBox="1"/>
            <p:nvPr/>
          </p:nvSpPr>
          <p:spPr>
            <a:xfrm>
              <a:off x="2261847" y="5469377"/>
              <a:ext cx="418704" cy="415498"/>
            </a:xfrm>
            <a:prstGeom prst="rect">
              <a:avLst/>
            </a:prstGeom>
            <a:noFill/>
          </p:spPr>
          <p:txBody>
            <a:bodyPr wrap="none" rtlCol="0">
              <a:spAutoFit/>
            </a:bodyPr>
            <a:lstStyle/>
            <a:p>
              <a:pPr algn="ctr">
                <a:lnSpc>
                  <a:spcPct val="150000"/>
                </a:lnSpc>
              </a:pPr>
              <a:r>
                <a:rPr lang="en-US" sz="1400" dirty="0"/>
                <a:t>0%</a:t>
              </a:r>
            </a:p>
          </p:txBody>
        </p:sp>
        <p:sp>
          <p:nvSpPr>
            <p:cNvPr id="171" name="TextBox 170"/>
            <p:cNvSpPr txBox="1"/>
            <p:nvPr/>
          </p:nvSpPr>
          <p:spPr>
            <a:xfrm>
              <a:off x="6095728" y="5489447"/>
              <a:ext cx="575799" cy="375359"/>
            </a:xfrm>
            <a:prstGeom prst="rect">
              <a:avLst/>
            </a:prstGeom>
            <a:noFill/>
          </p:spPr>
          <p:txBody>
            <a:bodyPr wrap="none" rtlCol="0">
              <a:spAutoFit/>
            </a:bodyPr>
            <a:lstStyle/>
            <a:p>
              <a:pPr algn="ctr">
                <a:lnSpc>
                  <a:spcPct val="150000"/>
                </a:lnSpc>
              </a:pPr>
              <a:r>
                <a:rPr lang="en-US" sz="1400" dirty="0"/>
                <a:t>100%</a:t>
              </a:r>
            </a:p>
          </p:txBody>
        </p:sp>
        <p:sp>
          <p:nvSpPr>
            <p:cNvPr id="72" name="TextBox 71"/>
            <p:cNvSpPr txBox="1"/>
            <p:nvPr/>
          </p:nvSpPr>
          <p:spPr>
            <a:xfrm>
              <a:off x="4718066" y="5631302"/>
              <a:ext cx="518091" cy="334900"/>
            </a:xfrm>
            <a:prstGeom prst="rect">
              <a:avLst/>
            </a:prstGeom>
            <a:noFill/>
          </p:spPr>
          <p:txBody>
            <a:bodyPr wrap="none" rtlCol="0">
              <a:spAutoFit/>
            </a:bodyPr>
            <a:lstStyle/>
            <a:p>
              <a:pPr>
                <a:lnSpc>
                  <a:spcPct val="150000"/>
                </a:lnSpc>
              </a:pPr>
              <a:r>
                <a:rPr lang="en-US" sz="1200" dirty="0"/>
                <a:t>(TPR)</a:t>
              </a:r>
            </a:p>
          </p:txBody>
        </p:sp>
      </p:grpSp>
      <p:grpSp>
        <p:nvGrpSpPr>
          <p:cNvPr id="6" name="Group 5"/>
          <p:cNvGrpSpPr/>
          <p:nvPr/>
        </p:nvGrpSpPr>
        <p:grpSpPr>
          <a:xfrm>
            <a:off x="2385381" y="2886830"/>
            <a:ext cx="4224973" cy="2637674"/>
            <a:chOff x="2385381" y="2886830"/>
            <a:chExt cx="4224973" cy="2637674"/>
          </a:xfrm>
        </p:grpSpPr>
        <p:sp>
          <p:nvSpPr>
            <p:cNvPr id="162" name="Arc 161"/>
            <p:cNvSpPr/>
            <p:nvPr/>
          </p:nvSpPr>
          <p:spPr>
            <a:xfrm rot="5400000" flipV="1">
              <a:off x="3179031" y="2093180"/>
              <a:ext cx="2637674" cy="4224973"/>
            </a:xfrm>
            <a:custGeom>
              <a:avLst/>
              <a:gdLst>
                <a:gd name="connsiteX0" fmla="*/ 3305925 w 5467347"/>
                <a:gd name="connsiteY0" fmla="*/ 95085 h 8583295"/>
                <a:gd name="connsiteX1" fmla="*/ 5467348 w 5467347"/>
                <a:gd name="connsiteY1" fmla="*/ 4291648 h 8583295"/>
                <a:gd name="connsiteX2" fmla="*/ 2733674 w 5467347"/>
                <a:gd name="connsiteY2" fmla="*/ 4291648 h 8583295"/>
                <a:gd name="connsiteX3" fmla="*/ 3305925 w 5467347"/>
                <a:gd name="connsiteY3" fmla="*/ 95085 h 8583295"/>
                <a:gd name="connsiteX0" fmla="*/ 3305925 w 5467347"/>
                <a:gd name="connsiteY0" fmla="*/ 95085 h 8583295"/>
                <a:gd name="connsiteX1" fmla="*/ 5467348 w 5467347"/>
                <a:gd name="connsiteY1" fmla="*/ 4291648 h 8583295"/>
                <a:gd name="connsiteX0" fmla="*/ 9421 w 2408865"/>
                <a:gd name="connsiteY0" fmla="*/ 0 h 4196563"/>
                <a:gd name="connsiteX1" fmla="*/ 2170844 w 2408865"/>
                <a:gd name="connsiteY1" fmla="*/ 4196563 h 4196563"/>
                <a:gd name="connsiteX2" fmla="*/ 2399445 w 2408865"/>
                <a:gd name="connsiteY2" fmla="*/ 834238 h 4196563"/>
                <a:gd name="connsiteX3" fmla="*/ 9421 w 2408865"/>
                <a:gd name="connsiteY3" fmla="*/ 0 h 4196563"/>
                <a:gd name="connsiteX0" fmla="*/ 9421 w 2408865"/>
                <a:gd name="connsiteY0" fmla="*/ 0 h 4196563"/>
                <a:gd name="connsiteX1" fmla="*/ 2170844 w 2408865"/>
                <a:gd name="connsiteY1" fmla="*/ 4196563 h 4196563"/>
                <a:gd name="connsiteX0" fmla="*/ 9329 w 2437256"/>
                <a:gd name="connsiteY0" fmla="*/ 0 h 4196563"/>
                <a:gd name="connsiteX1" fmla="*/ 2170752 w 2437256"/>
                <a:gd name="connsiteY1" fmla="*/ 4196563 h 4196563"/>
                <a:gd name="connsiteX2" fmla="*/ 2427928 w 2437256"/>
                <a:gd name="connsiteY2" fmla="*/ 662788 h 4196563"/>
                <a:gd name="connsiteX3" fmla="*/ 9329 w 2437256"/>
                <a:gd name="connsiteY3" fmla="*/ 0 h 4196563"/>
                <a:gd name="connsiteX0" fmla="*/ 9329 w 2437256"/>
                <a:gd name="connsiteY0" fmla="*/ 0 h 4196563"/>
                <a:gd name="connsiteX1" fmla="*/ 2170752 w 2437256"/>
                <a:gd name="connsiteY1" fmla="*/ 4196563 h 4196563"/>
                <a:gd name="connsiteX0" fmla="*/ 0 w 2433285"/>
                <a:gd name="connsiteY0" fmla="*/ 208032 h 4404595"/>
                <a:gd name="connsiteX1" fmla="*/ 2161423 w 2433285"/>
                <a:gd name="connsiteY1" fmla="*/ 4404595 h 4404595"/>
                <a:gd name="connsiteX2" fmla="*/ 2418599 w 2433285"/>
                <a:gd name="connsiteY2" fmla="*/ 870820 h 4404595"/>
                <a:gd name="connsiteX3" fmla="*/ 0 w 2433285"/>
                <a:gd name="connsiteY3" fmla="*/ 208032 h 4404595"/>
                <a:gd name="connsiteX0" fmla="*/ 0 w 2433285"/>
                <a:gd name="connsiteY0" fmla="*/ 208032 h 4404595"/>
                <a:gd name="connsiteX1" fmla="*/ 2161423 w 2433285"/>
                <a:gd name="connsiteY1" fmla="*/ 4404595 h 4404595"/>
                <a:gd name="connsiteX0" fmla="*/ 0 w 2631894"/>
                <a:gd name="connsiteY0" fmla="*/ 640490 h 4837053"/>
                <a:gd name="connsiteX1" fmla="*/ 2161423 w 2631894"/>
                <a:gd name="connsiteY1" fmla="*/ 4837053 h 4837053"/>
                <a:gd name="connsiteX2" fmla="*/ 2618624 w 2631894"/>
                <a:gd name="connsiteY2" fmla="*/ 627003 h 4837053"/>
                <a:gd name="connsiteX3" fmla="*/ 0 w 2631894"/>
                <a:gd name="connsiteY3" fmla="*/ 640490 h 4837053"/>
                <a:gd name="connsiteX0" fmla="*/ 0 w 2631894"/>
                <a:gd name="connsiteY0" fmla="*/ 640490 h 4837053"/>
                <a:gd name="connsiteX1" fmla="*/ 2161423 w 2631894"/>
                <a:gd name="connsiteY1" fmla="*/ 4837053 h 4837053"/>
                <a:gd name="connsiteX0" fmla="*/ 0 w 2631894"/>
                <a:gd name="connsiteY0" fmla="*/ 640490 h 4837053"/>
                <a:gd name="connsiteX1" fmla="*/ 2161423 w 2631894"/>
                <a:gd name="connsiteY1" fmla="*/ 4837053 h 4837053"/>
                <a:gd name="connsiteX2" fmla="*/ 2618624 w 2631894"/>
                <a:gd name="connsiteY2" fmla="*/ 627003 h 4837053"/>
                <a:gd name="connsiteX3" fmla="*/ 0 w 2631894"/>
                <a:gd name="connsiteY3" fmla="*/ 640490 h 4837053"/>
                <a:gd name="connsiteX0" fmla="*/ 0 w 2631894"/>
                <a:gd name="connsiteY0" fmla="*/ 640490 h 4837053"/>
                <a:gd name="connsiteX1" fmla="*/ 2161423 w 2631894"/>
                <a:gd name="connsiteY1" fmla="*/ 4837053 h 4837053"/>
                <a:gd name="connsiteX0" fmla="*/ 0 w 2768918"/>
                <a:gd name="connsiteY0" fmla="*/ 640490 h 4940118"/>
                <a:gd name="connsiteX1" fmla="*/ 2161423 w 2768918"/>
                <a:gd name="connsiteY1" fmla="*/ 4837053 h 4940118"/>
                <a:gd name="connsiteX2" fmla="*/ 2418596 w 2768918"/>
                <a:gd name="connsiteY2" fmla="*/ 3404173 h 4940118"/>
                <a:gd name="connsiteX3" fmla="*/ 2618624 w 2768918"/>
                <a:gd name="connsiteY3" fmla="*/ 627003 h 4940118"/>
                <a:gd name="connsiteX4" fmla="*/ 0 w 2768918"/>
                <a:gd name="connsiteY4" fmla="*/ 640490 h 4940118"/>
                <a:gd name="connsiteX0" fmla="*/ 0 w 2768918"/>
                <a:gd name="connsiteY0" fmla="*/ 640490 h 4940118"/>
                <a:gd name="connsiteX1" fmla="*/ 2161423 w 2768918"/>
                <a:gd name="connsiteY1" fmla="*/ 4837053 h 4940118"/>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4976802"/>
                <a:gd name="connsiteX1" fmla="*/ 2161423 w 2853286"/>
                <a:gd name="connsiteY1" fmla="*/ 4837053 h 4976802"/>
                <a:gd name="connsiteX2" fmla="*/ 2723396 w 2853286"/>
                <a:gd name="connsiteY2" fmla="*/ 4518598 h 4976802"/>
                <a:gd name="connsiteX3" fmla="*/ 2618624 w 2853286"/>
                <a:gd name="connsiteY3" fmla="*/ 627003 h 4976802"/>
                <a:gd name="connsiteX4" fmla="*/ 0 w 2853286"/>
                <a:gd name="connsiteY4" fmla="*/ 640490 h 4976802"/>
                <a:gd name="connsiteX0" fmla="*/ 0 w 2853286"/>
                <a:gd name="connsiteY0" fmla="*/ 640490 h 4976802"/>
                <a:gd name="connsiteX1" fmla="*/ 2161423 w 2853286"/>
                <a:gd name="connsiteY1" fmla="*/ 4837053 h 4976802"/>
                <a:gd name="connsiteX0" fmla="*/ 0 w 2853286"/>
                <a:gd name="connsiteY0" fmla="*/ 640490 h 4837076"/>
                <a:gd name="connsiteX1" fmla="*/ 2161423 w 2853286"/>
                <a:gd name="connsiteY1" fmla="*/ 4837053 h 4837076"/>
                <a:gd name="connsiteX2" fmla="*/ 2723396 w 2853286"/>
                <a:gd name="connsiteY2" fmla="*/ 4518598 h 4837076"/>
                <a:gd name="connsiteX3" fmla="*/ 2618624 w 2853286"/>
                <a:gd name="connsiteY3" fmla="*/ 627003 h 4837076"/>
                <a:gd name="connsiteX4" fmla="*/ 0 w 2853286"/>
                <a:gd name="connsiteY4" fmla="*/ 640490 h 4837076"/>
                <a:gd name="connsiteX0" fmla="*/ 0 w 2853286"/>
                <a:gd name="connsiteY0" fmla="*/ 640490 h 4837076"/>
                <a:gd name="connsiteX1" fmla="*/ 2161423 w 2853286"/>
                <a:gd name="connsiteY1" fmla="*/ 4837053 h 4837076"/>
                <a:gd name="connsiteX0" fmla="*/ 0 w 2813087"/>
                <a:gd name="connsiteY0" fmla="*/ 640490 h 4861498"/>
                <a:gd name="connsiteX1" fmla="*/ 2161423 w 2813087"/>
                <a:gd name="connsiteY1" fmla="*/ 4837053 h 4861498"/>
                <a:gd name="connsiteX2" fmla="*/ 2609096 w 2813087"/>
                <a:gd name="connsiteY2" fmla="*/ 4861498 h 4861498"/>
                <a:gd name="connsiteX3" fmla="*/ 2618624 w 2813087"/>
                <a:gd name="connsiteY3" fmla="*/ 627003 h 4861498"/>
                <a:gd name="connsiteX4" fmla="*/ 0 w 2813087"/>
                <a:gd name="connsiteY4" fmla="*/ 640490 h 4861498"/>
                <a:gd name="connsiteX0" fmla="*/ 0 w 2813087"/>
                <a:gd name="connsiteY0" fmla="*/ 640490 h 4861498"/>
                <a:gd name="connsiteX1" fmla="*/ 2161423 w 2813087"/>
                <a:gd name="connsiteY1" fmla="*/ 4837053 h 4861498"/>
                <a:gd name="connsiteX0" fmla="*/ 0 w 2821898"/>
                <a:gd name="connsiteY0" fmla="*/ 640490 h 4851976"/>
                <a:gd name="connsiteX1" fmla="*/ 2161423 w 2821898"/>
                <a:gd name="connsiteY1" fmla="*/ 4837053 h 4851976"/>
                <a:gd name="connsiteX2" fmla="*/ 2637674 w 2821898"/>
                <a:gd name="connsiteY2" fmla="*/ 4851976 h 4851976"/>
                <a:gd name="connsiteX3" fmla="*/ 2618624 w 2821898"/>
                <a:gd name="connsiteY3" fmla="*/ 627003 h 4851976"/>
                <a:gd name="connsiteX4" fmla="*/ 0 w 2821898"/>
                <a:gd name="connsiteY4" fmla="*/ 640490 h 4851976"/>
                <a:gd name="connsiteX0" fmla="*/ 0 w 2821898"/>
                <a:gd name="connsiteY0" fmla="*/ 640490 h 4851976"/>
                <a:gd name="connsiteX1" fmla="*/ 2161423 w 2821898"/>
                <a:gd name="connsiteY1" fmla="*/ 4837053 h 4851976"/>
                <a:gd name="connsiteX0" fmla="*/ 0 w 2821898"/>
                <a:gd name="connsiteY0" fmla="*/ 640490 h 4851976"/>
                <a:gd name="connsiteX1" fmla="*/ 2161423 w 2821898"/>
                <a:gd name="connsiteY1" fmla="*/ 4837053 h 4851976"/>
                <a:gd name="connsiteX2" fmla="*/ 2637674 w 2821898"/>
                <a:gd name="connsiteY2" fmla="*/ 4851976 h 4851976"/>
                <a:gd name="connsiteX3" fmla="*/ 2618624 w 2821898"/>
                <a:gd name="connsiteY3" fmla="*/ 627003 h 4851976"/>
                <a:gd name="connsiteX4" fmla="*/ 0 w 2821898"/>
                <a:gd name="connsiteY4" fmla="*/ 640490 h 4851976"/>
                <a:gd name="connsiteX0" fmla="*/ 0 w 2821898"/>
                <a:gd name="connsiteY0" fmla="*/ 640490 h 4851976"/>
                <a:gd name="connsiteX1" fmla="*/ 2161423 w 2821898"/>
                <a:gd name="connsiteY1" fmla="*/ 4837053 h 4851976"/>
                <a:gd name="connsiteX0" fmla="*/ 0 w 2637674"/>
                <a:gd name="connsiteY0" fmla="*/ 640490 h 4851976"/>
                <a:gd name="connsiteX1" fmla="*/ 2161423 w 2637674"/>
                <a:gd name="connsiteY1" fmla="*/ 4837053 h 4851976"/>
                <a:gd name="connsiteX2" fmla="*/ 2637674 w 2637674"/>
                <a:gd name="connsiteY2" fmla="*/ 4851976 h 4851976"/>
                <a:gd name="connsiteX3" fmla="*/ 2618624 w 2637674"/>
                <a:gd name="connsiteY3" fmla="*/ 627003 h 4851976"/>
                <a:gd name="connsiteX4" fmla="*/ 0 w 2637674"/>
                <a:gd name="connsiteY4" fmla="*/ 640490 h 4851976"/>
                <a:gd name="connsiteX0" fmla="*/ 0 w 2637674"/>
                <a:gd name="connsiteY0" fmla="*/ 640490 h 4851976"/>
                <a:gd name="connsiteX1" fmla="*/ 2161423 w 2637674"/>
                <a:gd name="connsiteY1" fmla="*/ 4837053 h 4851976"/>
                <a:gd name="connsiteX0" fmla="*/ 0 w 2637674"/>
                <a:gd name="connsiteY0" fmla="*/ 13487 h 4224973"/>
                <a:gd name="connsiteX1" fmla="*/ 2161423 w 2637674"/>
                <a:gd name="connsiteY1" fmla="*/ 4210050 h 4224973"/>
                <a:gd name="connsiteX2" fmla="*/ 2637674 w 2637674"/>
                <a:gd name="connsiteY2" fmla="*/ 4224973 h 4224973"/>
                <a:gd name="connsiteX3" fmla="*/ 2618624 w 2637674"/>
                <a:gd name="connsiteY3" fmla="*/ 0 h 4224973"/>
                <a:gd name="connsiteX4" fmla="*/ 0 w 2637674"/>
                <a:gd name="connsiteY4" fmla="*/ 13487 h 4224973"/>
                <a:gd name="connsiteX0" fmla="*/ 0 w 2637674"/>
                <a:gd name="connsiteY0" fmla="*/ 13487 h 4224973"/>
                <a:gd name="connsiteX1" fmla="*/ 2161423 w 2637674"/>
                <a:gd name="connsiteY1" fmla="*/ 4210050 h 4224973"/>
              </a:gdLst>
              <a:ahLst/>
              <a:cxnLst>
                <a:cxn ang="0">
                  <a:pos x="connsiteX0" y="connsiteY0"/>
                </a:cxn>
                <a:cxn ang="0">
                  <a:pos x="connsiteX1" y="connsiteY1"/>
                </a:cxn>
              </a:cxnLst>
              <a:rect l="l" t="t" r="r" b="b"/>
              <a:pathLst>
                <a:path w="2637674" h="4224973" stroke="0" extrusionOk="0">
                  <a:moveTo>
                    <a:pt x="0" y="13487"/>
                  </a:moveTo>
                  <a:cubicBezTo>
                    <a:pt x="1260671" y="437178"/>
                    <a:pt x="2161423" y="2186055"/>
                    <a:pt x="2161423" y="4210050"/>
                  </a:cubicBezTo>
                  <a:lnTo>
                    <a:pt x="2637674" y="4224973"/>
                  </a:lnTo>
                  <a:lnTo>
                    <a:pt x="2618624" y="0"/>
                  </a:lnTo>
                  <a:lnTo>
                    <a:pt x="0" y="13487"/>
                  </a:lnTo>
                  <a:close/>
                </a:path>
                <a:path w="2637674" h="4224973" fill="none">
                  <a:moveTo>
                    <a:pt x="0" y="13487"/>
                  </a:moveTo>
                  <a:cubicBezTo>
                    <a:pt x="1260671" y="437178"/>
                    <a:pt x="2161423" y="2186055"/>
                    <a:pt x="2161423" y="4210050"/>
                  </a:cubicBezTo>
                </a:path>
              </a:pathLst>
            </a:custGeom>
            <a:solidFill>
              <a:schemeClr val="accent1">
                <a:lumMod val="40000"/>
                <a:lumOff val="60000"/>
              </a:schemeClr>
            </a:solidFill>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2476500" y="4276725"/>
              <a:ext cx="1188402" cy="646331"/>
            </a:xfrm>
            <a:prstGeom prst="rect">
              <a:avLst/>
            </a:prstGeom>
            <a:noFill/>
          </p:spPr>
          <p:txBody>
            <a:bodyPr wrap="none" rtlCol="0">
              <a:spAutoFit/>
            </a:bodyPr>
            <a:lstStyle/>
            <a:p>
              <a:pPr>
                <a:lnSpc>
                  <a:spcPct val="150000"/>
                </a:lnSpc>
              </a:pPr>
              <a:r>
                <a:rPr lang="en-US" sz="2400" b="1" dirty="0">
                  <a:solidFill>
                    <a:schemeClr val="accent1">
                      <a:lumMod val="50000"/>
                    </a:schemeClr>
                  </a:solidFill>
                </a:rPr>
                <a:t>PR AUC</a:t>
              </a:r>
            </a:p>
          </p:txBody>
        </p:sp>
      </p:grpSp>
      <p:sp>
        <p:nvSpPr>
          <p:cNvPr id="84" name="Arc 161"/>
          <p:cNvSpPr/>
          <p:nvPr/>
        </p:nvSpPr>
        <p:spPr>
          <a:xfrm rot="5400000" flipV="1">
            <a:off x="3175984" y="2090133"/>
            <a:ext cx="2637674" cy="4224973"/>
          </a:xfrm>
          <a:custGeom>
            <a:avLst/>
            <a:gdLst>
              <a:gd name="connsiteX0" fmla="*/ 3305925 w 5467347"/>
              <a:gd name="connsiteY0" fmla="*/ 95085 h 8583295"/>
              <a:gd name="connsiteX1" fmla="*/ 5467348 w 5467347"/>
              <a:gd name="connsiteY1" fmla="*/ 4291648 h 8583295"/>
              <a:gd name="connsiteX2" fmla="*/ 2733674 w 5467347"/>
              <a:gd name="connsiteY2" fmla="*/ 4291648 h 8583295"/>
              <a:gd name="connsiteX3" fmla="*/ 3305925 w 5467347"/>
              <a:gd name="connsiteY3" fmla="*/ 95085 h 8583295"/>
              <a:gd name="connsiteX0" fmla="*/ 3305925 w 5467347"/>
              <a:gd name="connsiteY0" fmla="*/ 95085 h 8583295"/>
              <a:gd name="connsiteX1" fmla="*/ 5467348 w 5467347"/>
              <a:gd name="connsiteY1" fmla="*/ 4291648 h 8583295"/>
              <a:gd name="connsiteX0" fmla="*/ 9421 w 2408865"/>
              <a:gd name="connsiteY0" fmla="*/ 0 h 4196563"/>
              <a:gd name="connsiteX1" fmla="*/ 2170844 w 2408865"/>
              <a:gd name="connsiteY1" fmla="*/ 4196563 h 4196563"/>
              <a:gd name="connsiteX2" fmla="*/ 2399445 w 2408865"/>
              <a:gd name="connsiteY2" fmla="*/ 834238 h 4196563"/>
              <a:gd name="connsiteX3" fmla="*/ 9421 w 2408865"/>
              <a:gd name="connsiteY3" fmla="*/ 0 h 4196563"/>
              <a:gd name="connsiteX0" fmla="*/ 9421 w 2408865"/>
              <a:gd name="connsiteY0" fmla="*/ 0 h 4196563"/>
              <a:gd name="connsiteX1" fmla="*/ 2170844 w 2408865"/>
              <a:gd name="connsiteY1" fmla="*/ 4196563 h 4196563"/>
              <a:gd name="connsiteX0" fmla="*/ 9329 w 2437256"/>
              <a:gd name="connsiteY0" fmla="*/ 0 h 4196563"/>
              <a:gd name="connsiteX1" fmla="*/ 2170752 w 2437256"/>
              <a:gd name="connsiteY1" fmla="*/ 4196563 h 4196563"/>
              <a:gd name="connsiteX2" fmla="*/ 2427928 w 2437256"/>
              <a:gd name="connsiteY2" fmla="*/ 662788 h 4196563"/>
              <a:gd name="connsiteX3" fmla="*/ 9329 w 2437256"/>
              <a:gd name="connsiteY3" fmla="*/ 0 h 4196563"/>
              <a:gd name="connsiteX0" fmla="*/ 9329 w 2437256"/>
              <a:gd name="connsiteY0" fmla="*/ 0 h 4196563"/>
              <a:gd name="connsiteX1" fmla="*/ 2170752 w 2437256"/>
              <a:gd name="connsiteY1" fmla="*/ 4196563 h 4196563"/>
              <a:gd name="connsiteX0" fmla="*/ 0 w 2433285"/>
              <a:gd name="connsiteY0" fmla="*/ 208032 h 4404595"/>
              <a:gd name="connsiteX1" fmla="*/ 2161423 w 2433285"/>
              <a:gd name="connsiteY1" fmla="*/ 4404595 h 4404595"/>
              <a:gd name="connsiteX2" fmla="*/ 2418599 w 2433285"/>
              <a:gd name="connsiteY2" fmla="*/ 870820 h 4404595"/>
              <a:gd name="connsiteX3" fmla="*/ 0 w 2433285"/>
              <a:gd name="connsiteY3" fmla="*/ 208032 h 4404595"/>
              <a:gd name="connsiteX0" fmla="*/ 0 w 2433285"/>
              <a:gd name="connsiteY0" fmla="*/ 208032 h 4404595"/>
              <a:gd name="connsiteX1" fmla="*/ 2161423 w 2433285"/>
              <a:gd name="connsiteY1" fmla="*/ 4404595 h 4404595"/>
              <a:gd name="connsiteX0" fmla="*/ 0 w 2631894"/>
              <a:gd name="connsiteY0" fmla="*/ 640490 h 4837053"/>
              <a:gd name="connsiteX1" fmla="*/ 2161423 w 2631894"/>
              <a:gd name="connsiteY1" fmla="*/ 4837053 h 4837053"/>
              <a:gd name="connsiteX2" fmla="*/ 2618624 w 2631894"/>
              <a:gd name="connsiteY2" fmla="*/ 627003 h 4837053"/>
              <a:gd name="connsiteX3" fmla="*/ 0 w 2631894"/>
              <a:gd name="connsiteY3" fmla="*/ 640490 h 4837053"/>
              <a:gd name="connsiteX0" fmla="*/ 0 w 2631894"/>
              <a:gd name="connsiteY0" fmla="*/ 640490 h 4837053"/>
              <a:gd name="connsiteX1" fmla="*/ 2161423 w 2631894"/>
              <a:gd name="connsiteY1" fmla="*/ 4837053 h 4837053"/>
              <a:gd name="connsiteX0" fmla="*/ 0 w 2631894"/>
              <a:gd name="connsiteY0" fmla="*/ 640490 h 4837053"/>
              <a:gd name="connsiteX1" fmla="*/ 2161423 w 2631894"/>
              <a:gd name="connsiteY1" fmla="*/ 4837053 h 4837053"/>
              <a:gd name="connsiteX2" fmla="*/ 2618624 w 2631894"/>
              <a:gd name="connsiteY2" fmla="*/ 627003 h 4837053"/>
              <a:gd name="connsiteX3" fmla="*/ 0 w 2631894"/>
              <a:gd name="connsiteY3" fmla="*/ 640490 h 4837053"/>
              <a:gd name="connsiteX0" fmla="*/ 0 w 2631894"/>
              <a:gd name="connsiteY0" fmla="*/ 640490 h 4837053"/>
              <a:gd name="connsiteX1" fmla="*/ 2161423 w 2631894"/>
              <a:gd name="connsiteY1" fmla="*/ 4837053 h 4837053"/>
              <a:gd name="connsiteX0" fmla="*/ 0 w 2768918"/>
              <a:gd name="connsiteY0" fmla="*/ 640490 h 4940118"/>
              <a:gd name="connsiteX1" fmla="*/ 2161423 w 2768918"/>
              <a:gd name="connsiteY1" fmla="*/ 4837053 h 4940118"/>
              <a:gd name="connsiteX2" fmla="*/ 2418596 w 2768918"/>
              <a:gd name="connsiteY2" fmla="*/ 3404173 h 4940118"/>
              <a:gd name="connsiteX3" fmla="*/ 2618624 w 2768918"/>
              <a:gd name="connsiteY3" fmla="*/ 627003 h 4940118"/>
              <a:gd name="connsiteX4" fmla="*/ 0 w 2768918"/>
              <a:gd name="connsiteY4" fmla="*/ 640490 h 4940118"/>
              <a:gd name="connsiteX0" fmla="*/ 0 w 2768918"/>
              <a:gd name="connsiteY0" fmla="*/ 640490 h 4940118"/>
              <a:gd name="connsiteX1" fmla="*/ 2161423 w 2768918"/>
              <a:gd name="connsiteY1" fmla="*/ 4837053 h 4940118"/>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5126376"/>
              <a:gd name="connsiteX1" fmla="*/ 2161423 w 2853286"/>
              <a:gd name="connsiteY1" fmla="*/ 4837053 h 5126376"/>
              <a:gd name="connsiteX2" fmla="*/ 2723396 w 2853286"/>
              <a:gd name="connsiteY2" fmla="*/ 4518598 h 5126376"/>
              <a:gd name="connsiteX3" fmla="*/ 2618624 w 2853286"/>
              <a:gd name="connsiteY3" fmla="*/ 627003 h 5126376"/>
              <a:gd name="connsiteX4" fmla="*/ 0 w 2853286"/>
              <a:gd name="connsiteY4" fmla="*/ 640490 h 5126376"/>
              <a:gd name="connsiteX0" fmla="*/ 0 w 2853286"/>
              <a:gd name="connsiteY0" fmla="*/ 640490 h 5126376"/>
              <a:gd name="connsiteX1" fmla="*/ 2161423 w 2853286"/>
              <a:gd name="connsiteY1" fmla="*/ 4837053 h 5126376"/>
              <a:gd name="connsiteX0" fmla="*/ 0 w 2853286"/>
              <a:gd name="connsiteY0" fmla="*/ 640490 h 4976802"/>
              <a:gd name="connsiteX1" fmla="*/ 2161423 w 2853286"/>
              <a:gd name="connsiteY1" fmla="*/ 4837053 h 4976802"/>
              <a:gd name="connsiteX2" fmla="*/ 2723396 w 2853286"/>
              <a:gd name="connsiteY2" fmla="*/ 4518598 h 4976802"/>
              <a:gd name="connsiteX3" fmla="*/ 2618624 w 2853286"/>
              <a:gd name="connsiteY3" fmla="*/ 627003 h 4976802"/>
              <a:gd name="connsiteX4" fmla="*/ 0 w 2853286"/>
              <a:gd name="connsiteY4" fmla="*/ 640490 h 4976802"/>
              <a:gd name="connsiteX0" fmla="*/ 0 w 2853286"/>
              <a:gd name="connsiteY0" fmla="*/ 640490 h 4976802"/>
              <a:gd name="connsiteX1" fmla="*/ 2161423 w 2853286"/>
              <a:gd name="connsiteY1" fmla="*/ 4837053 h 4976802"/>
              <a:gd name="connsiteX0" fmla="*/ 0 w 2853286"/>
              <a:gd name="connsiteY0" fmla="*/ 640490 h 4837076"/>
              <a:gd name="connsiteX1" fmla="*/ 2161423 w 2853286"/>
              <a:gd name="connsiteY1" fmla="*/ 4837053 h 4837076"/>
              <a:gd name="connsiteX2" fmla="*/ 2723396 w 2853286"/>
              <a:gd name="connsiteY2" fmla="*/ 4518598 h 4837076"/>
              <a:gd name="connsiteX3" fmla="*/ 2618624 w 2853286"/>
              <a:gd name="connsiteY3" fmla="*/ 627003 h 4837076"/>
              <a:gd name="connsiteX4" fmla="*/ 0 w 2853286"/>
              <a:gd name="connsiteY4" fmla="*/ 640490 h 4837076"/>
              <a:gd name="connsiteX0" fmla="*/ 0 w 2853286"/>
              <a:gd name="connsiteY0" fmla="*/ 640490 h 4837076"/>
              <a:gd name="connsiteX1" fmla="*/ 2161423 w 2853286"/>
              <a:gd name="connsiteY1" fmla="*/ 4837053 h 4837076"/>
              <a:gd name="connsiteX0" fmla="*/ 0 w 2813087"/>
              <a:gd name="connsiteY0" fmla="*/ 640490 h 4861498"/>
              <a:gd name="connsiteX1" fmla="*/ 2161423 w 2813087"/>
              <a:gd name="connsiteY1" fmla="*/ 4837053 h 4861498"/>
              <a:gd name="connsiteX2" fmla="*/ 2609096 w 2813087"/>
              <a:gd name="connsiteY2" fmla="*/ 4861498 h 4861498"/>
              <a:gd name="connsiteX3" fmla="*/ 2618624 w 2813087"/>
              <a:gd name="connsiteY3" fmla="*/ 627003 h 4861498"/>
              <a:gd name="connsiteX4" fmla="*/ 0 w 2813087"/>
              <a:gd name="connsiteY4" fmla="*/ 640490 h 4861498"/>
              <a:gd name="connsiteX0" fmla="*/ 0 w 2813087"/>
              <a:gd name="connsiteY0" fmla="*/ 640490 h 4861498"/>
              <a:gd name="connsiteX1" fmla="*/ 2161423 w 2813087"/>
              <a:gd name="connsiteY1" fmla="*/ 4837053 h 4861498"/>
              <a:gd name="connsiteX0" fmla="*/ 0 w 2821898"/>
              <a:gd name="connsiteY0" fmla="*/ 640490 h 4851976"/>
              <a:gd name="connsiteX1" fmla="*/ 2161423 w 2821898"/>
              <a:gd name="connsiteY1" fmla="*/ 4837053 h 4851976"/>
              <a:gd name="connsiteX2" fmla="*/ 2637674 w 2821898"/>
              <a:gd name="connsiteY2" fmla="*/ 4851976 h 4851976"/>
              <a:gd name="connsiteX3" fmla="*/ 2618624 w 2821898"/>
              <a:gd name="connsiteY3" fmla="*/ 627003 h 4851976"/>
              <a:gd name="connsiteX4" fmla="*/ 0 w 2821898"/>
              <a:gd name="connsiteY4" fmla="*/ 640490 h 4851976"/>
              <a:gd name="connsiteX0" fmla="*/ 0 w 2821898"/>
              <a:gd name="connsiteY0" fmla="*/ 640490 h 4851976"/>
              <a:gd name="connsiteX1" fmla="*/ 2161423 w 2821898"/>
              <a:gd name="connsiteY1" fmla="*/ 4837053 h 4851976"/>
              <a:gd name="connsiteX0" fmla="*/ 0 w 2821898"/>
              <a:gd name="connsiteY0" fmla="*/ 640490 h 4851976"/>
              <a:gd name="connsiteX1" fmla="*/ 2161423 w 2821898"/>
              <a:gd name="connsiteY1" fmla="*/ 4837053 h 4851976"/>
              <a:gd name="connsiteX2" fmla="*/ 2637674 w 2821898"/>
              <a:gd name="connsiteY2" fmla="*/ 4851976 h 4851976"/>
              <a:gd name="connsiteX3" fmla="*/ 2618624 w 2821898"/>
              <a:gd name="connsiteY3" fmla="*/ 627003 h 4851976"/>
              <a:gd name="connsiteX4" fmla="*/ 0 w 2821898"/>
              <a:gd name="connsiteY4" fmla="*/ 640490 h 4851976"/>
              <a:gd name="connsiteX0" fmla="*/ 0 w 2821898"/>
              <a:gd name="connsiteY0" fmla="*/ 640490 h 4851976"/>
              <a:gd name="connsiteX1" fmla="*/ 2161423 w 2821898"/>
              <a:gd name="connsiteY1" fmla="*/ 4837053 h 4851976"/>
              <a:gd name="connsiteX0" fmla="*/ 0 w 2637674"/>
              <a:gd name="connsiteY0" fmla="*/ 640490 h 4851976"/>
              <a:gd name="connsiteX1" fmla="*/ 2161423 w 2637674"/>
              <a:gd name="connsiteY1" fmla="*/ 4837053 h 4851976"/>
              <a:gd name="connsiteX2" fmla="*/ 2637674 w 2637674"/>
              <a:gd name="connsiteY2" fmla="*/ 4851976 h 4851976"/>
              <a:gd name="connsiteX3" fmla="*/ 2618624 w 2637674"/>
              <a:gd name="connsiteY3" fmla="*/ 627003 h 4851976"/>
              <a:gd name="connsiteX4" fmla="*/ 0 w 2637674"/>
              <a:gd name="connsiteY4" fmla="*/ 640490 h 4851976"/>
              <a:gd name="connsiteX0" fmla="*/ 0 w 2637674"/>
              <a:gd name="connsiteY0" fmla="*/ 640490 h 4851976"/>
              <a:gd name="connsiteX1" fmla="*/ 2161423 w 2637674"/>
              <a:gd name="connsiteY1" fmla="*/ 4837053 h 4851976"/>
              <a:gd name="connsiteX0" fmla="*/ 0 w 2637674"/>
              <a:gd name="connsiteY0" fmla="*/ 13487 h 4224973"/>
              <a:gd name="connsiteX1" fmla="*/ 2161423 w 2637674"/>
              <a:gd name="connsiteY1" fmla="*/ 4210050 h 4224973"/>
              <a:gd name="connsiteX2" fmla="*/ 2637674 w 2637674"/>
              <a:gd name="connsiteY2" fmla="*/ 4224973 h 4224973"/>
              <a:gd name="connsiteX3" fmla="*/ 2618624 w 2637674"/>
              <a:gd name="connsiteY3" fmla="*/ 0 h 4224973"/>
              <a:gd name="connsiteX4" fmla="*/ 0 w 2637674"/>
              <a:gd name="connsiteY4" fmla="*/ 13487 h 4224973"/>
              <a:gd name="connsiteX0" fmla="*/ 0 w 2637674"/>
              <a:gd name="connsiteY0" fmla="*/ 13487 h 4224973"/>
              <a:gd name="connsiteX1" fmla="*/ 2161423 w 2637674"/>
              <a:gd name="connsiteY1" fmla="*/ 4210050 h 4224973"/>
            </a:gdLst>
            <a:ahLst/>
            <a:cxnLst>
              <a:cxn ang="0">
                <a:pos x="connsiteX0" y="connsiteY0"/>
              </a:cxn>
              <a:cxn ang="0">
                <a:pos x="connsiteX1" y="connsiteY1"/>
              </a:cxn>
            </a:cxnLst>
            <a:rect l="l" t="t" r="r" b="b"/>
            <a:pathLst>
              <a:path w="2637674" h="4224973" stroke="0" extrusionOk="0">
                <a:moveTo>
                  <a:pt x="0" y="13487"/>
                </a:moveTo>
                <a:cubicBezTo>
                  <a:pt x="1260671" y="437178"/>
                  <a:pt x="2161423" y="2186055"/>
                  <a:pt x="2161423" y="4210050"/>
                </a:cubicBezTo>
                <a:lnTo>
                  <a:pt x="2637674" y="4224973"/>
                </a:lnTo>
                <a:lnTo>
                  <a:pt x="2618624" y="0"/>
                </a:lnTo>
                <a:lnTo>
                  <a:pt x="0" y="13487"/>
                </a:lnTo>
                <a:close/>
              </a:path>
              <a:path w="2637674" h="4224973" fill="none">
                <a:moveTo>
                  <a:pt x="0" y="13487"/>
                </a:moveTo>
                <a:cubicBezTo>
                  <a:pt x="1260671" y="437178"/>
                  <a:pt x="2161423" y="2186055"/>
                  <a:pt x="2161423" y="4210050"/>
                </a:cubicBezTo>
              </a:path>
            </a:pathLst>
          </a:custGeom>
          <a:noFill/>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0" name="Straight Connector 69"/>
          <p:cNvCxnSpPr>
            <a:cxnSpLocks/>
          </p:cNvCxnSpPr>
          <p:nvPr/>
        </p:nvCxnSpPr>
        <p:spPr>
          <a:xfrm>
            <a:off x="2394013" y="5031899"/>
            <a:ext cx="4197287" cy="16351"/>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9132744" y="359072"/>
            <a:ext cx="2641303" cy="2641303"/>
            <a:chOff x="1427019" y="1961573"/>
            <a:chExt cx="3616036" cy="3616037"/>
          </a:xfrm>
        </p:grpSpPr>
        <p:sp>
          <p:nvSpPr>
            <p:cNvPr id="104" name="Rectangle 103"/>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5" name="Rectangle 104"/>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7" name="Group 146"/>
          <p:cNvGrpSpPr/>
          <p:nvPr/>
        </p:nvGrpSpPr>
        <p:grpSpPr>
          <a:xfrm>
            <a:off x="9591516" y="929161"/>
            <a:ext cx="1730506" cy="1730508"/>
            <a:chOff x="9591516" y="929161"/>
            <a:chExt cx="1730506" cy="1730508"/>
          </a:xfrm>
        </p:grpSpPr>
        <p:grpSp>
          <p:nvGrpSpPr>
            <p:cNvPr id="106" name="Group 105"/>
            <p:cNvGrpSpPr/>
            <p:nvPr/>
          </p:nvGrpSpPr>
          <p:grpSpPr>
            <a:xfrm>
              <a:off x="9594886" y="929161"/>
              <a:ext cx="1727136" cy="1727135"/>
              <a:chOff x="2059707" y="2742047"/>
              <a:chExt cx="2364508" cy="2364510"/>
            </a:xfrm>
          </p:grpSpPr>
          <p:sp>
            <p:nvSpPr>
              <p:cNvPr id="107" name="Partial Circle 106"/>
              <p:cNvSpPr/>
              <p:nvPr/>
            </p:nvSpPr>
            <p:spPr>
              <a:xfrm>
                <a:off x="2059707" y="2742047"/>
                <a:ext cx="2364508" cy="2364510"/>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p:cNvSpPr txBox="1"/>
              <p:nvPr/>
            </p:nvSpPr>
            <p:spPr>
              <a:xfrm>
                <a:off x="2390639" y="3636145"/>
                <a:ext cx="549081" cy="463493"/>
              </a:xfrm>
              <a:prstGeom prst="rect">
                <a:avLst/>
              </a:prstGeom>
              <a:noFill/>
            </p:spPr>
            <p:txBody>
              <a:bodyPr wrap="none" rtlCol="0">
                <a:spAutoFit/>
              </a:bodyPr>
              <a:lstStyle/>
              <a:p>
                <a:pPr algn="ctr"/>
                <a:r>
                  <a:rPr lang="en-US" sz="1600" dirty="0"/>
                  <a:t>TP</a:t>
                </a:r>
                <a:endParaRPr lang="en-US" sz="1050" dirty="0"/>
              </a:p>
            </p:txBody>
          </p:sp>
        </p:grpSp>
        <p:grpSp>
          <p:nvGrpSpPr>
            <p:cNvPr id="109" name="Group 108"/>
            <p:cNvGrpSpPr/>
            <p:nvPr/>
          </p:nvGrpSpPr>
          <p:grpSpPr>
            <a:xfrm>
              <a:off x="9591516" y="932534"/>
              <a:ext cx="1727136" cy="1727135"/>
              <a:chOff x="2055093" y="2746665"/>
              <a:chExt cx="2364508" cy="2364510"/>
            </a:xfrm>
          </p:grpSpPr>
          <p:sp>
            <p:nvSpPr>
              <p:cNvPr id="110" name="Partial Circle 109"/>
              <p:cNvSpPr/>
              <p:nvPr/>
            </p:nvSpPr>
            <p:spPr>
              <a:xfrm rot="10800000">
                <a:off x="2055093" y="2746665"/>
                <a:ext cx="2364508" cy="2364510"/>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11" name="TextBox 110"/>
              <p:cNvSpPr txBox="1"/>
              <p:nvPr/>
            </p:nvSpPr>
            <p:spPr>
              <a:xfrm>
                <a:off x="3501342" y="3636145"/>
                <a:ext cx="538107" cy="463493"/>
              </a:xfrm>
              <a:prstGeom prst="rect">
                <a:avLst/>
              </a:prstGeom>
              <a:noFill/>
            </p:spPr>
            <p:txBody>
              <a:bodyPr wrap="none" rtlCol="0">
                <a:spAutoFit/>
              </a:bodyPr>
              <a:lstStyle/>
              <a:p>
                <a:pPr algn="ctr"/>
                <a:r>
                  <a:rPr lang="en-US" sz="1600" dirty="0"/>
                  <a:t>FP</a:t>
                </a:r>
                <a:endParaRPr lang="en-US" sz="1050" dirty="0"/>
              </a:p>
            </p:txBody>
          </p:sp>
        </p:grpSp>
        <p:sp>
          <p:nvSpPr>
            <p:cNvPr id="135" name="Oval 134"/>
            <p:cNvSpPr/>
            <p:nvPr/>
          </p:nvSpPr>
          <p:spPr>
            <a:xfrm>
              <a:off x="9602477" y="939281"/>
              <a:ext cx="1697619" cy="16976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2" name="Title 1"/>
          <p:cNvSpPr>
            <a:spLocks noGrp="1"/>
          </p:cNvSpPr>
          <p:nvPr>
            <p:ph type="title"/>
          </p:nvPr>
        </p:nvSpPr>
        <p:spPr/>
        <p:txBody>
          <a:bodyPr/>
          <a:lstStyle/>
          <a:p>
            <a:r>
              <a:rPr lang="en-US" sz="3200" dirty="0"/>
              <a:t>PRECISION-</a:t>
            </a:r>
            <a:r>
              <a:rPr lang="en-US" sz="3200" dirty="0" err="1"/>
              <a:t>rECALL</a:t>
            </a:r>
            <a:endParaRPr lang="en-US" sz="3200" dirty="0"/>
          </a:p>
        </p:txBody>
      </p:sp>
      <p:grpSp>
        <p:nvGrpSpPr>
          <p:cNvPr id="82" name="Group 81"/>
          <p:cNvGrpSpPr/>
          <p:nvPr/>
        </p:nvGrpSpPr>
        <p:grpSpPr>
          <a:xfrm>
            <a:off x="10847245" y="4466567"/>
            <a:ext cx="755912" cy="910823"/>
            <a:chOff x="6748319" y="2037773"/>
            <a:chExt cx="2997197" cy="3611419"/>
          </a:xfrm>
        </p:grpSpPr>
        <p:sp>
          <p:nvSpPr>
            <p:cNvPr id="80" name="Rectangle 79"/>
            <p:cNvSpPr/>
            <p:nvPr/>
          </p:nvSpPr>
          <p:spPr>
            <a:xfrm>
              <a:off x="6748319" y="20377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artial Circle 80"/>
            <p:cNvSpPr/>
            <p:nvPr/>
          </p:nvSpPr>
          <p:spPr>
            <a:xfrm>
              <a:off x="7381007" y="28182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Partial Circle 82"/>
          <p:cNvSpPr/>
          <p:nvPr/>
        </p:nvSpPr>
        <p:spPr>
          <a:xfrm>
            <a:off x="10990983" y="3502314"/>
            <a:ext cx="596344" cy="596344"/>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2" name="Group 111"/>
          <p:cNvGrpSpPr/>
          <p:nvPr/>
        </p:nvGrpSpPr>
        <p:grpSpPr>
          <a:xfrm>
            <a:off x="9320657" y="660455"/>
            <a:ext cx="2231994" cy="2220167"/>
            <a:chOff x="1684279" y="2374178"/>
            <a:chExt cx="3055678" cy="3039486"/>
          </a:xfrm>
        </p:grpSpPr>
        <p:sp>
          <p:nvSpPr>
            <p:cNvPr id="113" name="Oval 112"/>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4" name="Oval 113"/>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5" name="Oval 114"/>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6" name="Oval 115"/>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7" name="Oval 116"/>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8" name="Oval 117"/>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9" name="Oval 118"/>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0" name="Oval 119"/>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1" name="Oval 120"/>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2" name="Oval 121"/>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3" name="Oval 122"/>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4" name="Oval 123"/>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5" name="Oval 124"/>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6" name="Oval 125"/>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7" name="Oval 126"/>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8" name="Oval 127"/>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9" name="Oval 128"/>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0" name="Oval 129"/>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1" name="Oval 130"/>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2" name="Oval 131"/>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3" name="Oval 132"/>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4" name="Oval 133"/>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36" name="TextBox 135"/>
          <p:cNvSpPr txBox="1"/>
          <p:nvPr/>
        </p:nvSpPr>
        <p:spPr>
          <a:xfrm>
            <a:off x="9639346" y="327025"/>
            <a:ext cx="343364" cy="304571"/>
          </a:xfrm>
          <a:prstGeom prst="rect">
            <a:avLst/>
          </a:prstGeom>
          <a:noFill/>
        </p:spPr>
        <p:txBody>
          <a:bodyPr wrap="none" rtlCol="0">
            <a:spAutoFit/>
          </a:bodyPr>
          <a:lstStyle/>
          <a:p>
            <a:pPr algn="ctr">
              <a:lnSpc>
                <a:spcPct val="150000"/>
              </a:lnSpc>
            </a:pPr>
            <a:r>
              <a:rPr lang="en-US" sz="1050" dirty="0"/>
              <a:t>FN</a:t>
            </a:r>
          </a:p>
        </p:txBody>
      </p:sp>
      <p:sp>
        <p:nvSpPr>
          <p:cNvPr id="137" name="TextBox 136"/>
          <p:cNvSpPr txBox="1"/>
          <p:nvPr/>
        </p:nvSpPr>
        <p:spPr>
          <a:xfrm>
            <a:off x="10938575" y="327025"/>
            <a:ext cx="349776" cy="304571"/>
          </a:xfrm>
          <a:prstGeom prst="rect">
            <a:avLst/>
          </a:prstGeom>
          <a:noFill/>
        </p:spPr>
        <p:txBody>
          <a:bodyPr wrap="none" rtlCol="0">
            <a:spAutoFit/>
          </a:bodyPr>
          <a:lstStyle/>
          <a:p>
            <a:pPr algn="ctr">
              <a:lnSpc>
                <a:spcPct val="150000"/>
              </a:lnSpc>
            </a:pPr>
            <a:r>
              <a:rPr lang="en-US" sz="1050" dirty="0"/>
              <a:t>TN</a:t>
            </a:r>
          </a:p>
        </p:txBody>
      </p:sp>
      <p:sp>
        <p:nvSpPr>
          <p:cNvPr id="139" name="TextBox 138"/>
          <p:cNvSpPr txBox="1"/>
          <p:nvPr/>
        </p:nvSpPr>
        <p:spPr>
          <a:xfrm>
            <a:off x="9947291" y="3966809"/>
            <a:ext cx="941283" cy="553998"/>
          </a:xfrm>
          <a:prstGeom prst="rect">
            <a:avLst/>
          </a:prstGeom>
          <a:noFill/>
        </p:spPr>
        <p:txBody>
          <a:bodyPr wrap="none" rtlCol="0">
            <a:spAutoFit/>
          </a:bodyPr>
          <a:lstStyle/>
          <a:p>
            <a:pPr>
              <a:lnSpc>
                <a:spcPct val="150000"/>
              </a:lnSpc>
            </a:pPr>
            <a:r>
              <a:rPr lang="en-US" sz="2000" dirty="0"/>
              <a:t>TPR =   </a:t>
            </a:r>
          </a:p>
        </p:txBody>
      </p:sp>
      <p:sp>
        <p:nvSpPr>
          <p:cNvPr id="141" name="TextBox 140"/>
          <p:cNvSpPr txBox="1"/>
          <p:nvPr/>
        </p:nvSpPr>
        <p:spPr>
          <a:xfrm>
            <a:off x="10271141" y="5478902"/>
            <a:ext cx="1604222" cy="369332"/>
          </a:xfrm>
          <a:prstGeom prst="rect">
            <a:avLst/>
          </a:prstGeom>
          <a:noFill/>
        </p:spPr>
        <p:txBody>
          <a:bodyPr wrap="none" rtlCol="0">
            <a:spAutoFit/>
          </a:bodyPr>
          <a:lstStyle/>
          <a:p>
            <a:pPr>
              <a:lnSpc>
                <a:spcPct val="150000"/>
              </a:lnSpc>
            </a:pPr>
            <a:r>
              <a:rPr lang="en-US" sz="1200" dirty="0"/>
              <a:t>(SENSITIVITY, RECALL)</a:t>
            </a:r>
          </a:p>
        </p:txBody>
      </p:sp>
      <p:grpSp>
        <p:nvGrpSpPr>
          <p:cNvPr id="73" name="Group 72"/>
          <p:cNvGrpSpPr/>
          <p:nvPr/>
        </p:nvGrpSpPr>
        <p:grpSpPr>
          <a:xfrm>
            <a:off x="9100417" y="4543228"/>
            <a:ext cx="597508" cy="597509"/>
            <a:chOff x="9827491" y="2780146"/>
            <a:chExt cx="2369122" cy="2369126"/>
          </a:xfrm>
        </p:grpSpPr>
        <p:sp>
          <p:nvSpPr>
            <p:cNvPr id="74" name="Partial Circle 73"/>
            <p:cNvSpPr/>
            <p:nvPr/>
          </p:nvSpPr>
          <p:spPr>
            <a:xfrm>
              <a:off x="9832104" y="27801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Partial Circle 74"/>
            <p:cNvSpPr/>
            <p:nvPr/>
          </p:nvSpPr>
          <p:spPr>
            <a:xfrm rot="10800000">
              <a:off x="9827491" y="27847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6" name="Partial Circle 75"/>
          <p:cNvSpPr/>
          <p:nvPr/>
        </p:nvSpPr>
        <p:spPr>
          <a:xfrm>
            <a:off x="9216158" y="3502314"/>
            <a:ext cx="596344" cy="596344"/>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TextBox 76"/>
          <p:cNvSpPr txBox="1"/>
          <p:nvPr/>
        </p:nvSpPr>
        <p:spPr>
          <a:xfrm>
            <a:off x="7470791" y="3966809"/>
            <a:ext cx="1656607" cy="553998"/>
          </a:xfrm>
          <a:prstGeom prst="rect">
            <a:avLst/>
          </a:prstGeom>
          <a:noFill/>
        </p:spPr>
        <p:txBody>
          <a:bodyPr wrap="none" rtlCol="0">
            <a:spAutoFit/>
          </a:bodyPr>
          <a:lstStyle/>
          <a:p>
            <a:pPr>
              <a:lnSpc>
                <a:spcPct val="150000"/>
              </a:lnSpc>
            </a:pPr>
            <a:r>
              <a:rPr lang="en-US" sz="2000" dirty="0"/>
              <a:t>PRECISION =   </a:t>
            </a:r>
          </a:p>
        </p:txBody>
      </p:sp>
      <p:grpSp>
        <p:nvGrpSpPr>
          <p:cNvPr id="205" name="Group 204"/>
          <p:cNvGrpSpPr/>
          <p:nvPr/>
        </p:nvGrpSpPr>
        <p:grpSpPr>
          <a:xfrm>
            <a:off x="2371725" y="1771651"/>
            <a:ext cx="4230615" cy="3742875"/>
            <a:chOff x="1685925" y="1714500"/>
            <a:chExt cx="3800475" cy="3362325"/>
          </a:xfrm>
          <a:solidFill>
            <a:schemeClr val="accent1">
              <a:lumMod val="40000"/>
              <a:lumOff val="60000"/>
            </a:schemeClr>
          </a:solidFill>
        </p:grpSpPr>
        <p:cxnSp>
          <p:nvCxnSpPr>
            <p:cNvPr id="206" name="Straight Connector 205"/>
            <p:cNvCxnSpPr/>
            <p:nvPr/>
          </p:nvCxnSpPr>
          <p:spPr>
            <a:xfrm>
              <a:off x="1685925" y="1714500"/>
              <a:ext cx="0" cy="3333750"/>
            </a:xfrm>
            <a:prstGeom prst="line">
              <a:avLst/>
            </a:prstGeom>
            <a:grp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704975" y="5076825"/>
              <a:ext cx="3781425" cy="0"/>
            </a:xfrm>
            <a:prstGeom prst="line">
              <a:avLst/>
            </a:prstGeom>
            <a:grp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5439285" y="1331620"/>
            <a:ext cx="1484702" cy="507831"/>
          </a:xfrm>
          <a:prstGeom prst="rect">
            <a:avLst/>
          </a:prstGeom>
          <a:noFill/>
        </p:spPr>
        <p:txBody>
          <a:bodyPr wrap="none" rtlCol="0">
            <a:spAutoFit/>
          </a:bodyPr>
          <a:lstStyle/>
          <a:p>
            <a:pPr>
              <a:lnSpc>
                <a:spcPct val="150000"/>
              </a:lnSpc>
            </a:pPr>
            <a:r>
              <a:rPr lang="en-US" dirty="0"/>
              <a:t>1:9 imbalance</a:t>
            </a:r>
          </a:p>
        </p:txBody>
      </p:sp>
      <p:cxnSp>
        <p:nvCxnSpPr>
          <p:cNvPr id="69" name="Straight Connector 68"/>
          <p:cNvCxnSpPr/>
          <p:nvPr/>
        </p:nvCxnSpPr>
        <p:spPr>
          <a:xfrm flipH="1">
            <a:off x="8902348" y="4276725"/>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0732325" y="4276725"/>
            <a:ext cx="914542"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34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F-SCORE</a:t>
            </a:r>
          </a:p>
        </p:txBody>
      </p:sp>
      <p:graphicFrame>
        <p:nvGraphicFramePr>
          <p:cNvPr id="4" name="Table 3"/>
          <p:cNvGraphicFramePr>
            <a:graphicFrameLocks noGrp="1"/>
          </p:cNvGraphicFramePr>
          <p:nvPr>
            <p:extLst/>
          </p:nvPr>
        </p:nvGraphicFramePr>
        <p:xfrm>
          <a:off x="7915274" y="3091780"/>
          <a:ext cx="3695700" cy="2655413"/>
        </p:xfrm>
        <a:graphic>
          <a:graphicData uri="http://schemas.openxmlformats.org/drawingml/2006/table">
            <a:tbl>
              <a:tblPr firstRow="1" bandRow="1">
                <a:tableStyleId>{5C22544A-7EE6-4342-B048-85BDC9FD1C3A}</a:tableStyleId>
              </a:tblPr>
              <a:tblGrid>
                <a:gridCol w="1146022">
                  <a:extLst>
                    <a:ext uri="{9D8B030D-6E8A-4147-A177-3AD203B41FA5}">
                      <a16:colId xmlns="" xmlns:a16="http://schemas.microsoft.com/office/drawing/2014/main" val="20000"/>
                    </a:ext>
                  </a:extLst>
                </a:gridCol>
                <a:gridCol w="240976">
                  <a:extLst>
                    <a:ext uri="{9D8B030D-6E8A-4147-A177-3AD203B41FA5}">
                      <a16:colId xmlns="" xmlns:a16="http://schemas.microsoft.com/office/drawing/2014/main" val="20001"/>
                    </a:ext>
                  </a:extLst>
                </a:gridCol>
                <a:gridCol w="1154351">
                  <a:extLst>
                    <a:ext uri="{9D8B030D-6E8A-4147-A177-3AD203B41FA5}">
                      <a16:colId xmlns="" xmlns:a16="http://schemas.microsoft.com/office/drawing/2014/main" val="20002"/>
                    </a:ext>
                  </a:extLst>
                </a:gridCol>
                <a:gridCol w="1154351">
                  <a:extLst>
                    <a:ext uri="{9D8B030D-6E8A-4147-A177-3AD203B41FA5}">
                      <a16:colId xmlns="" xmlns:a16="http://schemas.microsoft.com/office/drawing/2014/main" val="20003"/>
                    </a:ext>
                  </a:extLst>
                </a:gridCol>
              </a:tblGrid>
              <a:tr h="689006">
                <a:tc>
                  <a:txBody>
                    <a:bodyPr/>
                    <a:lstStyle/>
                    <a:p>
                      <a:endParaRPr lang="en-US" sz="1100" b="0" noProof="0" dirty="0">
                        <a:solidFill>
                          <a:schemeClr val="tx1"/>
                        </a:solidFill>
                      </a:endParaRPr>
                    </a:p>
                  </a:txBody>
                  <a:tcPr marL="69038" marR="69038" marT="34518" marB="34518">
                    <a:noFill/>
                  </a:tcPr>
                </a:tc>
                <a:tc>
                  <a:txBody>
                    <a:bodyPr/>
                    <a:lstStyle/>
                    <a:p>
                      <a:endParaRPr lang="en-US" sz="1100" b="0" noProof="0" dirty="0"/>
                    </a:p>
                  </a:txBody>
                  <a:tcPr marL="69038" marR="69038" marT="34518" marB="34518">
                    <a:noFill/>
                  </a:tcPr>
                </a:tc>
                <a:tc gridSpan="2">
                  <a:txBody>
                    <a:bodyPr/>
                    <a:lstStyle/>
                    <a:p>
                      <a:pPr algn="ctr"/>
                      <a:endParaRPr lang="en-US" sz="1200" b="0" noProof="0" dirty="0">
                        <a:solidFill>
                          <a:sysClr val="windowText" lastClr="000000"/>
                        </a:solidFill>
                      </a:endParaRPr>
                    </a:p>
                  </a:txBody>
                  <a:tcPr marL="71113" marR="71113" marT="35557" marB="35557" anchor="ctr">
                    <a:noFill/>
                  </a:tcPr>
                </a:tc>
                <a:tc hMerge="1">
                  <a:txBody>
                    <a:bodyPr/>
                    <a:lstStyle/>
                    <a:p>
                      <a:endParaRPr lang="nl-NL" dirty="0"/>
                    </a:p>
                  </a:txBody>
                  <a:tcPr/>
                </a:tc>
                <a:extLst>
                  <a:ext uri="{0D108BD9-81ED-4DB2-BD59-A6C34878D82A}">
                    <a16:rowId xmlns="" xmlns:a16="http://schemas.microsoft.com/office/drawing/2014/main" val="10000"/>
                  </a:ext>
                </a:extLst>
              </a:tr>
              <a:tr h="335599">
                <a:tc>
                  <a:txBody>
                    <a:bodyPr/>
                    <a:lstStyle/>
                    <a:p>
                      <a:endParaRPr lang="en-US" sz="1100" b="0" noProof="0" dirty="0"/>
                    </a:p>
                  </a:txBody>
                  <a:tcPr marL="69038" marR="69038" marT="34518" marB="34518">
                    <a:noFill/>
                  </a:tcPr>
                </a:tc>
                <a:tc>
                  <a:txBody>
                    <a:bodyPr/>
                    <a:lstStyle/>
                    <a:p>
                      <a:pPr algn="ctr"/>
                      <a:endParaRPr lang="en-US" sz="1100" b="0" noProof="0"/>
                    </a:p>
                  </a:txBody>
                  <a:tcPr marL="69038" marR="69038" marT="34518" marB="34518" anchor="ctr">
                    <a:noFill/>
                  </a:tcPr>
                </a:tc>
                <a:tc>
                  <a:txBody>
                    <a:bodyPr/>
                    <a:lstStyle/>
                    <a:p>
                      <a:pPr algn="ctr"/>
                      <a:r>
                        <a:rPr lang="en-US" sz="900" b="0" noProof="0" dirty="0"/>
                        <a:t>negative</a:t>
                      </a:r>
                    </a:p>
                  </a:txBody>
                  <a:tcPr marL="69038" marR="69038" marT="34518" marB="34518" anchor="ctr">
                    <a:solidFill>
                      <a:schemeClr val="bg2">
                        <a:lumMod val="85000"/>
                      </a:schemeClr>
                    </a:solidFill>
                  </a:tcPr>
                </a:tc>
                <a:tc>
                  <a:txBody>
                    <a:bodyPr/>
                    <a:lstStyle/>
                    <a:p>
                      <a:pPr algn="ctr"/>
                      <a:r>
                        <a:rPr lang="en-US" sz="900" b="0" noProof="0" dirty="0"/>
                        <a:t>positive</a:t>
                      </a:r>
                    </a:p>
                  </a:txBody>
                  <a:tcPr marL="69038" marR="69038" marT="34518" marB="34518" anchor="ctr">
                    <a:solidFill>
                      <a:schemeClr val="tx1">
                        <a:lumMod val="50000"/>
                        <a:lumOff val="50000"/>
                      </a:schemeClr>
                    </a:solidFill>
                  </a:tcPr>
                </a:tc>
                <a:extLst>
                  <a:ext uri="{0D108BD9-81ED-4DB2-BD59-A6C34878D82A}">
                    <a16:rowId xmlns="" xmlns:a16="http://schemas.microsoft.com/office/drawing/2014/main" val="10001"/>
                  </a:ext>
                </a:extLst>
              </a:tr>
              <a:tr h="815404">
                <a:tc rowSpan="2">
                  <a:txBody>
                    <a:bodyPr/>
                    <a:lstStyle/>
                    <a:p>
                      <a:pPr algn="ctr"/>
                      <a:endParaRPr lang="en-US" sz="1400" b="0" noProof="0" dirty="0"/>
                    </a:p>
                  </a:txBody>
                  <a:tcPr marL="71113" marR="71113" marT="35557" marB="35557" anchor="ctr">
                    <a:noFill/>
                  </a:tcPr>
                </a:tc>
                <a:tc>
                  <a:txBody>
                    <a:bodyPr/>
                    <a:lstStyle/>
                    <a:p>
                      <a:pPr algn="ctr"/>
                      <a:r>
                        <a:rPr lang="en-US" sz="1100" b="1" noProof="0" dirty="0"/>
                        <a:t>-</a:t>
                      </a:r>
                    </a:p>
                  </a:txBody>
                  <a:tcPr marL="69038" marR="69038" marT="34518" marB="34518" anchor="ctr">
                    <a:solidFill>
                      <a:srgbClr val="D9D9D9"/>
                    </a:solidFill>
                  </a:tcPr>
                </a:tc>
                <a:tc>
                  <a:txBody>
                    <a:bodyPr/>
                    <a:lstStyle/>
                    <a:p>
                      <a:pPr algn="ctr"/>
                      <a:r>
                        <a:rPr lang="en-US" sz="1400" b="0" noProof="0" dirty="0"/>
                        <a:t>TRUE </a:t>
                      </a:r>
                      <a:r>
                        <a:rPr lang="en-US" sz="1100" b="0" noProof="0" dirty="0"/>
                        <a:t>NEGATIVES</a:t>
                      </a:r>
                    </a:p>
                  </a:txBody>
                  <a:tcPr marL="69038" marR="69038" marT="34518" marB="34518" anchor="ctr">
                    <a:solidFill>
                      <a:schemeClr val="tx1">
                        <a:lumMod val="10000"/>
                        <a:lumOff val="90000"/>
                      </a:schemeClr>
                    </a:solidFill>
                  </a:tcPr>
                </a:tc>
                <a:tc>
                  <a:txBody>
                    <a:bodyPr/>
                    <a:lstStyle/>
                    <a:p>
                      <a:pPr algn="ctr"/>
                      <a:r>
                        <a:rPr lang="en-US" sz="1400" b="0" noProof="0" dirty="0"/>
                        <a:t>FALSE</a:t>
                      </a:r>
                      <a:r>
                        <a:rPr lang="en-US" sz="1100" b="0" noProof="0" dirty="0"/>
                        <a:t> POSITIVES</a:t>
                      </a:r>
                    </a:p>
                  </a:txBody>
                  <a:tcPr marL="69038" marR="69038" marT="34518" marB="34518" anchor="ctr">
                    <a:solidFill>
                      <a:srgbClr val="FFB2AC"/>
                    </a:solidFill>
                  </a:tcPr>
                </a:tc>
                <a:extLst>
                  <a:ext uri="{0D108BD9-81ED-4DB2-BD59-A6C34878D82A}">
                    <a16:rowId xmlns="" xmlns:a16="http://schemas.microsoft.com/office/drawing/2014/main" val="10002"/>
                  </a:ext>
                </a:extLst>
              </a:tr>
              <a:tr h="815404">
                <a:tc vMerge="1">
                  <a:txBody>
                    <a:bodyPr/>
                    <a:lstStyle/>
                    <a:p>
                      <a:endParaRPr lang="nl-NL" dirty="0"/>
                    </a:p>
                  </a:txBody>
                  <a:tcPr/>
                </a:tc>
                <a:tc>
                  <a:txBody>
                    <a:bodyPr/>
                    <a:lstStyle/>
                    <a:p>
                      <a:pPr algn="ctr"/>
                      <a:r>
                        <a:rPr lang="en-US" sz="1100" b="1" noProof="0" dirty="0"/>
                        <a:t>+</a:t>
                      </a:r>
                    </a:p>
                  </a:txBody>
                  <a:tcPr marL="69038" marR="69038" marT="34518" marB="34518" anchor="ctr">
                    <a:solidFill>
                      <a:schemeClr val="tx1">
                        <a:lumMod val="50000"/>
                        <a:lumOff val="50000"/>
                      </a:schemeClr>
                    </a:solidFill>
                  </a:tcPr>
                </a:tc>
                <a:tc>
                  <a:txBody>
                    <a:bodyPr/>
                    <a:lstStyle/>
                    <a:p>
                      <a:pPr algn="ctr"/>
                      <a:r>
                        <a:rPr lang="en-US" sz="1400" b="0" noProof="0" dirty="0"/>
                        <a:t>FALSE</a:t>
                      </a:r>
                      <a:r>
                        <a:rPr lang="en-US" sz="1100" b="0" noProof="0" dirty="0"/>
                        <a:t> NEGATIVES</a:t>
                      </a:r>
                    </a:p>
                  </a:txBody>
                  <a:tcPr marL="69038" marR="69038" marT="34518" marB="34518" anchor="ctr">
                    <a:solidFill>
                      <a:srgbClr val="D1DBC9"/>
                    </a:solidFill>
                  </a:tcPr>
                </a:tc>
                <a:tc>
                  <a:txBody>
                    <a:bodyPr/>
                    <a:lstStyle/>
                    <a:p>
                      <a:pPr algn="ctr"/>
                      <a:r>
                        <a:rPr lang="en-US" sz="1400" b="0" noProof="0" dirty="0"/>
                        <a:t>TRUE </a:t>
                      </a:r>
                      <a:r>
                        <a:rPr lang="en-US" sz="1100" b="0" noProof="0" dirty="0"/>
                        <a:t>POSITIVES</a:t>
                      </a:r>
                    </a:p>
                  </a:txBody>
                  <a:tcPr marL="69038" marR="69038" marT="34518" marB="34518" anchor="ctr">
                    <a:solidFill>
                      <a:srgbClr val="C9F6AB"/>
                    </a:solidFill>
                  </a:tcPr>
                </a:tc>
                <a:extLst>
                  <a:ext uri="{0D108BD9-81ED-4DB2-BD59-A6C34878D82A}">
                    <a16:rowId xmlns="" xmlns:a16="http://schemas.microsoft.com/office/drawing/2014/main" val="10003"/>
                  </a:ext>
                </a:extLst>
              </a:tr>
            </a:tbl>
          </a:graphicData>
        </a:graphic>
      </p:graphicFrame>
      <p:grpSp>
        <p:nvGrpSpPr>
          <p:cNvPr id="5" name="Group 4"/>
          <p:cNvGrpSpPr/>
          <p:nvPr/>
        </p:nvGrpSpPr>
        <p:grpSpPr>
          <a:xfrm>
            <a:off x="8467105" y="3225138"/>
            <a:ext cx="2662756" cy="2212134"/>
            <a:chOff x="5727389" y="3015274"/>
            <a:chExt cx="2715744" cy="2256155"/>
          </a:xfrm>
        </p:grpSpPr>
        <p:sp>
          <p:nvSpPr>
            <p:cNvPr id="6" name="TextBox 5"/>
            <p:cNvSpPr txBox="1"/>
            <p:nvPr/>
          </p:nvSpPr>
          <p:spPr>
            <a:xfrm rot="16200000">
              <a:off x="5410316" y="4498140"/>
              <a:ext cx="1090362" cy="456215"/>
            </a:xfrm>
            <a:prstGeom prst="rect">
              <a:avLst/>
            </a:prstGeom>
            <a:noFill/>
          </p:spPr>
          <p:txBody>
            <a:bodyPr wrap="none" rtlCol="0">
              <a:spAutoFit/>
            </a:bodyPr>
            <a:lstStyle/>
            <a:p>
              <a:pPr algn="ctr">
                <a:lnSpc>
                  <a:spcPct val="150000"/>
                </a:lnSpc>
              </a:pPr>
              <a:r>
                <a:rPr lang="en-US" dirty="0"/>
                <a:t>true label</a:t>
              </a:r>
            </a:p>
          </p:txBody>
        </p:sp>
        <p:sp>
          <p:nvSpPr>
            <p:cNvPr id="7" name="TextBox 6"/>
            <p:cNvSpPr txBox="1"/>
            <p:nvPr/>
          </p:nvSpPr>
          <p:spPr>
            <a:xfrm>
              <a:off x="6823587" y="3015274"/>
              <a:ext cx="1619546" cy="456215"/>
            </a:xfrm>
            <a:prstGeom prst="rect">
              <a:avLst/>
            </a:prstGeom>
            <a:noFill/>
          </p:spPr>
          <p:txBody>
            <a:bodyPr wrap="none" rtlCol="0">
              <a:spAutoFit/>
            </a:bodyPr>
            <a:lstStyle/>
            <a:p>
              <a:pPr algn="ctr">
                <a:lnSpc>
                  <a:spcPct val="150000"/>
                </a:lnSpc>
              </a:pPr>
              <a:r>
                <a:rPr lang="en-US" dirty="0"/>
                <a:t>predicted label</a:t>
              </a:r>
            </a:p>
          </p:txBody>
        </p:sp>
      </p:grpSp>
      <p:sp>
        <p:nvSpPr>
          <p:cNvPr id="13" name="Rectangle 12"/>
          <p:cNvSpPr/>
          <p:nvPr/>
        </p:nvSpPr>
        <p:spPr>
          <a:xfrm>
            <a:off x="10520988" y="4205879"/>
            <a:ext cx="1018548" cy="651871"/>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11463" y="4999627"/>
            <a:ext cx="1018548" cy="629648"/>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375337" y="4999627"/>
            <a:ext cx="959288" cy="629648"/>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9132744" y="327025"/>
            <a:ext cx="2641303" cy="2673350"/>
            <a:chOff x="9132744" y="327025"/>
            <a:chExt cx="2641303" cy="2673350"/>
          </a:xfrm>
        </p:grpSpPr>
        <p:grpSp>
          <p:nvGrpSpPr>
            <p:cNvPr id="24" name="Group 23"/>
            <p:cNvGrpSpPr/>
            <p:nvPr/>
          </p:nvGrpSpPr>
          <p:grpSpPr>
            <a:xfrm>
              <a:off x="9132744" y="359072"/>
              <a:ext cx="2641303" cy="2641303"/>
              <a:chOff x="1427019" y="1961573"/>
              <a:chExt cx="3616036" cy="3616037"/>
            </a:xfrm>
          </p:grpSpPr>
          <p:sp>
            <p:nvSpPr>
              <p:cNvPr id="58" name="Rectangle 57"/>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9" name="Rectangle 58"/>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5" name="Group 24"/>
            <p:cNvGrpSpPr/>
            <p:nvPr/>
          </p:nvGrpSpPr>
          <p:grpSpPr>
            <a:xfrm>
              <a:off x="9591516" y="929161"/>
              <a:ext cx="1730506" cy="1730508"/>
              <a:chOff x="9591516" y="929161"/>
              <a:chExt cx="1730506" cy="1730508"/>
            </a:xfrm>
          </p:grpSpPr>
          <p:grpSp>
            <p:nvGrpSpPr>
              <p:cNvPr id="51" name="Group 50"/>
              <p:cNvGrpSpPr/>
              <p:nvPr/>
            </p:nvGrpSpPr>
            <p:grpSpPr>
              <a:xfrm>
                <a:off x="9594886" y="929161"/>
                <a:ext cx="1727136" cy="1727135"/>
                <a:chOff x="2059707" y="2742047"/>
                <a:chExt cx="2364508" cy="2364510"/>
              </a:xfrm>
            </p:grpSpPr>
            <p:sp>
              <p:nvSpPr>
                <p:cNvPr id="56" name="Partial Circle 55"/>
                <p:cNvSpPr/>
                <p:nvPr/>
              </p:nvSpPr>
              <p:spPr>
                <a:xfrm>
                  <a:off x="2059707" y="2742047"/>
                  <a:ext cx="2364508" cy="2364510"/>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7" name="TextBox 56"/>
                <p:cNvSpPr txBox="1"/>
                <p:nvPr/>
              </p:nvSpPr>
              <p:spPr>
                <a:xfrm>
                  <a:off x="2390639" y="3636145"/>
                  <a:ext cx="549081" cy="463493"/>
                </a:xfrm>
                <a:prstGeom prst="rect">
                  <a:avLst/>
                </a:prstGeom>
                <a:noFill/>
              </p:spPr>
              <p:txBody>
                <a:bodyPr wrap="none" rtlCol="0">
                  <a:spAutoFit/>
                </a:bodyPr>
                <a:lstStyle/>
                <a:p>
                  <a:pPr algn="ctr"/>
                  <a:r>
                    <a:rPr lang="en-US" sz="1600" dirty="0"/>
                    <a:t>TP</a:t>
                  </a:r>
                  <a:endParaRPr lang="en-US" sz="1050" dirty="0"/>
                </a:p>
              </p:txBody>
            </p:sp>
          </p:grpSp>
          <p:grpSp>
            <p:nvGrpSpPr>
              <p:cNvPr id="52" name="Group 51"/>
              <p:cNvGrpSpPr/>
              <p:nvPr/>
            </p:nvGrpSpPr>
            <p:grpSpPr>
              <a:xfrm>
                <a:off x="9591516" y="932534"/>
                <a:ext cx="1727136" cy="1727135"/>
                <a:chOff x="2055093" y="2746665"/>
                <a:chExt cx="2364508" cy="2364510"/>
              </a:xfrm>
            </p:grpSpPr>
            <p:sp>
              <p:nvSpPr>
                <p:cNvPr id="54" name="Partial Circle 53"/>
                <p:cNvSpPr/>
                <p:nvPr/>
              </p:nvSpPr>
              <p:spPr>
                <a:xfrm rot="10800000">
                  <a:off x="2055093" y="2746665"/>
                  <a:ext cx="2364508" cy="2364510"/>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55" name="TextBox 54"/>
                <p:cNvSpPr txBox="1"/>
                <p:nvPr/>
              </p:nvSpPr>
              <p:spPr>
                <a:xfrm>
                  <a:off x="3501342" y="3636145"/>
                  <a:ext cx="538107" cy="463493"/>
                </a:xfrm>
                <a:prstGeom prst="rect">
                  <a:avLst/>
                </a:prstGeom>
                <a:noFill/>
              </p:spPr>
              <p:txBody>
                <a:bodyPr wrap="none" rtlCol="0">
                  <a:spAutoFit/>
                </a:bodyPr>
                <a:lstStyle/>
                <a:p>
                  <a:pPr algn="ctr"/>
                  <a:r>
                    <a:rPr lang="en-US" sz="1600" dirty="0"/>
                    <a:t>FP</a:t>
                  </a:r>
                  <a:endParaRPr lang="en-US" sz="1050" dirty="0"/>
                </a:p>
              </p:txBody>
            </p:sp>
          </p:grpSp>
          <p:sp>
            <p:nvSpPr>
              <p:cNvPr id="53" name="Oval 52"/>
              <p:cNvSpPr/>
              <p:nvPr/>
            </p:nvSpPr>
            <p:spPr>
              <a:xfrm>
                <a:off x="9602477" y="939281"/>
                <a:ext cx="1697619" cy="16976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6" name="Group 25"/>
            <p:cNvGrpSpPr/>
            <p:nvPr/>
          </p:nvGrpSpPr>
          <p:grpSpPr>
            <a:xfrm>
              <a:off x="9320657" y="660455"/>
              <a:ext cx="2231994" cy="2220167"/>
              <a:chOff x="1684279" y="2374178"/>
              <a:chExt cx="3055678" cy="3039486"/>
            </a:xfrm>
          </p:grpSpPr>
          <p:sp>
            <p:nvSpPr>
              <p:cNvPr id="29" name="Oval 28"/>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0" name="Oval 29"/>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1" name="Oval 30"/>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2" name="Oval 31"/>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3" name="Oval 32"/>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Oval 33"/>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5" name="Oval 34"/>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6" name="Oval 35"/>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Oval 36"/>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Oval 37"/>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Oval 39"/>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Oval 40"/>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 name="Oval 41"/>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5" name="Oval 44"/>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6" name="Oval 45"/>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Oval 46"/>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Oval 47"/>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9" name="Oval 48"/>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Oval 49"/>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27" name="TextBox 26"/>
            <p:cNvSpPr txBox="1"/>
            <p:nvPr/>
          </p:nvSpPr>
          <p:spPr>
            <a:xfrm>
              <a:off x="9639346" y="327025"/>
              <a:ext cx="343364" cy="304571"/>
            </a:xfrm>
            <a:prstGeom prst="rect">
              <a:avLst/>
            </a:prstGeom>
            <a:noFill/>
          </p:spPr>
          <p:txBody>
            <a:bodyPr wrap="none" rtlCol="0">
              <a:spAutoFit/>
            </a:bodyPr>
            <a:lstStyle/>
            <a:p>
              <a:pPr algn="ctr">
                <a:lnSpc>
                  <a:spcPct val="150000"/>
                </a:lnSpc>
              </a:pPr>
              <a:r>
                <a:rPr lang="en-US" sz="1050" dirty="0"/>
                <a:t>FN</a:t>
              </a:r>
            </a:p>
          </p:txBody>
        </p:sp>
        <p:sp>
          <p:nvSpPr>
            <p:cNvPr id="28" name="TextBox 27"/>
            <p:cNvSpPr txBox="1"/>
            <p:nvPr/>
          </p:nvSpPr>
          <p:spPr>
            <a:xfrm>
              <a:off x="10938575" y="327025"/>
              <a:ext cx="349776" cy="304571"/>
            </a:xfrm>
            <a:prstGeom prst="rect">
              <a:avLst/>
            </a:prstGeom>
            <a:noFill/>
          </p:spPr>
          <p:txBody>
            <a:bodyPr wrap="none" rtlCol="0">
              <a:spAutoFit/>
            </a:bodyPr>
            <a:lstStyle/>
            <a:p>
              <a:pPr algn="ctr">
                <a:lnSpc>
                  <a:spcPct val="150000"/>
                </a:lnSpc>
              </a:pPr>
              <a:r>
                <a:rPr lang="en-US" sz="1050" dirty="0"/>
                <a:t>TN</a:t>
              </a:r>
            </a:p>
          </p:txBody>
        </p:sp>
      </p:grpSp>
      <p:sp>
        <p:nvSpPr>
          <p:cNvPr id="60" name="Subtitle 2"/>
          <p:cNvSpPr>
            <a:spLocks noGrp="1"/>
          </p:cNvSpPr>
          <p:nvPr>
            <p:ph type="subTitle" idx="1"/>
          </p:nvPr>
        </p:nvSpPr>
        <p:spPr>
          <a:xfrm>
            <a:off x="719667" y="1556792"/>
            <a:ext cx="7632848" cy="2376264"/>
          </a:xfrm>
        </p:spPr>
        <p:txBody>
          <a:bodyPr/>
          <a:lstStyle/>
          <a:p>
            <a:r>
              <a:rPr lang="en-US" sz="2000" dirty="0"/>
              <a:t>Used for </a:t>
            </a:r>
            <a:r>
              <a:rPr lang="en-US" sz="2000" b="1" dirty="0"/>
              <a:t>imbalanced</a:t>
            </a:r>
            <a:r>
              <a:rPr lang="en-US" sz="2000" dirty="0"/>
              <a:t> </a:t>
            </a:r>
            <a:r>
              <a:rPr lang="en-US" sz="2000" dirty="0" smtClean="0"/>
              <a:t>classes</a:t>
            </a:r>
            <a:endParaRPr lang="en-US" sz="2000" b="1" dirty="0" smtClean="0"/>
          </a:p>
          <a:p>
            <a:r>
              <a:rPr lang="en-US" sz="2000" b="1" dirty="0" smtClean="0"/>
              <a:t>True negatives </a:t>
            </a:r>
            <a:r>
              <a:rPr lang="en-US" sz="2000" dirty="0"/>
              <a:t>still contribute to ROC </a:t>
            </a:r>
            <a:endParaRPr lang="en-US" sz="2000" dirty="0" smtClean="0"/>
          </a:p>
          <a:p>
            <a:r>
              <a:rPr lang="en-US" sz="2000" b="1" dirty="0" smtClean="0"/>
              <a:t>F-score</a:t>
            </a:r>
            <a:r>
              <a:rPr lang="en-US" sz="2000" dirty="0" smtClean="0"/>
              <a:t> </a:t>
            </a:r>
            <a:r>
              <a:rPr lang="en-US" sz="2000" dirty="0"/>
              <a:t>ignores true negatives</a:t>
            </a:r>
          </a:p>
          <a:p>
            <a:r>
              <a:rPr lang="en-US" sz="2000" dirty="0"/>
              <a:t>Focus on </a:t>
            </a:r>
            <a:r>
              <a:rPr lang="en-US" sz="2000" b="1" dirty="0"/>
              <a:t>precision</a:t>
            </a:r>
            <a:r>
              <a:rPr lang="en-US" sz="2000" dirty="0"/>
              <a:t> and </a:t>
            </a:r>
            <a:r>
              <a:rPr lang="en-US" sz="2000" b="1" dirty="0" smtClean="0"/>
              <a:t>recall</a:t>
            </a:r>
          </a:p>
          <a:p>
            <a:pPr marL="0" indent="0">
              <a:buNone/>
            </a:pPr>
            <a:endParaRPr lang="en-US" sz="2000" dirty="0"/>
          </a:p>
          <a:p>
            <a:endParaRPr lang="en-US" sz="2000" dirty="0"/>
          </a:p>
        </p:txBody>
      </p:sp>
      <mc:AlternateContent xmlns:mc="http://schemas.openxmlformats.org/markup-compatibility/2006">
        <mc:Choice xmlns:a14="http://schemas.microsoft.com/office/drawing/2010/main" Requires="a14">
          <p:sp>
            <p:nvSpPr>
              <p:cNvPr id="3" name="TextBox 2"/>
              <p:cNvSpPr txBox="1"/>
              <p:nvPr/>
            </p:nvSpPr>
            <p:spPr>
              <a:xfrm>
                <a:off x="1523506" y="3863874"/>
                <a:ext cx="4458080" cy="1335879"/>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nl-NL" sz="2800" b="0" i="1" smtClean="0">
                              <a:latin typeface="Cambria Math" charset="0"/>
                            </a:rPr>
                          </m:ctrlPr>
                        </m:sSubPr>
                        <m:e>
                          <m:r>
                            <a:rPr lang="nl-NL" sz="2800" b="0" i="1" smtClean="0">
                              <a:latin typeface="Cambria Math" charset="0"/>
                            </a:rPr>
                            <m:t>𝐹</m:t>
                          </m:r>
                        </m:e>
                        <m:sub>
                          <m:r>
                            <a:rPr lang="nl-NL" sz="2800" b="0" i="1" smtClean="0">
                              <a:latin typeface="Cambria Math" charset="0"/>
                            </a:rPr>
                            <m:t>1</m:t>
                          </m:r>
                        </m:sub>
                      </m:sSub>
                      <m:r>
                        <a:rPr lang="nl-NL" sz="2800" b="0" i="1" smtClean="0">
                          <a:latin typeface="Cambria Math" charset="0"/>
                        </a:rPr>
                        <m:t>= </m:t>
                      </m:r>
                      <m:f>
                        <m:fPr>
                          <m:ctrlPr>
                            <a:rPr lang="mr-IN" sz="2800" b="0" i="1" smtClean="0">
                              <a:latin typeface="Cambria Math" charset="0"/>
                            </a:rPr>
                          </m:ctrlPr>
                        </m:fPr>
                        <m:num>
                          <m:r>
                            <a:rPr lang="nl-NL" sz="2800" b="0" i="1" smtClean="0">
                              <a:latin typeface="Cambria Math" charset="0"/>
                            </a:rPr>
                            <m:t>2 </m:t>
                          </m:r>
                          <m:r>
                            <a:rPr lang="nl-NL" sz="2800" b="0" i="1" smtClean="0">
                              <a:latin typeface="Cambria Math" charset="0"/>
                            </a:rPr>
                            <m:t>× </m:t>
                          </m:r>
                          <m:r>
                            <a:rPr lang="nl-NL" sz="2800" b="0" i="1" smtClean="0">
                              <a:latin typeface="Cambria Math" charset="0"/>
                            </a:rPr>
                            <m:t>𝑝𝑟𝑒𝑐𝑖𝑠𝑖𝑜𝑛</m:t>
                          </m:r>
                          <m:r>
                            <a:rPr lang="nl-NL" sz="2800" b="0" i="1" smtClean="0">
                              <a:latin typeface="Cambria Math" charset="0"/>
                            </a:rPr>
                            <m:t> × </m:t>
                          </m:r>
                          <m:r>
                            <a:rPr lang="nl-NL" sz="2800" b="0" i="1" smtClean="0">
                              <a:latin typeface="Cambria Math" charset="0"/>
                            </a:rPr>
                            <m:t>𝑟𝑒𝑐𝑎𝑙𝑙</m:t>
                          </m:r>
                        </m:num>
                        <m:den>
                          <m:r>
                            <a:rPr lang="nl-NL" sz="2800" b="0" i="1" smtClean="0">
                              <a:latin typeface="Cambria Math" charset="0"/>
                            </a:rPr>
                            <m:t>𝑝𝑟𝑒𝑐𝑖𝑠𝑖𝑜𝑛</m:t>
                          </m:r>
                          <m:r>
                            <a:rPr lang="nl-NL" sz="2800" b="0" i="1" smtClean="0">
                              <a:latin typeface="Cambria Math" charset="0"/>
                            </a:rPr>
                            <m:t>+</m:t>
                          </m:r>
                          <m:r>
                            <a:rPr lang="nl-NL" sz="2800" b="0" i="1" smtClean="0">
                              <a:latin typeface="Cambria Math" charset="0"/>
                            </a:rPr>
                            <m:t>𝑟𝑒𝑐𝑎𝑙𝑙</m:t>
                          </m:r>
                        </m:den>
                      </m:f>
                    </m:oMath>
                  </m:oMathPara>
                </a14:m>
                <a:endParaRPr lang="nl-NL" sz="2800" dirty="0" err="1" smtClean="0"/>
              </a:p>
            </p:txBody>
          </p:sp>
        </mc:Choice>
        <mc:Fallback>
          <p:sp>
            <p:nvSpPr>
              <p:cNvPr id="3" name="TextBox 2"/>
              <p:cNvSpPr txBox="1">
                <a:spLocks noRot="1" noChangeAspect="1" noMove="1" noResize="1" noEditPoints="1" noAdjustHandles="1" noChangeArrowheads="1" noChangeShapeType="1" noTextEdit="1"/>
              </p:cNvSpPr>
              <p:nvPr/>
            </p:nvSpPr>
            <p:spPr>
              <a:xfrm>
                <a:off x="1523506" y="3863874"/>
                <a:ext cx="4458080" cy="1335879"/>
              </a:xfrm>
              <a:prstGeom prst="rect">
                <a:avLst/>
              </a:prstGeom>
              <a:blipFill rotWithShape="0">
                <a:blip r:embed="rId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1932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SCORE</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719667" y="1556792"/>
                <a:ext cx="7632848" cy="2376264"/>
              </a:xfrm>
            </p:spPr>
            <p:txBody>
              <a:bodyPr/>
              <a:lstStyle/>
              <a:p>
                <a:r>
                  <a:rPr lang="en-US" sz="2000" dirty="0"/>
                  <a:t>ROC is </a:t>
                </a:r>
                <a:r>
                  <a:rPr lang="en-US" sz="2000" b="1" dirty="0"/>
                  <a:t>insensitive</a:t>
                </a:r>
                <a:r>
                  <a:rPr lang="en-US" sz="2000" dirty="0"/>
                  <a:t> to imbalanced classes</a:t>
                </a:r>
              </a:p>
              <a:p>
                <a:r>
                  <a:rPr lang="en-US" sz="2000" dirty="0"/>
                  <a:t>Cohen’s kappa score is sensitive to </a:t>
                </a:r>
                <a:r>
                  <a:rPr lang="en-US" sz="2000" b="1" dirty="0"/>
                  <a:t>class distribution</a:t>
                </a:r>
                <a:endParaRPr lang="en-US" sz="2000" dirty="0"/>
              </a:p>
              <a:p>
                <a:r>
                  <a:rPr lang="en-US" sz="2000" dirty="0"/>
                  <a:t>Measure for </a:t>
                </a:r>
                <a:r>
                  <a:rPr lang="en-US" sz="2000" b="1" dirty="0"/>
                  <a:t>inter-rater agreement</a:t>
                </a:r>
              </a:p>
              <a:p>
                <a14:m>
                  <m:oMath xmlns:m="http://schemas.openxmlformats.org/officeDocument/2006/math">
                    <m:sSub>
                      <m:sSubPr>
                        <m:ctrlPr>
                          <a:rPr lang="en-US" sz="2400" i="1">
                            <a:solidFill>
                              <a:schemeClr val="tx1">
                                <a:lumMod val="75000"/>
                                <a:lumOff val="25000"/>
                              </a:schemeClr>
                            </a:solidFill>
                            <a:latin typeface="Cambria Math" charset="0"/>
                            <a:ea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ea typeface="Cambria Math" panose="02040503050406030204" pitchFamily="18" charset="0"/>
                          </a:rPr>
                          <m:t>𝑝</m:t>
                        </m:r>
                      </m:e>
                      <m:sub>
                        <m:r>
                          <a:rPr lang="en-US" sz="2400" i="1">
                            <a:solidFill>
                              <a:schemeClr val="tx1">
                                <a:lumMod val="75000"/>
                                <a:lumOff val="25000"/>
                              </a:schemeClr>
                            </a:solidFill>
                            <a:latin typeface="Cambria Math" panose="02040503050406030204" pitchFamily="18" charset="0"/>
                            <a:ea typeface="Cambria Math" panose="02040503050406030204" pitchFamily="18" charset="0"/>
                          </a:rPr>
                          <m:t>𝑜</m:t>
                        </m:r>
                      </m:sub>
                    </m:sSub>
                  </m:oMath>
                </a14:m>
                <a:r>
                  <a:rPr lang="en-US" sz="2400" i="1" dirty="0">
                    <a:solidFill>
                      <a:schemeClr val="tx1">
                        <a:lumMod val="75000"/>
                        <a:lumOff val="25000"/>
                      </a:schemeClr>
                    </a:solidFill>
                    <a:latin typeface="Cambria Math" panose="02040503050406030204" pitchFamily="18" charset="0"/>
                    <a:ea typeface="Cambria Math" panose="02040503050406030204" pitchFamily="18" charset="0"/>
                  </a:rPr>
                  <a:t> </a:t>
                </a:r>
                <a:r>
                  <a:rPr lang="en-US" sz="2000" dirty="0"/>
                  <a:t>is observed agreement from confusion matrix</a:t>
                </a:r>
              </a:p>
              <a:p>
                <a:r>
                  <a:rPr lang="en-US" sz="2000" dirty="0"/>
                  <a:t>Incorporates expected random agreement </a:t>
                </a:r>
                <a14:m>
                  <m:oMath xmlns:m="http://schemas.openxmlformats.org/officeDocument/2006/math">
                    <m:sSub>
                      <m:sSubPr>
                        <m:ctrlPr>
                          <a:rPr lang="en-US" sz="2400" i="1">
                            <a:solidFill>
                              <a:schemeClr val="tx1">
                                <a:lumMod val="75000"/>
                                <a:lumOff val="25000"/>
                              </a:schemeClr>
                            </a:solidFill>
                            <a:latin typeface="Cambria Math" charset="0"/>
                            <a:ea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ea typeface="Cambria Math" panose="02040503050406030204" pitchFamily="18" charset="0"/>
                          </a:rPr>
                          <m:t>𝑝</m:t>
                        </m:r>
                      </m:e>
                      <m:sub>
                        <m:r>
                          <a:rPr lang="en-US" sz="2400" i="1">
                            <a:solidFill>
                              <a:schemeClr val="tx1">
                                <a:lumMod val="75000"/>
                                <a:lumOff val="25000"/>
                              </a:schemeClr>
                            </a:solidFill>
                            <a:latin typeface="Cambria Math" panose="02040503050406030204" pitchFamily="18" charset="0"/>
                            <a:ea typeface="Cambria Math" panose="02040503050406030204" pitchFamily="18" charset="0"/>
                          </a:rPr>
                          <m:t>𝑒</m:t>
                        </m:r>
                      </m:sub>
                    </m:sSub>
                  </m:oMath>
                </a14:m>
                <a:endParaRPr lang="en-US" sz="20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719667" y="1556792"/>
                <a:ext cx="7632848" cy="2376264"/>
              </a:xfrm>
              <a:blipFill>
                <a:blip r:embed="rId2"/>
                <a:stretch>
                  <a:fillRect l="-1038" t="-2308"/>
                </a:stretch>
              </a:blipFill>
            </p:spPr>
            <p:txBody>
              <a:bodyPr/>
              <a:lstStyle/>
              <a:p>
                <a:r>
                  <a:rPr lang="en-US">
                    <a:noFill/>
                  </a:rPr>
                  <a:t> </a:t>
                </a:r>
              </a:p>
            </p:txBody>
          </p:sp>
        </mc:Fallback>
      </mc:AlternateContent>
      <p:grpSp>
        <p:nvGrpSpPr>
          <p:cNvPr id="5" name="Group 4"/>
          <p:cNvGrpSpPr/>
          <p:nvPr/>
        </p:nvGrpSpPr>
        <p:grpSpPr>
          <a:xfrm>
            <a:off x="9132744" y="359072"/>
            <a:ext cx="2641303" cy="2641303"/>
            <a:chOff x="1427019" y="1961573"/>
            <a:chExt cx="3616036" cy="3616037"/>
          </a:xfrm>
        </p:grpSpPr>
        <p:sp>
          <p:nvSpPr>
            <p:cNvPr id="6" name="Rectangle 5"/>
            <p:cNvSpPr/>
            <p:nvPr/>
          </p:nvSpPr>
          <p:spPr>
            <a:xfrm>
              <a:off x="1427019" y="19615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 name="Rectangle 6"/>
            <p:cNvSpPr/>
            <p:nvPr/>
          </p:nvSpPr>
          <p:spPr>
            <a:xfrm>
              <a:off x="3232150" y="19661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8" name="Group 7"/>
          <p:cNvGrpSpPr/>
          <p:nvPr/>
        </p:nvGrpSpPr>
        <p:grpSpPr>
          <a:xfrm>
            <a:off x="9591516" y="929161"/>
            <a:ext cx="1730506" cy="1730508"/>
            <a:chOff x="9591516" y="929161"/>
            <a:chExt cx="1730506" cy="1730508"/>
          </a:xfrm>
        </p:grpSpPr>
        <p:grpSp>
          <p:nvGrpSpPr>
            <p:cNvPr id="9" name="Group 8"/>
            <p:cNvGrpSpPr/>
            <p:nvPr/>
          </p:nvGrpSpPr>
          <p:grpSpPr>
            <a:xfrm>
              <a:off x="9594886" y="929161"/>
              <a:ext cx="1727136" cy="1727135"/>
              <a:chOff x="2059707" y="2742047"/>
              <a:chExt cx="2364508" cy="2364510"/>
            </a:xfrm>
          </p:grpSpPr>
          <p:sp>
            <p:nvSpPr>
              <p:cNvPr id="14" name="Partial Circle 13"/>
              <p:cNvSpPr/>
              <p:nvPr/>
            </p:nvSpPr>
            <p:spPr>
              <a:xfrm>
                <a:off x="2059707" y="2742047"/>
                <a:ext cx="2364508" cy="2364510"/>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5" name="TextBox 14"/>
              <p:cNvSpPr txBox="1"/>
              <p:nvPr/>
            </p:nvSpPr>
            <p:spPr>
              <a:xfrm>
                <a:off x="2390639" y="3636145"/>
                <a:ext cx="549081" cy="463493"/>
              </a:xfrm>
              <a:prstGeom prst="rect">
                <a:avLst/>
              </a:prstGeom>
              <a:noFill/>
            </p:spPr>
            <p:txBody>
              <a:bodyPr wrap="none" rtlCol="0">
                <a:spAutoFit/>
              </a:bodyPr>
              <a:lstStyle/>
              <a:p>
                <a:pPr algn="ctr"/>
                <a:r>
                  <a:rPr lang="en-US" sz="1600" dirty="0"/>
                  <a:t>TP</a:t>
                </a:r>
                <a:endParaRPr lang="en-US" sz="1050" dirty="0"/>
              </a:p>
            </p:txBody>
          </p:sp>
        </p:grpSp>
        <p:grpSp>
          <p:nvGrpSpPr>
            <p:cNvPr id="10" name="Group 9"/>
            <p:cNvGrpSpPr/>
            <p:nvPr/>
          </p:nvGrpSpPr>
          <p:grpSpPr>
            <a:xfrm>
              <a:off x="9591516" y="932534"/>
              <a:ext cx="1727136" cy="1727135"/>
              <a:chOff x="2055093" y="2746665"/>
              <a:chExt cx="2364508" cy="2364510"/>
            </a:xfrm>
          </p:grpSpPr>
          <p:sp>
            <p:nvSpPr>
              <p:cNvPr id="12" name="Partial Circle 11"/>
              <p:cNvSpPr/>
              <p:nvPr/>
            </p:nvSpPr>
            <p:spPr>
              <a:xfrm rot="10800000">
                <a:off x="2055093" y="2746665"/>
                <a:ext cx="2364508" cy="2364510"/>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3" name="TextBox 12"/>
              <p:cNvSpPr txBox="1"/>
              <p:nvPr/>
            </p:nvSpPr>
            <p:spPr>
              <a:xfrm>
                <a:off x="3501342" y="3636145"/>
                <a:ext cx="538107" cy="463493"/>
              </a:xfrm>
              <a:prstGeom prst="rect">
                <a:avLst/>
              </a:prstGeom>
              <a:noFill/>
            </p:spPr>
            <p:txBody>
              <a:bodyPr wrap="none" rtlCol="0">
                <a:spAutoFit/>
              </a:bodyPr>
              <a:lstStyle/>
              <a:p>
                <a:pPr algn="ctr"/>
                <a:r>
                  <a:rPr lang="en-US" sz="1600" dirty="0"/>
                  <a:t>FP</a:t>
                </a:r>
                <a:endParaRPr lang="en-US" sz="1050" dirty="0"/>
              </a:p>
            </p:txBody>
          </p:sp>
        </p:grpSp>
        <p:sp>
          <p:nvSpPr>
            <p:cNvPr id="11" name="Oval 10"/>
            <p:cNvSpPr/>
            <p:nvPr/>
          </p:nvSpPr>
          <p:spPr>
            <a:xfrm>
              <a:off x="9602477" y="939281"/>
              <a:ext cx="1697619" cy="16976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p:cNvGrpSpPr/>
          <p:nvPr/>
        </p:nvGrpSpPr>
        <p:grpSpPr>
          <a:xfrm>
            <a:off x="9320657" y="660455"/>
            <a:ext cx="2231994" cy="2220167"/>
            <a:chOff x="1684279" y="2374178"/>
            <a:chExt cx="3055678" cy="3039486"/>
          </a:xfrm>
        </p:grpSpPr>
        <p:sp>
          <p:nvSpPr>
            <p:cNvPr id="17" name="Oval 16"/>
            <p:cNvSpPr/>
            <p:nvPr/>
          </p:nvSpPr>
          <p:spPr>
            <a:xfrm>
              <a:off x="3616902" y="2374178"/>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8" name="Oval 17"/>
            <p:cNvSpPr/>
            <p:nvPr/>
          </p:nvSpPr>
          <p:spPr>
            <a:xfrm>
              <a:off x="4412239" y="24456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9" name="Oval 18"/>
            <p:cNvSpPr/>
            <p:nvPr/>
          </p:nvSpPr>
          <p:spPr>
            <a:xfrm>
              <a:off x="4464627" y="31314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0" name="Oval 19"/>
            <p:cNvSpPr/>
            <p:nvPr/>
          </p:nvSpPr>
          <p:spPr>
            <a:xfrm>
              <a:off x="3574039" y="32742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1" name="Oval 20"/>
            <p:cNvSpPr/>
            <p:nvPr/>
          </p:nvSpPr>
          <p:spPr>
            <a:xfrm>
              <a:off x="3764539" y="44458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Oval 21"/>
            <p:cNvSpPr/>
            <p:nvPr/>
          </p:nvSpPr>
          <p:spPr>
            <a:xfrm>
              <a:off x="3445452" y="469351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Oval 22"/>
            <p:cNvSpPr/>
            <p:nvPr/>
          </p:nvSpPr>
          <p:spPr>
            <a:xfrm>
              <a:off x="4619884" y="436014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 name="Oval 23"/>
            <p:cNvSpPr/>
            <p:nvPr/>
          </p:nvSpPr>
          <p:spPr>
            <a:xfrm>
              <a:off x="4569401" y="52554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5" name="Oval 24"/>
            <p:cNvSpPr/>
            <p:nvPr/>
          </p:nvSpPr>
          <p:spPr>
            <a:xfrm>
              <a:off x="4016952" y="5055466"/>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Oval 25"/>
            <p:cNvSpPr/>
            <p:nvPr/>
          </p:nvSpPr>
          <p:spPr>
            <a:xfrm>
              <a:off x="3521652" y="5293591"/>
              <a:ext cx="120073" cy="120073"/>
            </a:xfrm>
            <a:prstGeom prst="ellipse">
              <a:avLst/>
            </a:prstGeom>
            <a:noFill/>
            <a:ln w="38100">
              <a:solidFill>
                <a:srgbClr val="828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Oval 26"/>
            <p:cNvSpPr/>
            <p:nvPr/>
          </p:nvSpPr>
          <p:spPr>
            <a:xfrm>
              <a:off x="2712979" y="2430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8" name="Oval 27"/>
            <p:cNvSpPr/>
            <p:nvPr/>
          </p:nvSpPr>
          <p:spPr>
            <a:xfrm>
              <a:off x="1737619" y="2476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9" name="Oval 28"/>
            <p:cNvSpPr/>
            <p:nvPr/>
          </p:nvSpPr>
          <p:spPr>
            <a:xfrm>
              <a:off x="2133859" y="26056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0" name="Oval 29"/>
            <p:cNvSpPr/>
            <p:nvPr/>
          </p:nvSpPr>
          <p:spPr>
            <a:xfrm>
              <a:off x="1684279" y="31923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1" name="Oval 30"/>
            <p:cNvSpPr/>
            <p:nvPr/>
          </p:nvSpPr>
          <p:spPr>
            <a:xfrm>
              <a:off x="2903479" y="31390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2" name="Oval 31"/>
            <p:cNvSpPr/>
            <p:nvPr/>
          </p:nvSpPr>
          <p:spPr>
            <a:xfrm>
              <a:off x="2528194" y="3175231"/>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 name="Oval 32"/>
            <p:cNvSpPr/>
            <p:nvPr/>
          </p:nvSpPr>
          <p:spPr>
            <a:xfrm>
              <a:off x="2781559" y="437347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Oval 33"/>
            <p:cNvSpPr/>
            <p:nvPr/>
          </p:nvSpPr>
          <p:spPr>
            <a:xfrm>
              <a:off x="2362459" y="431251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5" name="Oval 34"/>
            <p:cNvSpPr/>
            <p:nvPr/>
          </p:nvSpPr>
          <p:spPr>
            <a:xfrm>
              <a:off x="2903479" y="4701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6" name="Oval 35"/>
            <p:cNvSpPr/>
            <p:nvPr/>
          </p:nvSpPr>
          <p:spPr>
            <a:xfrm>
              <a:off x="1707139" y="438109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Oval 36"/>
            <p:cNvSpPr/>
            <p:nvPr/>
          </p:nvSpPr>
          <p:spPr>
            <a:xfrm>
              <a:off x="2415799" y="508975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Oval 37"/>
            <p:cNvSpPr/>
            <p:nvPr/>
          </p:nvSpPr>
          <p:spPr>
            <a:xfrm>
              <a:off x="1745239" y="5082136"/>
              <a:ext cx="120073" cy="120073"/>
            </a:xfrm>
            <a:prstGeom prst="ellipse">
              <a:avLst/>
            </a:prstGeom>
            <a:solidFill>
              <a:srgbClr val="8282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39" name="TextBox 38"/>
          <p:cNvSpPr txBox="1"/>
          <p:nvPr/>
        </p:nvSpPr>
        <p:spPr>
          <a:xfrm>
            <a:off x="9639346" y="327025"/>
            <a:ext cx="343364" cy="304571"/>
          </a:xfrm>
          <a:prstGeom prst="rect">
            <a:avLst/>
          </a:prstGeom>
          <a:noFill/>
        </p:spPr>
        <p:txBody>
          <a:bodyPr wrap="none" rtlCol="0">
            <a:spAutoFit/>
          </a:bodyPr>
          <a:lstStyle/>
          <a:p>
            <a:pPr algn="ctr">
              <a:lnSpc>
                <a:spcPct val="150000"/>
              </a:lnSpc>
            </a:pPr>
            <a:r>
              <a:rPr lang="en-US" sz="1050" dirty="0"/>
              <a:t>FN</a:t>
            </a:r>
          </a:p>
        </p:txBody>
      </p:sp>
      <p:sp>
        <p:nvSpPr>
          <p:cNvPr id="40" name="TextBox 39"/>
          <p:cNvSpPr txBox="1"/>
          <p:nvPr/>
        </p:nvSpPr>
        <p:spPr>
          <a:xfrm>
            <a:off x="10938575" y="327025"/>
            <a:ext cx="349776" cy="304571"/>
          </a:xfrm>
          <a:prstGeom prst="rect">
            <a:avLst/>
          </a:prstGeom>
          <a:noFill/>
        </p:spPr>
        <p:txBody>
          <a:bodyPr wrap="none" rtlCol="0">
            <a:spAutoFit/>
          </a:bodyPr>
          <a:lstStyle/>
          <a:p>
            <a:pPr algn="ctr">
              <a:lnSpc>
                <a:spcPct val="150000"/>
              </a:lnSpc>
            </a:pPr>
            <a:r>
              <a:rPr lang="en-US" sz="1050" dirty="0"/>
              <a:t>TN</a:t>
            </a:r>
          </a:p>
        </p:txBody>
      </p:sp>
      <mc:AlternateContent xmlns:mc="http://schemas.openxmlformats.org/markup-compatibility/2006" xmlns:a14="http://schemas.microsoft.com/office/drawing/2010/main">
        <mc:Choice Requires="a14">
          <p:sp>
            <p:nvSpPr>
              <p:cNvPr id="41" name="TextBox 40"/>
              <p:cNvSpPr txBox="1"/>
              <p:nvPr/>
            </p:nvSpPr>
            <p:spPr>
              <a:xfrm>
                <a:off x="946404" y="4133088"/>
                <a:ext cx="2183162" cy="13899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3200" i="1" smtClean="0">
                          <a:solidFill>
                            <a:schemeClr val="tx1">
                              <a:lumMod val="75000"/>
                              <a:lumOff val="25000"/>
                            </a:schemeClr>
                          </a:solidFill>
                          <a:latin typeface="Cambria Math" panose="02040503050406030204" pitchFamily="18" charset="0"/>
                          <a:ea typeface="Cambria Math" panose="02040503050406030204" pitchFamily="18" charset="0"/>
                        </a:rPr>
                        <m:t>𝜅</m:t>
                      </m:r>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m:t>
                      </m:r>
                      <m:f>
                        <m:fPr>
                          <m:ctrlPr>
                            <a:rPr lang="en-US" sz="3200" b="0" i="1" smtClean="0">
                              <a:solidFill>
                                <a:schemeClr val="tx1">
                                  <a:lumMod val="75000"/>
                                  <a:lumOff val="25000"/>
                                </a:schemeClr>
                              </a:solidFill>
                              <a:latin typeface="Cambria Math" charset="0"/>
                              <a:ea typeface="Cambria Math" panose="02040503050406030204" pitchFamily="18" charset="0"/>
                            </a:rPr>
                          </m:ctrlPr>
                        </m:fPr>
                        <m:num>
                          <m:sSub>
                            <m:sSubPr>
                              <m:ctrlPr>
                                <a:rPr lang="en-US" sz="3200" b="0" i="1" smtClean="0">
                                  <a:solidFill>
                                    <a:schemeClr val="tx1">
                                      <a:lumMod val="75000"/>
                                      <a:lumOff val="25000"/>
                                    </a:schemeClr>
                                  </a:solidFill>
                                  <a:latin typeface="Cambria Math" charset="0"/>
                                  <a:ea typeface="Cambria Math" panose="02040503050406030204" pitchFamily="18" charset="0"/>
                                </a:rPr>
                              </m:ctrlPr>
                            </m:sSubPr>
                            <m:e>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𝑝</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𝑜</m:t>
                              </m:r>
                            </m:sub>
                          </m:s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sz="3200" b="0" i="1" smtClean="0">
                                  <a:solidFill>
                                    <a:schemeClr val="tx1">
                                      <a:lumMod val="75000"/>
                                      <a:lumOff val="25000"/>
                                    </a:schemeClr>
                                  </a:solidFill>
                                  <a:latin typeface="Cambria Math" charset="0"/>
                                  <a:ea typeface="Cambria Math" panose="02040503050406030204" pitchFamily="18" charset="0"/>
                                </a:rPr>
                              </m:ctrlPr>
                            </m:sSubPr>
                            <m:e>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𝑝</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𝑒</m:t>
                              </m:r>
                            </m:sub>
                          </m:sSub>
                        </m:num>
                        <m:den>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1−</m:t>
                          </m:r>
                          <m:sSub>
                            <m:sSubPr>
                              <m:ctrlPr>
                                <a:rPr lang="en-US" sz="3200" b="0" i="1" smtClean="0">
                                  <a:solidFill>
                                    <a:schemeClr val="tx1">
                                      <a:lumMod val="75000"/>
                                      <a:lumOff val="25000"/>
                                    </a:schemeClr>
                                  </a:solidFill>
                                  <a:latin typeface="Cambria Math" charset="0"/>
                                  <a:ea typeface="Cambria Math" panose="02040503050406030204" pitchFamily="18" charset="0"/>
                                </a:rPr>
                              </m:ctrlPr>
                            </m:sSubPr>
                            <m:e>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𝑝</m:t>
                              </m:r>
                            </m:e>
                            <m:sub>
                              <m:r>
                                <a:rPr lang="en-US" sz="3200" b="0" i="1" smtClean="0">
                                  <a:solidFill>
                                    <a:schemeClr val="tx1">
                                      <a:lumMod val="75000"/>
                                      <a:lumOff val="25000"/>
                                    </a:schemeClr>
                                  </a:solidFill>
                                  <a:latin typeface="Cambria Math" panose="02040503050406030204" pitchFamily="18" charset="0"/>
                                  <a:ea typeface="Cambria Math" panose="02040503050406030204" pitchFamily="18" charset="0"/>
                                </a:rPr>
                                <m:t>𝑒</m:t>
                              </m:r>
                            </m:sub>
                          </m:sSub>
                        </m:den>
                      </m:f>
                    </m:oMath>
                  </m:oMathPara>
                </a14:m>
                <a:endParaRPr lang="en-US" sz="3200" dirty="0" err="1">
                  <a:solidFill>
                    <a:schemeClr val="tx1">
                      <a:lumMod val="75000"/>
                      <a:lumOff val="25000"/>
                    </a:schemeClr>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946404" y="4133088"/>
                <a:ext cx="2183162" cy="1389932"/>
              </a:xfrm>
              <a:prstGeom prst="rect">
                <a:avLst/>
              </a:prstGeom>
              <a:blipFill>
                <a:blip r:embed="rId3"/>
                <a:stretch>
                  <a:fillRect/>
                </a:stretch>
              </a:blipFill>
            </p:spPr>
            <p:txBody>
              <a:bodyPr/>
              <a:lstStyle/>
              <a:p>
                <a:r>
                  <a:rPr lang="en-US">
                    <a:noFill/>
                  </a:rPr>
                  <a:t> </a:t>
                </a:r>
              </a:p>
            </p:txBody>
          </p:sp>
        </mc:Fallback>
      </mc:AlternateContent>
      <p:graphicFrame>
        <p:nvGraphicFramePr>
          <p:cNvPr id="42" name="Table 41"/>
          <p:cNvGraphicFramePr>
            <a:graphicFrameLocks noGrp="1"/>
          </p:cNvGraphicFramePr>
          <p:nvPr>
            <p:extLst/>
          </p:nvPr>
        </p:nvGraphicFramePr>
        <p:xfrm>
          <a:off x="7915274" y="3091780"/>
          <a:ext cx="3695700" cy="2655413"/>
        </p:xfrm>
        <a:graphic>
          <a:graphicData uri="http://schemas.openxmlformats.org/drawingml/2006/table">
            <a:tbl>
              <a:tblPr firstRow="1" bandRow="1">
                <a:tableStyleId>{5C22544A-7EE6-4342-B048-85BDC9FD1C3A}</a:tableStyleId>
              </a:tblPr>
              <a:tblGrid>
                <a:gridCol w="1146022">
                  <a:extLst>
                    <a:ext uri="{9D8B030D-6E8A-4147-A177-3AD203B41FA5}">
                      <a16:colId xmlns="" xmlns:a16="http://schemas.microsoft.com/office/drawing/2014/main" val="20000"/>
                    </a:ext>
                  </a:extLst>
                </a:gridCol>
                <a:gridCol w="240976">
                  <a:extLst>
                    <a:ext uri="{9D8B030D-6E8A-4147-A177-3AD203B41FA5}">
                      <a16:colId xmlns="" xmlns:a16="http://schemas.microsoft.com/office/drawing/2014/main" val="20001"/>
                    </a:ext>
                  </a:extLst>
                </a:gridCol>
                <a:gridCol w="1154351">
                  <a:extLst>
                    <a:ext uri="{9D8B030D-6E8A-4147-A177-3AD203B41FA5}">
                      <a16:colId xmlns="" xmlns:a16="http://schemas.microsoft.com/office/drawing/2014/main" val="20002"/>
                    </a:ext>
                  </a:extLst>
                </a:gridCol>
                <a:gridCol w="1154351">
                  <a:extLst>
                    <a:ext uri="{9D8B030D-6E8A-4147-A177-3AD203B41FA5}">
                      <a16:colId xmlns="" xmlns:a16="http://schemas.microsoft.com/office/drawing/2014/main" val="20003"/>
                    </a:ext>
                  </a:extLst>
                </a:gridCol>
              </a:tblGrid>
              <a:tr h="689006">
                <a:tc>
                  <a:txBody>
                    <a:bodyPr/>
                    <a:lstStyle/>
                    <a:p>
                      <a:endParaRPr lang="en-US" sz="1100" b="0" noProof="0" dirty="0">
                        <a:solidFill>
                          <a:schemeClr val="tx1"/>
                        </a:solidFill>
                      </a:endParaRPr>
                    </a:p>
                  </a:txBody>
                  <a:tcPr marL="69038" marR="69038" marT="34518" marB="34518">
                    <a:noFill/>
                  </a:tcPr>
                </a:tc>
                <a:tc>
                  <a:txBody>
                    <a:bodyPr/>
                    <a:lstStyle/>
                    <a:p>
                      <a:endParaRPr lang="en-US" sz="1100" b="0" noProof="0" dirty="0"/>
                    </a:p>
                  </a:txBody>
                  <a:tcPr marL="69038" marR="69038" marT="34518" marB="34518">
                    <a:noFill/>
                  </a:tcPr>
                </a:tc>
                <a:tc gridSpan="2">
                  <a:txBody>
                    <a:bodyPr/>
                    <a:lstStyle/>
                    <a:p>
                      <a:pPr algn="ctr"/>
                      <a:endParaRPr lang="en-US" sz="1200" b="0" noProof="0" dirty="0">
                        <a:solidFill>
                          <a:sysClr val="windowText" lastClr="000000"/>
                        </a:solidFill>
                      </a:endParaRPr>
                    </a:p>
                  </a:txBody>
                  <a:tcPr marL="71113" marR="71113" marT="35557" marB="35557" anchor="ctr">
                    <a:noFill/>
                  </a:tcPr>
                </a:tc>
                <a:tc hMerge="1">
                  <a:txBody>
                    <a:bodyPr/>
                    <a:lstStyle/>
                    <a:p>
                      <a:endParaRPr lang="nl-NL" dirty="0"/>
                    </a:p>
                  </a:txBody>
                  <a:tcPr/>
                </a:tc>
                <a:extLst>
                  <a:ext uri="{0D108BD9-81ED-4DB2-BD59-A6C34878D82A}">
                    <a16:rowId xmlns="" xmlns:a16="http://schemas.microsoft.com/office/drawing/2014/main" val="10000"/>
                  </a:ext>
                </a:extLst>
              </a:tr>
              <a:tr h="335599">
                <a:tc>
                  <a:txBody>
                    <a:bodyPr/>
                    <a:lstStyle/>
                    <a:p>
                      <a:endParaRPr lang="en-US" sz="1100" b="0" noProof="0" dirty="0"/>
                    </a:p>
                  </a:txBody>
                  <a:tcPr marL="69038" marR="69038" marT="34518" marB="34518">
                    <a:noFill/>
                  </a:tcPr>
                </a:tc>
                <a:tc>
                  <a:txBody>
                    <a:bodyPr/>
                    <a:lstStyle/>
                    <a:p>
                      <a:pPr algn="ctr"/>
                      <a:endParaRPr lang="en-US" sz="1100" b="0" noProof="0"/>
                    </a:p>
                  </a:txBody>
                  <a:tcPr marL="69038" marR="69038" marT="34518" marB="34518" anchor="ctr">
                    <a:noFill/>
                  </a:tcPr>
                </a:tc>
                <a:tc>
                  <a:txBody>
                    <a:bodyPr/>
                    <a:lstStyle/>
                    <a:p>
                      <a:pPr algn="ctr"/>
                      <a:r>
                        <a:rPr lang="en-US" sz="900" b="0" noProof="0" dirty="0"/>
                        <a:t>negative</a:t>
                      </a:r>
                    </a:p>
                  </a:txBody>
                  <a:tcPr marL="69038" marR="69038" marT="34518" marB="34518" anchor="ctr">
                    <a:solidFill>
                      <a:schemeClr val="bg2">
                        <a:lumMod val="85000"/>
                      </a:schemeClr>
                    </a:solidFill>
                  </a:tcPr>
                </a:tc>
                <a:tc>
                  <a:txBody>
                    <a:bodyPr/>
                    <a:lstStyle/>
                    <a:p>
                      <a:pPr algn="ctr"/>
                      <a:r>
                        <a:rPr lang="en-US" sz="900" b="0" noProof="0" dirty="0"/>
                        <a:t>positive</a:t>
                      </a:r>
                    </a:p>
                  </a:txBody>
                  <a:tcPr marL="69038" marR="69038" marT="34518" marB="34518" anchor="ctr">
                    <a:solidFill>
                      <a:schemeClr val="tx1">
                        <a:lumMod val="50000"/>
                        <a:lumOff val="50000"/>
                      </a:schemeClr>
                    </a:solidFill>
                  </a:tcPr>
                </a:tc>
                <a:extLst>
                  <a:ext uri="{0D108BD9-81ED-4DB2-BD59-A6C34878D82A}">
                    <a16:rowId xmlns="" xmlns:a16="http://schemas.microsoft.com/office/drawing/2014/main" val="10001"/>
                  </a:ext>
                </a:extLst>
              </a:tr>
              <a:tr h="815404">
                <a:tc rowSpan="2">
                  <a:txBody>
                    <a:bodyPr/>
                    <a:lstStyle/>
                    <a:p>
                      <a:pPr algn="ctr"/>
                      <a:endParaRPr lang="en-US" sz="1400" b="0" noProof="0" dirty="0"/>
                    </a:p>
                  </a:txBody>
                  <a:tcPr marL="71113" marR="71113" marT="35557" marB="35557" anchor="ctr">
                    <a:noFill/>
                  </a:tcPr>
                </a:tc>
                <a:tc>
                  <a:txBody>
                    <a:bodyPr/>
                    <a:lstStyle/>
                    <a:p>
                      <a:pPr algn="ctr"/>
                      <a:r>
                        <a:rPr lang="en-US" sz="1100" b="1" noProof="0" dirty="0"/>
                        <a:t>-</a:t>
                      </a:r>
                    </a:p>
                  </a:txBody>
                  <a:tcPr marL="69038" marR="69038" marT="34518" marB="34518" anchor="ctr">
                    <a:solidFill>
                      <a:srgbClr val="D9D9D9"/>
                    </a:solidFill>
                  </a:tcPr>
                </a:tc>
                <a:tc>
                  <a:txBody>
                    <a:bodyPr/>
                    <a:lstStyle/>
                    <a:p>
                      <a:pPr algn="ctr"/>
                      <a:r>
                        <a:rPr lang="en-US" sz="1400" b="0" noProof="0" dirty="0"/>
                        <a:t>TRUE </a:t>
                      </a:r>
                      <a:r>
                        <a:rPr lang="en-US" sz="1100" b="0" noProof="0" dirty="0"/>
                        <a:t>NEGATIVES</a:t>
                      </a:r>
                    </a:p>
                  </a:txBody>
                  <a:tcPr marL="69038" marR="69038" marT="34518" marB="34518" anchor="ctr">
                    <a:solidFill>
                      <a:schemeClr val="tx1">
                        <a:lumMod val="10000"/>
                        <a:lumOff val="90000"/>
                      </a:schemeClr>
                    </a:solidFill>
                  </a:tcPr>
                </a:tc>
                <a:tc>
                  <a:txBody>
                    <a:bodyPr/>
                    <a:lstStyle/>
                    <a:p>
                      <a:pPr algn="ctr"/>
                      <a:r>
                        <a:rPr lang="en-US" sz="1400" b="0" noProof="0" dirty="0"/>
                        <a:t>FALSE</a:t>
                      </a:r>
                      <a:r>
                        <a:rPr lang="en-US" sz="1100" b="0" noProof="0" dirty="0"/>
                        <a:t> POSITIVES</a:t>
                      </a:r>
                    </a:p>
                  </a:txBody>
                  <a:tcPr marL="69038" marR="69038" marT="34518" marB="34518" anchor="ctr">
                    <a:solidFill>
                      <a:srgbClr val="FFB2AC"/>
                    </a:solidFill>
                  </a:tcPr>
                </a:tc>
                <a:extLst>
                  <a:ext uri="{0D108BD9-81ED-4DB2-BD59-A6C34878D82A}">
                    <a16:rowId xmlns="" xmlns:a16="http://schemas.microsoft.com/office/drawing/2014/main" val="10002"/>
                  </a:ext>
                </a:extLst>
              </a:tr>
              <a:tr h="815404">
                <a:tc vMerge="1">
                  <a:txBody>
                    <a:bodyPr/>
                    <a:lstStyle/>
                    <a:p>
                      <a:endParaRPr lang="nl-NL" dirty="0"/>
                    </a:p>
                  </a:txBody>
                  <a:tcPr/>
                </a:tc>
                <a:tc>
                  <a:txBody>
                    <a:bodyPr/>
                    <a:lstStyle/>
                    <a:p>
                      <a:pPr algn="ctr"/>
                      <a:r>
                        <a:rPr lang="en-US" sz="1100" b="1" noProof="0" dirty="0"/>
                        <a:t>+</a:t>
                      </a:r>
                    </a:p>
                  </a:txBody>
                  <a:tcPr marL="69038" marR="69038" marT="34518" marB="34518" anchor="ctr">
                    <a:solidFill>
                      <a:schemeClr val="tx1">
                        <a:lumMod val="50000"/>
                        <a:lumOff val="50000"/>
                      </a:schemeClr>
                    </a:solidFill>
                  </a:tcPr>
                </a:tc>
                <a:tc>
                  <a:txBody>
                    <a:bodyPr/>
                    <a:lstStyle/>
                    <a:p>
                      <a:pPr algn="ctr"/>
                      <a:r>
                        <a:rPr lang="en-US" sz="1400" b="0" noProof="0" dirty="0"/>
                        <a:t>FALSE</a:t>
                      </a:r>
                      <a:r>
                        <a:rPr lang="en-US" sz="1100" b="0" noProof="0" dirty="0"/>
                        <a:t> NEGATIVES</a:t>
                      </a:r>
                    </a:p>
                  </a:txBody>
                  <a:tcPr marL="69038" marR="69038" marT="34518" marB="34518" anchor="ctr">
                    <a:solidFill>
                      <a:srgbClr val="D1DBC9"/>
                    </a:solidFill>
                  </a:tcPr>
                </a:tc>
                <a:tc>
                  <a:txBody>
                    <a:bodyPr/>
                    <a:lstStyle/>
                    <a:p>
                      <a:pPr algn="ctr"/>
                      <a:r>
                        <a:rPr lang="en-US" sz="1400" b="0" noProof="0" dirty="0"/>
                        <a:t>TRUE </a:t>
                      </a:r>
                      <a:r>
                        <a:rPr lang="en-US" sz="1100" b="0" noProof="0" dirty="0"/>
                        <a:t>POSITIVES</a:t>
                      </a:r>
                    </a:p>
                  </a:txBody>
                  <a:tcPr marL="69038" marR="69038" marT="34518" marB="34518" anchor="ctr">
                    <a:solidFill>
                      <a:srgbClr val="C9F6AB"/>
                    </a:solidFill>
                  </a:tcPr>
                </a:tc>
                <a:extLst>
                  <a:ext uri="{0D108BD9-81ED-4DB2-BD59-A6C34878D82A}">
                    <a16:rowId xmlns="" xmlns:a16="http://schemas.microsoft.com/office/drawing/2014/main" val="10003"/>
                  </a:ext>
                </a:extLst>
              </a:tr>
            </a:tbl>
          </a:graphicData>
        </a:graphic>
      </p:graphicFrame>
      <p:grpSp>
        <p:nvGrpSpPr>
          <p:cNvPr id="43" name="Group 42"/>
          <p:cNvGrpSpPr/>
          <p:nvPr/>
        </p:nvGrpSpPr>
        <p:grpSpPr>
          <a:xfrm>
            <a:off x="8467105" y="3225138"/>
            <a:ext cx="2662756" cy="2212134"/>
            <a:chOff x="5727389" y="3015274"/>
            <a:chExt cx="2715744" cy="2256155"/>
          </a:xfrm>
        </p:grpSpPr>
        <p:sp>
          <p:nvSpPr>
            <p:cNvPr id="44" name="TextBox 43"/>
            <p:cNvSpPr txBox="1"/>
            <p:nvPr/>
          </p:nvSpPr>
          <p:spPr>
            <a:xfrm rot="16200000">
              <a:off x="5410316" y="4498140"/>
              <a:ext cx="1090362" cy="456215"/>
            </a:xfrm>
            <a:prstGeom prst="rect">
              <a:avLst/>
            </a:prstGeom>
            <a:noFill/>
          </p:spPr>
          <p:txBody>
            <a:bodyPr wrap="none" rtlCol="0">
              <a:spAutoFit/>
            </a:bodyPr>
            <a:lstStyle/>
            <a:p>
              <a:pPr algn="ctr">
                <a:lnSpc>
                  <a:spcPct val="150000"/>
                </a:lnSpc>
              </a:pPr>
              <a:r>
                <a:rPr lang="en-US" dirty="0"/>
                <a:t>true label</a:t>
              </a:r>
            </a:p>
          </p:txBody>
        </p:sp>
        <p:sp>
          <p:nvSpPr>
            <p:cNvPr id="45" name="TextBox 44"/>
            <p:cNvSpPr txBox="1"/>
            <p:nvPr/>
          </p:nvSpPr>
          <p:spPr>
            <a:xfrm>
              <a:off x="6823587" y="3015274"/>
              <a:ext cx="1619546" cy="456215"/>
            </a:xfrm>
            <a:prstGeom prst="rect">
              <a:avLst/>
            </a:prstGeom>
            <a:noFill/>
          </p:spPr>
          <p:txBody>
            <a:bodyPr wrap="none" rtlCol="0">
              <a:spAutoFit/>
            </a:bodyPr>
            <a:lstStyle/>
            <a:p>
              <a:pPr algn="ctr">
                <a:lnSpc>
                  <a:spcPct val="150000"/>
                </a:lnSpc>
              </a:pPr>
              <a:r>
                <a:rPr lang="en-US" dirty="0"/>
                <a:t>predicted label</a:t>
              </a:r>
            </a:p>
          </p:txBody>
        </p:sp>
      </p:grpSp>
      <p:grpSp>
        <p:nvGrpSpPr>
          <p:cNvPr id="133" name="Group 132"/>
          <p:cNvGrpSpPr/>
          <p:nvPr/>
        </p:nvGrpSpPr>
        <p:grpSpPr>
          <a:xfrm>
            <a:off x="3817290" y="4024952"/>
            <a:ext cx="2206534" cy="987773"/>
            <a:chOff x="3817290" y="4024952"/>
            <a:chExt cx="2206534" cy="987773"/>
          </a:xfrm>
        </p:grpSpPr>
        <mc:AlternateContent xmlns:mc="http://schemas.openxmlformats.org/markup-compatibility/2006" xmlns:a14="http://schemas.microsoft.com/office/drawing/2010/main">
          <mc:Choice Requires="a14">
            <p:sp>
              <p:nvSpPr>
                <p:cNvPr id="50" name="TextBox 49"/>
                <p:cNvSpPr txBox="1"/>
                <p:nvPr/>
              </p:nvSpPr>
              <p:spPr>
                <a:xfrm>
                  <a:off x="3817290" y="4263246"/>
                  <a:ext cx="588303" cy="461665"/>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000" i="1" smtClean="0">
                                <a:solidFill>
                                  <a:schemeClr val="tx1">
                                    <a:lumMod val="75000"/>
                                    <a:lumOff val="25000"/>
                                  </a:schemeClr>
                                </a:solidFill>
                                <a:latin typeface="Cambria Math" charset="0"/>
                              </a:rPr>
                            </m:ctrlPr>
                          </m:sSubPr>
                          <m:e>
                            <m:r>
                              <a:rPr lang="en-US" sz="2000" b="0" i="1" smtClean="0">
                                <a:solidFill>
                                  <a:schemeClr val="tx1">
                                    <a:lumMod val="75000"/>
                                    <a:lumOff val="25000"/>
                                  </a:schemeClr>
                                </a:solidFill>
                                <a:latin typeface="Cambria Math" panose="02040503050406030204" pitchFamily="18" charset="0"/>
                              </a:rPr>
                              <m:t>𝑝</m:t>
                            </m:r>
                          </m:e>
                          <m:sub>
                            <m:r>
                              <a:rPr lang="en-US" sz="2000" b="0" i="1" smtClean="0">
                                <a:solidFill>
                                  <a:schemeClr val="tx1">
                                    <a:lumMod val="75000"/>
                                    <a:lumOff val="25000"/>
                                  </a:schemeClr>
                                </a:solidFill>
                                <a:latin typeface="Cambria Math" panose="02040503050406030204" pitchFamily="18" charset="0"/>
                              </a:rPr>
                              <m:t>0</m:t>
                            </m:r>
                          </m:sub>
                        </m:sSub>
                        <m:r>
                          <a:rPr lang="en-US" sz="2000" b="0" i="1" smtClean="0">
                            <a:solidFill>
                              <a:schemeClr val="tx1">
                                <a:lumMod val="75000"/>
                                <a:lumOff val="25000"/>
                              </a:schemeClr>
                            </a:solidFill>
                            <a:latin typeface="Cambria Math" panose="02040503050406030204" pitchFamily="18" charset="0"/>
                          </a:rPr>
                          <m:t>=</m:t>
                        </m:r>
                      </m:oMath>
                    </m:oMathPara>
                  </a14:m>
                  <a:endParaRPr lang="en-US" sz="2000" dirty="0" err="1">
                    <a:solidFill>
                      <a:schemeClr val="tx1">
                        <a:lumMod val="75000"/>
                        <a:lumOff val="25000"/>
                      </a:schemeClr>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17290" y="4263246"/>
                  <a:ext cx="588303" cy="461665"/>
                </a:xfrm>
                <a:prstGeom prst="rect">
                  <a:avLst/>
                </a:prstGeom>
                <a:blipFill>
                  <a:blip r:embed="rId4"/>
                  <a:stretch>
                    <a:fillRect/>
                  </a:stretch>
                </a:blipFill>
              </p:spPr>
              <p:txBody>
                <a:bodyPr/>
                <a:lstStyle/>
                <a:p>
                  <a:r>
                    <a:rPr lang="en-US">
                      <a:noFill/>
                    </a:rPr>
                    <a:t> </a:t>
                  </a:r>
                </a:p>
              </p:txBody>
            </p:sp>
          </mc:Fallback>
        </mc:AlternateContent>
        <p:sp>
          <p:nvSpPr>
            <p:cNvPr id="47" name="TextBox 46"/>
            <p:cNvSpPr txBox="1"/>
            <p:nvPr/>
          </p:nvSpPr>
          <p:spPr>
            <a:xfrm>
              <a:off x="5016432" y="4356754"/>
              <a:ext cx="1007392" cy="334900"/>
            </a:xfrm>
            <a:prstGeom prst="rect">
              <a:avLst/>
            </a:prstGeom>
            <a:noFill/>
          </p:spPr>
          <p:txBody>
            <a:bodyPr wrap="none" rtlCol="0">
              <a:spAutoFit/>
            </a:bodyPr>
            <a:lstStyle/>
            <a:p>
              <a:pPr>
                <a:lnSpc>
                  <a:spcPct val="150000"/>
                </a:lnSpc>
              </a:pPr>
              <a:r>
                <a:rPr lang="en-US" sz="1200" dirty="0"/>
                <a:t>(ACCURACY)</a:t>
              </a:r>
            </a:p>
          </p:txBody>
        </p:sp>
        <p:grpSp>
          <p:nvGrpSpPr>
            <p:cNvPr id="71" name="Group 70"/>
            <p:cNvGrpSpPr/>
            <p:nvPr/>
          </p:nvGrpSpPr>
          <p:grpSpPr>
            <a:xfrm>
              <a:off x="4476596" y="4024952"/>
              <a:ext cx="566181" cy="987773"/>
              <a:chOff x="8554932" y="4574626"/>
              <a:chExt cx="1173793" cy="2047828"/>
            </a:xfrm>
          </p:grpSpPr>
          <p:grpSp>
            <p:nvGrpSpPr>
              <p:cNvPr id="72" name="Group 71"/>
              <p:cNvGrpSpPr/>
              <p:nvPr/>
            </p:nvGrpSpPr>
            <p:grpSpPr>
              <a:xfrm>
                <a:off x="8554932" y="4956196"/>
                <a:ext cx="1173793" cy="1666258"/>
                <a:chOff x="9926532" y="686418"/>
                <a:chExt cx="1173793" cy="1666258"/>
              </a:xfrm>
            </p:grpSpPr>
            <p:grpSp>
              <p:nvGrpSpPr>
                <p:cNvPr id="76" name="Group 75"/>
                <p:cNvGrpSpPr/>
                <p:nvPr/>
              </p:nvGrpSpPr>
              <p:grpSpPr>
                <a:xfrm>
                  <a:off x="10018570" y="1444626"/>
                  <a:ext cx="908050" cy="908050"/>
                  <a:chOff x="1325419" y="1986973"/>
                  <a:chExt cx="3616036" cy="3616037"/>
                </a:xfrm>
              </p:grpSpPr>
              <p:sp>
                <p:nvSpPr>
                  <p:cNvPr id="78" name="Rectangle 77"/>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artial Circle 79"/>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Partial Circle 80"/>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TextBox 76"/>
                <p:cNvSpPr txBox="1"/>
                <p:nvPr/>
              </p:nvSpPr>
              <p:spPr>
                <a:xfrm>
                  <a:off x="9926532" y="686418"/>
                  <a:ext cx="1173793" cy="1029693"/>
                </a:xfrm>
                <a:prstGeom prst="rect">
                  <a:avLst/>
                </a:prstGeom>
                <a:noFill/>
              </p:spPr>
              <p:txBody>
                <a:bodyPr wrap="none" rtlCol="0">
                  <a:spAutoFit/>
                </a:bodyPr>
                <a:lstStyle/>
                <a:p>
                  <a:pPr>
                    <a:lnSpc>
                      <a:spcPct val="150000"/>
                    </a:lnSpc>
                  </a:pPr>
                  <a:r>
                    <a:rPr lang="en-US" sz="2000" dirty="0"/>
                    <a:t>⸺</a:t>
                  </a:r>
                </a:p>
              </p:txBody>
            </p:sp>
          </p:grpSp>
          <p:sp>
            <p:nvSpPr>
              <p:cNvPr id="73" name="Rectangle 72"/>
              <p:cNvSpPr/>
              <p:nvPr/>
            </p:nvSpPr>
            <p:spPr>
              <a:xfrm>
                <a:off x="9087914" y="4574626"/>
                <a:ext cx="454750" cy="90689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tial Circle 73"/>
              <p:cNvSpPr/>
              <p:nvPr/>
            </p:nvSpPr>
            <p:spPr>
              <a:xfrm>
                <a:off x="8793493" y="4769456"/>
                <a:ext cx="593770" cy="59376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Partial Circle 74"/>
              <p:cNvSpPr/>
              <p:nvPr/>
            </p:nvSpPr>
            <p:spPr>
              <a:xfrm rot="10800000">
                <a:off x="8792335" y="4770616"/>
                <a:ext cx="593770" cy="593769"/>
              </a:xfrm>
              <a:prstGeom prst="pie">
                <a:avLst>
                  <a:gd name="adj1" fmla="val 540000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32" name="Group 131"/>
          <p:cNvGrpSpPr/>
          <p:nvPr/>
        </p:nvGrpSpPr>
        <p:grpSpPr>
          <a:xfrm>
            <a:off x="3858480" y="5310055"/>
            <a:ext cx="3659767" cy="987773"/>
            <a:chOff x="3858480" y="5310055"/>
            <a:chExt cx="3659767" cy="987773"/>
          </a:xfrm>
        </p:grpSpPr>
        <mc:AlternateContent xmlns:mc="http://schemas.openxmlformats.org/markup-compatibility/2006" xmlns:a14="http://schemas.microsoft.com/office/drawing/2010/main">
          <mc:Choice Requires="a14">
            <p:sp>
              <p:nvSpPr>
                <p:cNvPr id="49" name="TextBox 48"/>
                <p:cNvSpPr txBox="1"/>
                <p:nvPr/>
              </p:nvSpPr>
              <p:spPr>
                <a:xfrm>
                  <a:off x="3858480" y="5526848"/>
                  <a:ext cx="3059107" cy="461665"/>
                </a:xfrm>
                <a:prstGeom prst="rect">
                  <a:avLst/>
                </a:prstGeom>
                <a:noFill/>
              </p:spPr>
              <p:txBody>
                <a:bodyPr wrap="none" lIns="0" tIns="0" rIns="0" bIns="0" rtlCol="0">
                  <a:spAutoFit/>
                </a:bodyPr>
                <a:lstStyle/>
                <a:p>
                  <a:pPr>
                    <a:lnSpc>
                      <a:spcPct val="150000"/>
                    </a:lnSpc>
                  </a:pPr>
                  <a14:m>
                    <m:oMath xmlns:m="http://schemas.openxmlformats.org/officeDocument/2006/math">
                      <m:sSub>
                        <m:sSubPr>
                          <m:ctrlPr>
                            <a:rPr lang="en-US" sz="2000" i="1" smtClean="0">
                              <a:solidFill>
                                <a:schemeClr val="tx1">
                                  <a:lumMod val="75000"/>
                                  <a:lumOff val="25000"/>
                                </a:schemeClr>
                              </a:solidFill>
                              <a:latin typeface="Cambria Math" charset="0"/>
                            </a:rPr>
                          </m:ctrlPr>
                        </m:sSubPr>
                        <m:e>
                          <m:r>
                            <a:rPr lang="en-US" sz="2000" b="0" i="1" smtClean="0">
                              <a:solidFill>
                                <a:schemeClr val="tx1">
                                  <a:lumMod val="75000"/>
                                  <a:lumOff val="25000"/>
                                </a:schemeClr>
                              </a:solidFill>
                              <a:latin typeface="Cambria Math" panose="02040503050406030204" pitchFamily="18" charset="0"/>
                            </a:rPr>
                            <m:t>𝑝</m:t>
                          </m:r>
                        </m:e>
                        <m:sub>
                          <m:r>
                            <a:rPr lang="en-US" sz="2000" b="0" i="1" smtClean="0">
                              <a:solidFill>
                                <a:schemeClr val="tx1">
                                  <a:lumMod val="75000"/>
                                  <a:lumOff val="25000"/>
                                </a:schemeClr>
                              </a:solidFill>
                              <a:latin typeface="Cambria Math" panose="02040503050406030204" pitchFamily="18" charset="0"/>
                            </a:rPr>
                            <m:t>𝑒</m:t>
                          </m:r>
                        </m:sub>
                      </m:sSub>
                      <m:r>
                        <a:rPr lang="en-US" sz="2000" b="0" i="1" smtClean="0">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ea typeface="Cambria Math" panose="02040503050406030204" pitchFamily="18" charset="0"/>
                        </a:rPr>
                        <m:t>∙            </m:t>
                      </m:r>
                    </m:oMath>
                  </a14:m>
                  <a:r>
                    <a:rPr lang="en-US" sz="2000" dirty="0">
                      <a:solidFill>
                        <a:schemeClr val="tx1">
                          <a:lumMod val="75000"/>
                          <a:lumOff val="25000"/>
                        </a:schemeClr>
                      </a:solidFill>
                    </a:rPr>
                    <a:t> +          </a:t>
                  </a:r>
                  <a14:m>
                    <m:oMath xmlns:m="http://schemas.openxmlformats.org/officeDocument/2006/math">
                      <m:r>
                        <a:rPr lang="en-US" sz="2000" i="1">
                          <a:solidFill>
                            <a:schemeClr val="tx1">
                              <a:lumMod val="75000"/>
                              <a:lumOff val="25000"/>
                            </a:schemeClr>
                          </a:solidFill>
                          <a:latin typeface="Cambria Math" panose="02040503050406030204" pitchFamily="18" charset="0"/>
                          <a:ea typeface="Cambria Math" panose="02040503050406030204" pitchFamily="18" charset="0"/>
                        </a:rPr>
                        <m:t>∙</m:t>
                      </m:r>
                    </m:oMath>
                  </a14:m>
                  <a:endParaRPr lang="en-US" sz="2000" dirty="0">
                    <a:solidFill>
                      <a:schemeClr val="tx1">
                        <a:lumMod val="75000"/>
                        <a:lumOff val="2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858480" y="5526848"/>
                  <a:ext cx="3059107" cy="461665"/>
                </a:xfrm>
                <a:prstGeom prst="rect">
                  <a:avLst/>
                </a:prstGeom>
                <a:blipFill>
                  <a:blip r:embed="rId5"/>
                  <a:stretch>
                    <a:fillRect l="-2988" r="-598" b="-21333"/>
                  </a:stretch>
                </a:blipFill>
              </p:spPr>
              <p:txBody>
                <a:bodyPr/>
                <a:lstStyle/>
                <a:p>
                  <a:r>
                    <a:rPr lang="en-US">
                      <a:noFill/>
                    </a:rPr>
                    <a:t> </a:t>
                  </a:r>
                </a:p>
              </p:txBody>
            </p:sp>
          </mc:Fallback>
        </mc:AlternateContent>
        <p:grpSp>
          <p:nvGrpSpPr>
            <p:cNvPr id="82" name="Group 81"/>
            <p:cNvGrpSpPr/>
            <p:nvPr/>
          </p:nvGrpSpPr>
          <p:grpSpPr>
            <a:xfrm>
              <a:off x="4530141" y="5310055"/>
              <a:ext cx="566181" cy="987773"/>
              <a:chOff x="8554932" y="4574626"/>
              <a:chExt cx="1173793" cy="2047828"/>
            </a:xfrm>
          </p:grpSpPr>
          <p:grpSp>
            <p:nvGrpSpPr>
              <p:cNvPr id="83" name="Group 82"/>
              <p:cNvGrpSpPr/>
              <p:nvPr/>
            </p:nvGrpSpPr>
            <p:grpSpPr>
              <a:xfrm>
                <a:off x="8554932" y="4956196"/>
                <a:ext cx="1173793" cy="1666258"/>
                <a:chOff x="9926532" y="686418"/>
                <a:chExt cx="1173793" cy="1666258"/>
              </a:xfrm>
            </p:grpSpPr>
            <p:grpSp>
              <p:nvGrpSpPr>
                <p:cNvPr id="87" name="Group 86"/>
                <p:cNvGrpSpPr/>
                <p:nvPr/>
              </p:nvGrpSpPr>
              <p:grpSpPr>
                <a:xfrm>
                  <a:off x="10018570" y="1444626"/>
                  <a:ext cx="908050" cy="908050"/>
                  <a:chOff x="1325419" y="1986973"/>
                  <a:chExt cx="3616036" cy="3616037"/>
                </a:xfrm>
              </p:grpSpPr>
              <p:sp>
                <p:nvSpPr>
                  <p:cNvPr id="89" name="Rectangle 88"/>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Partial Circle 90"/>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Partial Circle 91"/>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8" name="TextBox 87"/>
                <p:cNvSpPr txBox="1"/>
                <p:nvPr/>
              </p:nvSpPr>
              <p:spPr>
                <a:xfrm>
                  <a:off x="9926532" y="686418"/>
                  <a:ext cx="1173793" cy="1029693"/>
                </a:xfrm>
                <a:prstGeom prst="rect">
                  <a:avLst/>
                </a:prstGeom>
                <a:noFill/>
              </p:spPr>
              <p:txBody>
                <a:bodyPr wrap="none" rtlCol="0">
                  <a:spAutoFit/>
                </a:bodyPr>
                <a:lstStyle/>
                <a:p>
                  <a:pPr>
                    <a:lnSpc>
                      <a:spcPct val="150000"/>
                    </a:lnSpc>
                  </a:pPr>
                  <a:r>
                    <a:rPr lang="en-US" sz="2000" dirty="0"/>
                    <a:t>⸺</a:t>
                  </a:r>
                </a:p>
              </p:txBody>
            </p:sp>
          </p:grpSp>
          <p:sp>
            <p:nvSpPr>
              <p:cNvPr id="84" name="Rectangle 83"/>
              <p:cNvSpPr/>
              <p:nvPr/>
            </p:nvSpPr>
            <p:spPr>
              <a:xfrm>
                <a:off x="9087914" y="4574626"/>
                <a:ext cx="454750" cy="90689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artial Circle 85"/>
              <p:cNvSpPr/>
              <p:nvPr/>
            </p:nvSpPr>
            <p:spPr>
              <a:xfrm rot="10800000">
                <a:off x="8792335" y="4770616"/>
                <a:ext cx="593770" cy="59376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oup 45"/>
            <p:cNvGrpSpPr/>
            <p:nvPr/>
          </p:nvGrpSpPr>
          <p:grpSpPr>
            <a:xfrm>
              <a:off x="5316855" y="5320251"/>
              <a:ext cx="566181" cy="977577"/>
              <a:chOff x="6956185" y="3483213"/>
              <a:chExt cx="566181" cy="977577"/>
            </a:xfrm>
          </p:grpSpPr>
          <p:grpSp>
            <p:nvGrpSpPr>
              <p:cNvPr id="97" name="Group 96"/>
              <p:cNvGrpSpPr/>
              <p:nvPr/>
            </p:nvGrpSpPr>
            <p:grpSpPr>
              <a:xfrm>
                <a:off x="7000580" y="4022791"/>
                <a:ext cx="437999" cy="437999"/>
                <a:chOff x="1325419" y="1986973"/>
                <a:chExt cx="3616036" cy="3616037"/>
              </a:xfrm>
            </p:grpSpPr>
            <p:sp>
              <p:nvSpPr>
                <p:cNvPr id="99" name="Rectangle 98"/>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Partial Circle 100"/>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Partial Circle 101"/>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8" name="TextBox 97"/>
              <p:cNvSpPr txBox="1"/>
              <p:nvPr/>
            </p:nvSpPr>
            <p:spPr>
              <a:xfrm>
                <a:off x="6956185" y="3657068"/>
                <a:ext cx="566181" cy="496674"/>
              </a:xfrm>
              <a:prstGeom prst="rect">
                <a:avLst/>
              </a:prstGeom>
              <a:noFill/>
            </p:spPr>
            <p:txBody>
              <a:bodyPr wrap="none" rtlCol="0">
                <a:spAutoFit/>
              </a:bodyPr>
              <a:lstStyle/>
              <a:p>
                <a:pPr>
                  <a:lnSpc>
                    <a:spcPct val="150000"/>
                  </a:lnSpc>
                </a:pPr>
                <a:r>
                  <a:rPr lang="en-US" sz="2000" dirty="0"/>
                  <a:t>⸺</a:t>
                </a:r>
              </a:p>
            </p:txBody>
          </p:sp>
          <p:grpSp>
            <p:nvGrpSpPr>
              <p:cNvPr id="103" name="Group 102"/>
              <p:cNvGrpSpPr/>
              <p:nvPr/>
            </p:nvGrpSpPr>
            <p:grpSpPr>
              <a:xfrm>
                <a:off x="7012937" y="3483213"/>
                <a:ext cx="437999" cy="437999"/>
                <a:chOff x="1325419" y="1986973"/>
                <a:chExt cx="3616036" cy="3616037"/>
              </a:xfrm>
            </p:grpSpPr>
            <p:sp>
              <p:nvSpPr>
                <p:cNvPr id="104" name="Rectangle 103"/>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tial Circle 105"/>
                <p:cNvSpPr/>
                <p:nvPr/>
              </p:nvSpPr>
              <p:spPr>
                <a:xfrm>
                  <a:off x="1958107" y="2767446"/>
                  <a:ext cx="2364509" cy="2364509"/>
                </a:xfrm>
                <a:prstGeom prst="pie">
                  <a:avLst>
                    <a:gd name="adj1" fmla="val 540000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Partial Circle 106"/>
                <p:cNvSpPr/>
                <p:nvPr/>
              </p:nvSpPr>
              <p:spPr>
                <a:xfrm rot="10800000">
                  <a:off x="1953494" y="2772063"/>
                  <a:ext cx="2364509" cy="2364509"/>
                </a:xfrm>
                <a:prstGeom prst="pie">
                  <a:avLst>
                    <a:gd name="adj1" fmla="val 540000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08" name="Group 107"/>
            <p:cNvGrpSpPr/>
            <p:nvPr/>
          </p:nvGrpSpPr>
          <p:grpSpPr>
            <a:xfrm>
              <a:off x="6210660" y="5414787"/>
              <a:ext cx="566181" cy="883041"/>
              <a:chOff x="6956185" y="3577749"/>
              <a:chExt cx="566181" cy="883041"/>
            </a:xfrm>
          </p:grpSpPr>
          <p:grpSp>
            <p:nvGrpSpPr>
              <p:cNvPr id="109" name="Group 108"/>
              <p:cNvGrpSpPr/>
              <p:nvPr/>
            </p:nvGrpSpPr>
            <p:grpSpPr>
              <a:xfrm>
                <a:off x="7000580" y="4022791"/>
                <a:ext cx="437999" cy="437999"/>
                <a:chOff x="1325419" y="1986973"/>
                <a:chExt cx="3616036" cy="3616037"/>
              </a:xfrm>
            </p:grpSpPr>
            <p:sp>
              <p:nvSpPr>
                <p:cNvPr id="116" name="Rectangle 115"/>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Partial Circle 117"/>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Partial Circle 118"/>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0" name="TextBox 109"/>
              <p:cNvSpPr txBox="1"/>
              <p:nvPr/>
            </p:nvSpPr>
            <p:spPr>
              <a:xfrm>
                <a:off x="6956185" y="3657068"/>
                <a:ext cx="566181" cy="496674"/>
              </a:xfrm>
              <a:prstGeom prst="rect">
                <a:avLst/>
              </a:prstGeom>
              <a:noFill/>
            </p:spPr>
            <p:txBody>
              <a:bodyPr wrap="none" rtlCol="0">
                <a:spAutoFit/>
              </a:bodyPr>
              <a:lstStyle/>
              <a:p>
                <a:pPr>
                  <a:lnSpc>
                    <a:spcPct val="150000"/>
                  </a:lnSpc>
                </a:pPr>
                <a:r>
                  <a:rPr lang="en-US" sz="2000" dirty="0"/>
                  <a:t>⸺</a:t>
                </a:r>
              </a:p>
            </p:txBody>
          </p:sp>
          <p:grpSp>
            <p:nvGrpSpPr>
              <p:cNvPr id="111" name="Group 110"/>
              <p:cNvGrpSpPr/>
              <p:nvPr/>
            </p:nvGrpSpPr>
            <p:grpSpPr>
              <a:xfrm>
                <a:off x="7089014" y="3577749"/>
                <a:ext cx="286964" cy="286965"/>
                <a:chOff x="1953494" y="2767446"/>
                <a:chExt cx="2369122" cy="2369126"/>
              </a:xfrm>
            </p:grpSpPr>
            <p:sp>
              <p:nvSpPr>
                <p:cNvPr id="114" name="Partial Circle 113"/>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Partial Circle 114"/>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20" name="Group 119"/>
            <p:cNvGrpSpPr/>
            <p:nvPr/>
          </p:nvGrpSpPr>
          <p:grpSpPr>
            <a:xfrm>
              <a:off x="6952066" y="5320251"/>
              <a:ext cx="566181" cy="977577"/>
              <a:chOff x="6956185" y="3483213"/>
              <a:chExt cx="566181" cy="977577"/>
            </a:xfrm>
          </p:grpSpPr>
          <p:grpSp>
            <p:nvGrpSpPr>
              <p:cNvPr id="121" name="Group 120"/>
              <p:cNvGrpSpPr/>
              <p:nvPr/>
            </p:nvGrpSpPr>
            <p:grpSpPr>
              <a:xfrm>
                <a:off x="7000580" y="4022791"/>
                <a:ext cx="437999" cy="437999"/>
                <a:chOff x="1325419" y="1986973"/>
                <a:chExt cx="3616036" cy="3616037"/>
              </a:xfrm>
            </p:grpSpPr>
            <p:sp>
              <p:nvSpPr>
                <p:cNvPr id="128" name="Rectangle 127"/>
                <p:cNvSpPr/>
                <p:nvPr/>
              </p:nvSpPr>
              <p:spPr>
                <a:xfrm>
                  <a:off x="3130550" y="1991591"/>
                  <a:ext cx="1810905" cy="361141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Partial Circle 129"/>
                <p:cNvSpPr/>
                <p:nvPr/>
              </p:nvSpPr>
              <p:spPr>
                <a:xfrm>
                  <a:off x="1958107" y="2767446"/>
                  <a:ext cx="2364509" cy="2364509"/>
                </a:xfrm>
                <a:prstGeom prst="pie">
                  <a:avLst>
                    <a:gd name="adj1" fmla="val 5400001"/>
                    <a:gd name="adj2" fmla="val 16200000"/>
                  </a:avLst>
                </a:prstGeom>
                <a:solidFill>
                  <a:srgbClr val="C9F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Partial Circle 130"/>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2" name="TextBox 121"/>
              <p:cNvSpPr txBox="1"/>
              <p:nvPr/>
            </p:nvSpPr>
            <p:spPr>
              <a:xfrm>
                <a:off x="6956185" y="3657068"/>
                <a:ext cx="566181" cy="496674"/>
              </a:xfrm>
              <a:prstGeom prst="rect">
                <a:avLst/>
              </a:prstGeom>
              <a:noFill/>
            </p:spPr>
            <p:txBody>
              <a:bodyPr wrap="none" rtlCol="0">
                <a:spAutoFit/>
              </a:bodyPr>
              <a:lstStyle/>
              <a:p>
                <a:pPr>
                  <a:lnSpc>
                    <a:spcPct val="150000"/>
                  </a:lnSpc>
                </a:pPr>
                <a:r>
                  <a:rPr lang="en-US" sz="2000" dirty="0"/>
                  <a:t>⸺</a:t>
                </a:r>
              </a:p>
            </p:txBody>
          </p:sp>
          <p:grpSp>
            <p:nvGrpSpPr>
              <p:cNvPr id="123" name="Group 122"/>
              <p:cNvGrpSpPr/>
              <p:nvPr/>
            </p:nvGrpSpPr>
            <p:grpSpPr>
              <a:xfrm>
                <a:off x="7012937" y="3483213"/>
                <a:ext cx="363041" cy="437440"/>
                <a:chOff x="1325419" y="1986973"/>
                <a:chExt cx="2997197" cy="3611419"/>
              </a:xfrm>
            </p:grpSpPr>
            <p:sp>
              <p:nvSpPr>
                <p:cNvPr id="125" name="Rectangle 124"/>
                <p:cNvSpPr/>
                <p:nvPr/>
              </p:nvSpPr>
              <p:spPr>
                <a:xfrm>
                  <a:off x="1325419" y="1986973"/>
                  <a:ext cx="1805131" cy="3611419"/>
                </a:xfrm>
                <a:prstGeom prst="rect">
                  <a:avLst/>
                </a:prstGeom>
                <a:solidFill>
                  <a:srgbClr val="D1D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artial Circle 125"/>
                <p:cNvSpPr/>
                <p:nvPr/>
              </p:nvSpPr>
              <p:spPr>
                <a:xfrm>
                  <a:off x="1958107" y="2767446"/>
                  <a:ext cx="2364509" cy="2364509"/>
                </a:xfrm>
                <a:prstGeom prst="pie">
                  <a:avLst>
                    <a:gd name="adj1" fmla="val 540000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Partial Circle 126"/>
                <p:cNvSpPr/>
                <p:nvPr/>
              </p:nvSpPr>
              <p:spPr>
                <a:xfrm rot="10800000">
                  <a:off x="1953494" y="2772063"/>
                  <a:ext cx="2364509" cy="2364509"/>
                </a:xfrm>
                <a:prstGeom prst="pie">
                  <a:avLst>
                    <a:gd name="adj1" fmla="val 5400001"/>
                    <a:gd name="adj2" fmla="val 16200000"/>
                  </a:avLst>
                </a:prstGeom>
                <a:solidFill>
                  <a:srgbClr val="FFB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Tree>
    <p:extLst>
      <p:ext uri="{BB962C8B-B14F-4D97-AF65-F5344CB8AC3E}">
        <p14:creationId xmlns:p14="http://schemas.microsoft.com/office/powerpoint/2010/main" val="248913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Text Placeholder 2"/>
          <p:cNvSpPr>
            <a:spLocks noGrp="1"/>
          </p:cNvSpPr>
          <p:nvPr>
            <p:ph type="body" sz="quarter" idx="10"/>
          </p:nvPr>
        </p:nvSpPr>
        <p:spPr/>
        <p:txBody>
          <a:bodyPr/>
          <a:lstStyle/>
          <a:p>
            <a:r>
              <a:rPr lang="en-US" dirty="0" err="1" smtClean="0"/>
              <a:t>Classificatie</a:t>
            </a:r>
            <a:endParaRPr lang="en-US" dirty="0"/>
          </a:p>
        </p:txBody>
      </p:sp>
    </p:spTree>
    <p:extLst>
      <p:ext uri="{BB962C8B-B14F-4D97-AF65-F5344CB8AC3E}">
        <p14:creationId xmlns:p14="http://schemas.microsoft.com/office/powerpoint/2010/main" val="20469541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68504593"/>
              </p:ext>
            </p:extLst>
          </p:nvPr>
        </p:nvGraphicFramePr>
        <p:xfrm>
          <a:off x="2259762" y="372538"/>
          <a:ext cx="8043959" cy="6385492"/>
        </p:xfrm>
        <a:graphic>
          <a:graphicData uri="http://schemas.openxmlformats.org/drawingml/2006/table">
            <a:tbl>
              <a:tblPr firstRow="1" bandRow="1">
                <a:tableStyleId>{5C22544A-7EE6-4342-B048-85BDC9FD1C3A}</a:tableStyleId>
              </a:tblPr>
              <a:tblGrid>
                <a:gridCol w="1996335">
                  <a:extLst>
                    <a:ext uri="{9D8B030D-6E8A-4147-A177-3AD203B41FA5}">
                      <a16:colId xmlns="" xmlns:a16="http://schemas.microsoft.com/office/drawing/2014/main" val="662676639"/>
                    </a:ext>
                  </a:extLst>
                </a:gridCol>
                <a:gridCol w="369048">
                  <a:extLst>
                    <a:ext uri="{9D8B030D-6E8A-4147-A177-3AD203B41FA5}">
                      <a16:colId xmlns="" xmlns:a16="http://schemas.microsoft.com/office/drawing/2014/main" val="3756346716"/>
                    </a:ext>
                  </a:extLst>
                </a:gridCol>
                <a:gridCol w="5678576">
                  <a:extLst>
                    <a:ext uri="{9D8B030D-6E8A-4147-A177-3AD203B41FA5}">
                      <a16:colId xmlns="" xmlns:a16="http://schemas.microsoft.com/office/drawing/2014/main" val="1870441063"/>
                    </a:ext>
                  </a:extLst>
                </a:gridCol>
              </a:tblGrid>
              <a:tr h="0">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364036110"/>
                  </a:ext>
                </a:extLst>
              </a:tr>
              <a:tr h="897020">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9:30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10:00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solidFill>
                            <a:schemeClr val="bg2">
                              <a:lumMod val="50000"/>
                            </a:schemeClr>
                          </a:solidFill>
                        </a:rPr>
                        <a:t>Wat is machine </a:t>
                      </a:r>
                      <a:r>
                        <a:rPr lang="nl-NL" sz="2400" baseline="0" noProof="0" dirty="0" err="1" smtClean="0">
                          <a:solidFill>
                            <a:schemeClr val="bg2">
                              <a:lumMod val="50000"/>
                            </a:schemeClr>
                          </a:solidFill>
                        </a:rPr>
                        <a:t>learning</a:t>
                      </a:r>
                      <a:r>
                        <a:rPr lang="nl-NL" sz="2400" baseline="0" noProof="0" dirty="0" smtClean="0">
                          <a:solidFill>
                            <a:schemeClr val="bg2">
                              <a:lumMod val="50000"/>
                            </a:schemeClr>
                          </a:solidFill>
                        </a:rPr>
                        <a:t>?</a:t>
                      </a:r>
                    </a:p>
                    <a:p>
                      <a:r>
                        <a:rPr lang="nl-NL" sz="2400" baseline="0" noProof="0" dirty="0" smtClean="0">
                          <a:solidFill>
                            <a:schemeClr val="bg2">
                              <a:lumMod val="50000"/>
                            </a:schemeClr>
                          </a:solidFill>
                        </a:rPr>
                        <a:t>Kennismaking</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42112463"/>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10:00– 11:00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Regressie + HANDS-ON</a:t>
                      </a:r>
                      <a:endParaRPr lang="nl-NL" sz="2400" b="0" i="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39792162"/>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11:00– 11:15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1" noProof="0" dirty="0">
                          <a:solidFill>
                            <a:schemeClr val="bg2">
                              <a:lumMod val="50000"/>
                            </a:schemeClr>
                          </a:solidFill>
                        </a:rPr>
                        <a:t>Koffiepauze</a:t>
                      </a:r>
                      <a:endParaRPr lang="nl-NL" sz="2400" b="1"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8591364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11:15– 12:30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Data </a:t>
                      </a:r>
                      <a:r>
                        <a:rPr lang="nl-NL" sz="2400" b="0" noProof="0" dirty="0" err="1" smtClean="0">
                          <a:solidFill>
                            <a:schemeClr val="bg2">
                              <a:lumMod val="50000"/>
                            </a:schemeClr>
                          </a:solidFill>
                        </a:rPr>
                        <a:t>science</a:t>
                      </a:r>
                      <a:r>
                        <a:rPr lang="nl-NL" sz="2400" b="0" noProof="0" dirty="0" smtClean="0">
                          <a:solidFill>
                            <a:schemeClr val="bg2">
                              <a:lumMod val="50000"/>
                            </a:schemeClr>
                          </a:solidFill>
                        </a:rPr>
                        <a:t> pipeline + HANDS-ON</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0629687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12:30</a:t>
                      </a:r>
                      <a:r>
                        <a:rPr lang="nl-NL" sz="2400" baseline="0" noProof="0" dirty="0" smtClean="0">
                          <a:solidFill>
                            <a:schemeClr val="tx1"/>
                          </a:solidFill>
                          <a:latin typeface="Segoe UI" panose="020B0502040204020203" pitchFamily="34" charset="0"/>
                          <a:cs typeface="Segoe UI" panose="020B0502040204020203" pitchFamily="34" charset="0"/>
                        </a:rPr>
                        <a:t> </a:t>
                      </a:r>
                      <a:r>
                        <a:rPr lang="nl-NL" sz="2400" baseline="0" noProof="0" dirty="0">
                          <a:solidFill>
                            <a:schemeClr val="tx1"/>
                          </a:solidFill>
                          <a:latin typeface="Segoe UI" panose="020B0502040204020203" pitchFamily="34" charset="0"/>
                          <a:cs typeface="Segoe UI" panose="020B0502040204020203" pitchFamily="34" charset="0"/>
                        </a:rPr>
                        <a:t>– </a:t>
                      </a:r>
                      <a:r>
                        <a:rPr lang="nl-NL" sz="2400" baseline="0" noProof="0" dirty="0" smtClean="0">
                          <a:solidFill>
                            <a:schemeClr val="tx1"/>
                          </a:solidFill>
                          <a:latin typeface="Segoe UI" panose="020B0502040204020203" pitchFamily="34" charset="0"/>
                          <a:cs typeface="Segoe UI" panose="020B0502040204020203" pitchFamily="34" charset="0"/>
                        </a:rPr>
                        <a:t>13:15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400" noProof="0" dirty="0" smtClean="0">
                          <a:solidFill>
                            <a:schemeClr val="bg2">
                              <a:lumMod val="50000"/>
                            </a:schemeClr>
                          </a:solidFill>
                        </a:rPr>
                        <a:t>Lunch</a:t>
                      </a:r>
                      <a:endParaRPr lang="nl-NL" sz="2400" b="0"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90030646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13:15– 14:30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i="1"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baseline="0" noProof="0" dirty="0" smtClean="0">
                          <a:solidFill>
                            <a:schemeClr val="bg2">
                              <a:lumMod val="50000"/>
                            </a:schemeClr>
                          </a:solidFill>
                        </a:rPr>
                        <a:t>Classificatie + HANDS-ON</a:t>
                      </a:r>
                      <a:endParaRPr lang="nl-NL" sz="2400" b="0" i="1" baseline="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439675251"/>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14:45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solidFill>
                            <a:schemeClr val="bg2">
                              <a:lumMod val="50000"/>
                            </a:schemeClr>
                          </a:solidFill>
                        </a:rPr>
                        <a:t>Koffiepauze</a:t>
                      </a:r>
                      <a:endParaRPr lang="nl-NL" sz="2400" b="0"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58237845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14:45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800" b="1" noProof="0" dirty="0" err="1" smtClean="0"/>
                        <a:t>Dimensionality</a:t>
                      </a:r>
                      <a:r>
                        <a:rPr lang="nl-NL" sz="2800" b="1" noProof="0" dirty="0" smtClean="0"/>
                        <a:t> </a:t>
                      </a:r>
                      <a:r>
                        <a:rPr lang="nl-NL" sz="2800" b="1" noProof="0" dirty="0" err="1" smtClean="0"/>
                        <a:t>Reduction</a:t>
                      </a:r>
                      <a:endParaRPr lang="nl-NL" sz="2800" b="1" i="0" noProof="0" dirty="0" smtClean="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56976559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15:00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t>Clustering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079579213"/>
                  </a:ext>
                </a:extLst>
              </a:tr>
              <a:tr h="5638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16:00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2400" baseline="0" noProof="0" dirty="0" smtClean="0"/>
                        <a:t>HANDS-ON </a:t>
                      </a:r>
                      <a:r>
                        <a:rPr lang="nl-NL" sz="2400" baseline="0" noProof="0" dirty="0" err="1" smtClean="0"/>
                        <a:t>unsupervised</a:t>
                      </a:r>
                      <a:r>
                        <a:rPr lang="nl-NL" sz="2400" baseline="0" noProof="0" dirty="0" smtClean="0"/>
                        <a:t> </a:t>
                      </a:r>
                      <a:r>
                        <a:rPr lang="nl-NL" sz="2400" baseline="0" noProof="0" dirty="0" err="1" smtClean="0"/>
                        <a:t>learning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664332131"/>
                  </a:ext>
                </a:extLst>
              </a:tr>
            </a:tbl>
          </a:graphicData>
        </a:graphic>
      </p:graphicFrame>
    </p:spTree>
    <p:extLst>
      <p:ext uri="{BB962C8B-B14F-4D97-AF65-F5344CB8AC3E}">
        <p14:creationId xmlns:p14="http://schemas.microsoft.com/office/powerpoint/2010/main" val="10068806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Dimensionality reduction</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4624218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a:t>
            </a:r>
            <a:endParaRPr lang="en-US" dirty="0"/>
          </a:p>
        </p:txBody>
      </p:sp>
      <p:sp>
        <p:nvSpPr>
          <p:cNvPr id="3" name="Subtitle 2"/>
          <p:cNvSpPr>
            <a:spLocks noGrp="1"/>
          </p:cNvSpPr>
          <p:nvPr>
            <p:ph type="subTitle" idx="1"/>
          </p:nvPr>
        </p:nvSpPr>
        <p:spPr>
          <a:xfrm>
            <a:off x="719666" y="1556791"/>
            <a:ext cx="10519719" cy="3442219"/>
          </a:xfrm>
        </p:spPr>
        <p:txBody>
          <a:bodyPr/>
          <a:lstStyle/>
          <a:p>
            <a:r>
              <a:rPr lang="en-US" dirty="0" smtClean="0"/>
              <a:t>Het </a:t>
            </a:r>
            <a:r>
              <a:rPr lang="en-US" dirty="0" err="1" smtClean="0"/>
              <a:t>reduceren</a:t>
            </a:r>
            <a:r>
              <a:rPr lang="en-US" dirty="0" smtClean="0"/>
              <a:t> van het </a:t>
            </a:r>
            <a:r>
              <a:rPr lang="en-US" dirty="0" err="1" smtClean="0"/>
              <a:t>aantal</a:t>
            </a:r>
            <a:r>
              <a:rPr lang="en-US" dirty="0" smtClean="0"/>
              <a:t> </a:t>
            </a:r>
            <a:r>
              <a:rPr lang="en-US" dirty="0" err="1" smtClean="0"/>
              <a:t>gebruikte</a:t>
            </a:r>
            <a:r>
              <a:rPr lang="en-US" dirty="0" smtClean="0"/>
              <a:t> </a:t>
            </a:r>
            <a:r>
              <a:rPr lang="en-US" dirty="0" err="1" smtClean="0"/>
              <a:t>variabele</a:t>
            </a:r>
            <a:r>
              <a:rPr lang="en-US" dirty="0"/>
              <a:t> </a:t>
            </a:r>
            <a:r>
              <a:rPr lang="en-US" dirty="0" smtClean="0"/>
              <a:t>door </a:t>
            </a:r>
            <a:r>
              <a:rPr lang="en-US" dirty="0" err="1" smtClean="0"/>
              <a:t>alleen</a:t>
            </a:r>
            <a:r>
              <a:rPr lang="en-US" dirty="0" smtClean="0"/>
              <a:t> de </a:t>
            </a:r>
            <a:r>
              <a:rPr lang="en-US" dirty="0" err="1" smtClean="0"/>
              <a:t>meest</a:t>
            </a:r>
            <a:r>
              <a:rPr lang="en-US" dirty="0" smtClean="0"/>
              <a:t> </a:t>
            </a:r>
            <a:r>
              <a:rPr lang="en-US" dirty="0" err="1" smtClean="0"/>
              <a:t>verklarende</a:t>
            </a:r>
            <a:r>
              <a:rPr lang="en-US" dirty="0" smtClean="0"/>
              <a:t> </a:t>
            </a:r>
            <a:r>
              <a:rPr lang="en-US" dirty="0" err="1" smtClean="0"/>
              <a:t>variabelen</a:t>
            </a:r>
            <a:r>
              <a:rPr lang="en-US" dirty="0" smtClean="0"/>
              <a:t> </a:t>
            </a:r>
            <a:r>
              <a:rPr lang="en-US" dirty="0" err="1" smtClean="0"/>
              <a:t>te</a:t>
            </a:r>
            <a:r>
              <a:rPr lang="en-US" dirty="0" smtClean="0"/>
              <a:t> </a:t>
            </a:r>
            <a:r>
              <a:rPr lang="en-US" dirty="0" err="1" smtClean="0"/>
              <a:t>gebruiken</a:t>
            </a:r>
            <a:r>
              <a:rPr lang="en-US" dirty="0" smtClean="0"/>
              <a:t>.</a:t>
            </a:r>
          </a:p>
          <a:p>
            <a:r>
              <a:rPr lang="en-US" dirty="0" err="1" smtClean="0"/>
              <a:t>Richtingen</a:t>
            </a:r>
            <a:r>
              <a:rPr lang="en-US" dirty="0" smtClean="0"/>
              <a:t>:</a:t>
            </a:r>
          </a:p>
          <a:p>
            <a:pPr lvl="1">
              <a:lnSpc>
                <a:spcPct val="150000"/>
              </a:lnSpc>
            </a:pPr>
            <a:r>
              <a:rPr lang="en-US" b="1" dirty="0" smtClean="0">
                <a:solidFill>
                  <a:schemeClr val="accent1"/>
                </a:solidFill>
              </a:rPr>
              <a:t>Feature selection </a:t>
            </a:r>
            <a:r>
              <a:rPr lang="mr-IN" dirty="0" smtClean="0"/>
              <a:t>–</a:t>
            </a:r>
            <a:r>
              <a:rPr lang="en-US" dirty="0" smtClean="0"/>
              <a:t> het </a:t>
            </a:r>
            <a:r>
              <a:rPr lang="en-US" dirty="0" err="1" smtClean="0"/>
              <a:t>selecteren</a:t>
            </a:r>
            <a:r>
              <a:rPr lang="en-US" dirty="0" smtClean="0"/>
              <a:t> van </a:t>
            </a:r>
            <a:r>
              <a:rPr lang="en-US" dirty="0" err="1" smtClean="0"/>
              <a:t>een</a:t>
            </a:r>
            <a:r>
              <a:rPr lang="en-US" dirty="0" smtClean="0"/>
              <a:t> subset van de </a:t>
            </a:r>
            <a:r>
              <a:rPr lang="en-US" dirty="0" err="1" smtClean="0"/>
              <a:t>variabelen</a:t>
            </a:r>
            <a:r>
              <a:rPr lang="en-US" dirty="0" smtClean="0"/>
              <a:t>.</a:t>
            </a:r>
          </a:p>
          <a:p>
            <a:pPr lvl="1">
              <a:lnSpc>
                <a:spcPct val="150000"/>
              </a:lnSpc>
            </a:pPr>
            <a:r>
              <a:rPr lang="en-US" b="1" dirty="0" smtClean="0">
                <a:solidFill>
                  <a:schemeClr val="accent1"/>
                </a:solidFill>
              </a:rPr>
              <a:t>Feature extraction </a:t>
            </a:r>
            <a:r>
              <a:rPr lang="mr-IN" dirty="0" smtClean="0"/>
              <a:t>–</a:t>
            </a:r>
            <a:r>
              <a:rPr lang="en-US" dirty="0" smtClean="0"/>
              <a:t> het </a:t>
            </a:r>
            <a:r>
              <a:rPr lang="nl-NL" dirty="0"/>
              <a:t>creëren </a:t>
            </a:r>
            <a:r>
              <a:rPr lang="en-US" dirty="0" smtClean="0"/>
              <a:t>van ‘</a:t>
            </a:r>
            <a:r>
              <a:rPr lang="en-US" dirty="0" err="1" smtClean="0"/>
              <a:t>afgeleidde</a:t>
            </a:r>
            <a:r>
              <a:rPr lang="en-US" dirty="0" smtClean="0"/>
              <a:t>’ features die de </a:t>
            </a:r>
            <a:r>
              <a:rPr lang="en-US" dirty="0" err="1" smtClean="0"/>
              <a:t>relevante</a:t>
            </a:r>
            <a:r>
              <a:rPr lang="en-US" dirty="0" smtClean="0"/>
              <a:t> </a:t>
            </a:r>
            <a:r>
              <a:rPr lang="en-US" dirty="0" err="1" smtClean="0"/>
              <a:t>informatie</a:t>
            </a:r>
            <a:r>
              <a:rPr lang="en-US" dirty="0" smtClean="0"/>
              <a:t> op </a:t>
            </a:r>
            <a:r>
              <a:rPr lang="en-US" dirty="0" err="1" smtClean="0"/>
              <a:t>een</a:t>
            </a:r>
            <a:r>
              <a:rPr lang="en-US" dirty="0" smtClean="0"/>
              <a:t> minder </a:t>
            </a:r>
            <a:r>
              <a:rPr lang="en-US" dirty="0" err="1" smtClean="0"/>
              <a:t>redundante</a:t>
            </a:r>
            <a:r>
              <a:rPr lang="en-US" dirty="0" smtClean="0"/>
              <a:t> </a:t>
            </a:r>
            <a:r>
              <a:rPr lang="en-US" dirty="0" err="1" smtClean="0"/>
              <a:t>bevatten</a:t>
            </a:r>
            <a:r>
              <a:rPr lang="en-US" dirty="0" smtClean="0"/>
              <a:t>.</a:t>
            </a:r>
            <a:endParaRPr lang="en-US" dirty="0"/>
          </a:p>
        </p:txBody>
      </p:sp>
      <p:sp>
        <p:nvSpPr>
          <p:cNvPr id="4" name="TextBox 3"/>
          <p:cNvSpPr txBox="1"/>
          <p:nvPr/>
        </p:nvSpPr>
        <p:spPr>
          <a:xfrm>
            <a:off x="1122790" y="4999010"/>
            <a:ext cx="5307508" cy="738664"/>
          </a:xfrm>
          <a:prstGeom prst="rect">
            <a:avLst/>
          </a:prstGeom>
          <a:noFill/>
          <a:ln w="19050">
            <a:solidFill>
              <a:srgbClr val="7030A0"/>
            </a:solidFill>
          </a:ln>
        </p:spPr>
        <p:txBody>
          <a:bodyPr wrap="square" rtlCol="0">
            <a:spAutoFit/>
          </a:bodyPr>
          <a:lstStyle/>
          <a:p>
            <a:pPr>
              <a:lnSpc>
                <a:spcPct val="150000"/>
              </a:lnSpc>
            </a:pPr>
            <a:r>
              <a:rPr lang="en-US" sz="2800" dirty="0" smtClean="0">
                <a:solidFill>
                  <a:srgbClr val="7030A0"/>
                </a:solidFill>
              </a:rPr>
              <a:t>Q: </a:t>
            </a:r>
            <a:r>
              <a:rPr lang="en-US" sz="2800" dirty="0" err="1" smtClean="0">
                <a:solidFill>
                  <a:srgbClr val="7030A0"/>
                </a:solidFill>
              </a:rPr>
              <a:t>Waarom</a:t>
            </a:r>
            <a:r>
              <a:rPr lang="en-US" sz="2800" dirty="0" smtClean="0">
                <a:solidFill>
                  <a:srgbClr val="7030A0"/>
                </a:solidFill>
              </a:rPr>
              <a:t> </a:t>
            </a:r>
            <a:r>
              <a:rPr lang="en-US" sz="2800" dirty="0" err="1" smtClean="0">
                <a:solidFill>
                  <a:srgbClr val="7030A0"/>
                </a:solidFill>
              </a:rPr>
              <a:t>zou</a:t>
            </a:r>
            <a:r>
              <a:rPr lang="en-US" sz="2800" dirty="0" smtClean="0">
                <a:solidFill>
                  <a:srgbClr val="7030A0"/>
                </a:solidFill>
              </a:rPr>
              <a:t> je </a:t>
            </a:r>
            <a:r>
              <a:rPr lang="en-US" sz="2800" dirty="0" err="1" smtClean="0">
                <a:solidFill>
                  <a:srgbClr val="7030A0"/>
                </a:solidFill>
              </a:rPr>
              <a:t>dit</a:t>
            </a:r>
            <a:r>
              <a:rPr lang="en-US" sz="2800" dirty="0" smtClean="0">
                <a:solidFill>
                  <a:srgbClr val="7030A0"/>
                </a:solidFill>
              </a:rPr>
              <a:t> </a:t>
            </a:r>
            <a:r>
              <a:rPr lang="en-US" sz="2800" dirty="0" err="1" smtClean="0">
                <a:solidFill>
                  <a:srgbClr val="7030A0"/>
                </a:solidFill>
              </a:rPr>
              <a:t>willen</a:t>
            </a:r>
            <a:r>
              <a:rPr lang="en-US" sz="2800" dirty="0" smtClean="0">
                <a:solidFill>
                  <a:srgbClr val="7030A0"/>
                </a:solidFill>
              </a:rPr>
              <a:t> </a:t>
            </a:r>
            <a:r>
              <a:rPr lang="en-US" sz="2800" dirty="0" err="1" smtClean="0">
                <a:solidFill>
                  <a:srgbClr val="7030A0"/>
                </a:solidFill>
              </a:rPr>
              <a:t>doen</a:t>
            </a:r>
            <a:r>
              <a:rPr lang="en-US" sz="2800" dirty="0" smtClean="0">
                <a:solidFill>
                  <a:srgbClr val="7030A0"/>
                </a:solidFill>
              </a:rPr>
              <a:t>?</a:t>
            </a:r>
            <a:endParaRPr lang="nl-NL" sz="2800" dirty="0" err="1">
              <a:solidFill>
                <a:srgbClr val="7030A0"/>
              </a:solidFill>
            </a:endParaRPr>
          </a:p>
        </p:txBody>
      </p:sp>
    </p:spTree>
    <p:extLst>
      <p:ext uri="{BB962C8B-B14F-4D97-AF65-F5344CB8AC3E}">
        <p14:creationId xmlns:p14="http://schemas.microsoft.com/office/powerpoint/2010/main" val="8362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component analysis</a:t>
            </a:r>
            <a:endParaRPr lang="nl-NL" dirty="0"/>
          </a:p>
        </p:txBody>
      </p:sp>
      <p:sp>
        <p:nvSpPr>
          <p:cNvPr id="3" name="Subtitle 2"/>
          <p:cNvSpPr>
            <a:spLocks noGrp="1"/>
          </p:cNvSpPr>
          <p:nvPr>
            <p:ph type="subTitle" idx="1"/>
          </p:nvPr>
        </p:nvSpPr>
        <p:spPr>
          <a:xfrm>
            <a:off x="963561" y="1493753"/>
            <a:ext cx="9989934" cy="934815"/>
          </a:xfrm>
        </p:spPr>
        <p:txBody>
          <a:bodyPr/>
          <a:lstStyle/>
          <a:p>
            <a:pPr marL="0" indent="0">
              <a:buNone/>
            </a:pPr>
            <a:r>
              <a:rPr lang="en-US" sz="2000" b="1" dirty="0" smtClean="0">
                <a:solidFill>
                  <a:schemeClr val="accent1">
                    <a:lumMod val="50000"/>
                  </a:schemeClr>
                </a:solidFill>
              </a:rPr>
              <a:t>DOEL: </a:t>
            </a:r>
            <a:r>
              <a:rPr lang="en-US" sz="2000" dirty="0" smtClean="0"/>
              <a:t>het </a:t>
            </a:r>
            <a:r>
              <a:rPr lang="en-US" sz="2000" dirty="0" err="1" smtClean="0"/>
              <a:t>aantal</a:t>
            </a:r>
            <a:r>
              <a:rPr lang="en-US" sz="2000" dirty="0" smtClean="0"/>
              <a:t> </a:t>
            </a:r>
            <a:r>
              <a:rPr lang="en-US" sz="2000" dirty="0" err="1"/>
              <a:t>dimensies</a:t>
            </a:r>
            <a:r>
              <a:rPr lang="en-US" sz="2000" dirty="0"/>
              <a:t> </a:t>
            </a:r>
            <a:r>
              <a:rPr lang="en-US" sz="2000" dirty="0" err="1"/>
              <a:t>te</a:t>
            </a:r>
            <a:r>
              <a:rPr lang="en-US" sz="2000" dirty="0"/>
              <a:t> </a:t>
            </a:r>
            <a:r>
              <a:rPr lang="en-US" sz="2000" dirty="0" err="1"/>
              <a:t>verkleinen</a:t>
            </a:r>
            <a:r>
              <a:rPr lang="en-US" sz="2000" dirty="0"/>
              <a:t> </a:t>
            </a:r>
            <a:r>
              <a:rPr lang="en-US" sz="2000" dirty="0" err="1"/>
              <a:t>waarbij</a:t>
            </a:r>
            <a:r>
              <a:rPr lang="en-US" sz="2000" dirty="0"/>
              <a:t> </a:t>
            </a:r>
            <a:r>
              <a:rPr lang="en-US" sz="2000" dirty="0" err="1"/>
              <a:t>zoveel</a:t>
            </a:r>
            <a:r>
              <a:rPr lang="en-US" sz="2000" dirty="0"/>
              <a:t> </a:t>
            </a:r>
            <a:r>
              <a:rPr lang="en-US" sz="2000" dirty="0" err="1"/>
              <a:t>mogelijk</a:t>
            </a:r>
            <a:r>
              <a:rPr lang="en-US" sz="2000" dirty="0"/>
              <a:t> </a:t>
            </a:r>
            <a:r>
              <a:rPr lang="en-US" sz="2000" dirty="0" err="1"/>
              <a:t>informatie</a:t>
            </a:r>
            <a:r>
              <a:rPr lang="en-US" sz="2000" dirty="0"/>
              <a:t> </a:t>
            </a:r>
            <a:r>
              <a:rPr lang="en-US" sz="2000" dirty="0" err="1"/>
              <a:t>wordt</a:t>
            </a:r>
            <a:r>
              <a:rPr lang="en-US" sz="2000" dirty="0"/>
              <a:t> </a:t>
            </a:r>
            <a:r>
              <a:rPr lang="en-US" sz="2000" dirty="0" err="1" smtClean="0"/>
              <a:t>behouden</a:t>
            </a:r>
            <a:r>
              <a:rPr lang="en-US" sz="2000" dirty="0" smtClean="0"/>
              <a:t>.</a:t>
            </a:r>
            <a:endParaRPr lang="en-US" sz="2000" dirty="0"/>
          </a:p>
        </p:txBody>
      </p:sp>
      <p:sp>
        <p:nvSpPr>
          <p:cNvPr id="7" name="Rectangle 6"/>
          <p:cNvSpPr/>
          <p:nvPr/>
        </p:nvSpPr>
        <p:spPr>
          <a:xfrm>
            <a:off x="963561" y="1961160"/>
            <a:ext cx="5899355" cy="11405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Principle </a:t>
            </a:r>
            <a:r>
              <a:rPr lang="en-US" b="1" dirty="0" smtClean="0">
                <a:solidFill>
                  <a:schemeClr val="accent1"/>
                </a:solidFill>
              </a:rPr>
              <a:t>components: </a:t>
            </a:r>
            <a:r>
              <a:rPr lang="en-US" dirty="0" smtClean="0">
                <a:solidFill>
                  <a:schemeClr val="tx1"/>
                </a:solidFill>
              </a:rPr>
              <a:t>de </a:t>
            </a:r>
            <a:r>
              <a:rPr lang="en-US" dirty="0" err="1">
                <a:solidFill>
                  <a:schemeClr val="tx1"/>
                </a:solidFill>
              </a:rPr>
              <a:t>richtingen</a:t>
            </a:r>
            <a:r>
              <a:rPr lang="en-US" dirty="0">
                <a:solidFill>
                  <a:schemeClr val="tx1"/>
                </a:solidFill>
              </a:rPr>
              <a:t> (</a:t>
            </a:r>
            <a:r>
              <a:rPr lang="en-US" dirty="0" err="1">
                <a:solidFill>
                  <a:schemeClr val="tx1"/>
                </a:solidFill>
              </a:rPr>
              <a:t>vectoren</a:t>
            </a:r>
            <a:r>
              <a:rPr lang="en-US" dirty="0">
                <a:solidFill>
                  <a:schemeClr val="tx1"/>
                </a:solidFill>
              </a:rPr>
              <a:t>) met de </a:t>
            </a:r>
            <a:r>
              <a:rPr lang="en-US" dirty="0" err="1">
                <a:solidFill>
                  <a:schemeClr val="tx1"/>
                </a:solidFill>
              </a:rPr>
              <a:t>maximale</a:t>
            </a:r>
            <a:r>
              <a:rPr lang="en-US" dirty="0">
                <a:solidFill>
                  <a:schemeClr val="tx1"/>
                </a:solidFill>
              </a:rPr>
              <a:t> </a:t>
            </a:r>
            <a:r>
              <a:rPr lang="en-US" dirty="0" err="1">
                <a:solidFill>
                  <a:schemeClr val="tx1"/>
                </a:solidFill>
              </a:rPr>
              <a:t>variantie</a:t>
            </a:r>
            <a:r>
              <a:rPr lang="en-US" dirty="0">
                <a:solidFill>
                  <a:schemeClr val="tx1"/>
                </a:solidFill>
              </a:rPr>
              <a:t>, </a:t>
            </a:r>
            <a:r>
              <a:rPr lang="en-US" dirty="0" err="1">
                <a:solidFill>
                  <a:schemeClr val="tx1"/>
                </a:solidFill>
              </a:rPr>
              <a:t>waarbij</a:t>
            </a:r>
            <a:r>
              <a:rPr lang="en-US" dirty="0">
                <a:solidFill>
                  <a:schemeClr val="tx1"/>
                </a:solidFill>
              </a:rPr>
              <a:t> de </a:t>
            </a:r>
            <a:r>
              <a:rPr lang="en-US" dirty="0" err="1">
                <a:solidFill>
                  <a:schemeClr val="tx1"/>
                </a:solidFill>
              </a:rPr>
              <a:t>eerste</a:t>
            </a:r>
            <a:r>
              <a:rPr lang="en-US" dirty="0">
                <a:solidFill>
                  <a:schemeClr val="tx1"/>
                </a:solidFill>
              </a:rPr>
              <a:t> principal component de </a:t>
            </a:r>
            <a:r>
              <a:rPr lang="en-US" dirty="0" err="1">
                <a:solidFill>
                  <a:schemeClr val="tx1"/>
                </a:solidFill>
              </a:rPr>
              <a:t>meeste</a:t>
            </a:r>
            <a:r>
              <a:rPr lang="en-US" dirty="0">
                <a:solidFill>
                  <a:schemeClr val="tx1"/>
                </a:solidFill>
              </a:rPr>
              <a:t> </a:t>
            </a:r>
            <a:r>
              <a:rPr lang="en-US" dirty="0" err="1">
                <a:solidFill>
                  <a:schemeClr val="tx1"/>
                </a:solidFill>
              </a:rPr>
              <a:t>variantie</a:t>
            </a:r>
            <a:r>
              <a:rPr lang="en-US" dirty="0">
                <a:solidFill>
                  <a:schemeClr val="tx1"/>
                </a:solidFill>
              </a:rPr>
              <a:t> </a:t>
            </a:r>
            <a:r>
              <a:rPr lang="en-US" dirty="0" err="1">
                <a:solidFill>
                  <a:schemeClr val="tx1"/>
                </a:solidFill>
              </a:rPr>
              <a:t>verklaart</a:t>
            </a:r>
            <a:r>
              <a:rPr lang="en-US" dirty="0">
                <a:solidFill>
                  <a:schemeClr val="tx1"/>
                </a:solidFill>
              </a:rPr>
              <a:t>.</a:t>
            </a:r>
          </a:p>
        </p:txBody>
      </p:sp>
      <p:grpSp>
        <p:nvGrpSpPr>
          <p:cNvPr id="8" name="Group 7"/>
          <p:cNvGrpSpPr/>
          <p:nvPr/>
        </p:nvGrpSpPr>
        <p:grpSpPr>
          <a:xfrm>
            <a:off x="963561" y="3453222"/>
            <a:ext cx="4179911" cy="3035345"/>
            <a:chOff x="1414644" y="3266410"/>
            <a:chExt cx="4179911" cy="3035345"/>
          </a:xfrm>
        </p:grpSpPr>
        <p:sp>
          <p:nvSpPr>
            <p:cNvPr id="9" name="Rectangle 8"/>
            <p:cNvSpPr/>
            <p:nvPr/>
          </p:nvSpPr>
          <p:spPr>
            <a:xfrm>
              <a:off x="2212258" y="3266410"/>
              <a:ext cx="3382297" cy="2465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xtBox 9"/>
            <p:cNvSpPr txBox="1"/>
            <p:nvPr/>
          </p:nvSpPr>
          <p:spPr>
            <a:xfrm rot="16200000">
              <a:off x="795656" y="4314641"/>
              <a:ext cx="2361544" cy="369332"/>
            </a:xfrm>
            <a:prstGeom prst="rect">
              <a:avLst/>
            </a:prstGeom>
            <a:noFill/>
          </p:spPr>
          <p:txBody>
            <a:bodyPr wrap="none" rtlCol="0">
              <a:spAutoFit/>
            </a:bodyPr>
            <a:lstStyle/>
            <a:p>
              <a:pPr>
                <a:lnSpc>
                  <a:spcPct val="150000"/>
                </a:lnSpc>
              </a:pPr>
              <a:r>
                <a:rPr lang="nl-NL" sz="1200" dirty="0" smtClean="0"/>
                <a:t>15     20       25      30       35      40  </a:t>
              </a:r>
            </a:p>
          </p:txBody>
        </p:sp>
        <p:grpSp>
          <p:nvGrpSpPr>
            <p:cNvPr id="11" name="Group 10"/>
            <p:cNvGrpSpPr/>
            <p:nvPr/>
          </p:nvGrpSpPr>
          <p:grpSpPr>
            <a:xfrm>
              <a:off x="2637800" y="3408445"/>
              <a:ext cx="2591742" cy="2150529"/>
              <a:chOff x="2385863" y="3423615"/>
              <a:chExt cx="2591742" cy="2150529"/>
            </a:xfrm>
          </p:grpSpPr>
          <p:sp>
            <p:nvSpPr>
              <p:cNvPr id="15" name="Oval 14"/>
              <p:cNvSpPr/>
              <p:nvPr/>
            </p:nvSpPr>
            <p:spPr>
              <a:xfrm>
                <a:off x="3372108" y="414191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p:cNvSpPr/>
              <p:nvPr/>
            </p:nvSpPr>
            <p:spPr>
              <a:xfrm>
                <a:off x="3742159" y="411902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p:cNvSpPr/>
              <p:nvPr/>
            </p:nvSpPr>
            <p:spPr>
              <a:xfrm>
                <a:off x="3707746" y="3916569"/>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p:cNvSpPr/>
              <p:nvPr/>
            </p:nvSpPr>
            <p:spPr>
              <a:xfrm>
                <a:off x="4082352" y="3860904"/>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p:cNvSpPr/>
              <p:nvPr/>
            </p:nvSpPr>
            <p:spPr>
              <a:xfrm>
                <a:off x="4082353" y="360352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p:cNvSpPr/>
              <p:nvPr/>
            </p:nvSpPr>
            <p:spPr>
              <a:xfrm>
                <a:off x="4358697" y="3826491"/>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p:cNvSpPr/>
              <p:nvPr/>
            </p:nvSpPr>
            <p:spPr>
              <a:xfrm>
                <a:off x="4611359" y="3458028"/>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p:cNvSpPr/>
              <p:nvPr/>
            </p:nvSpPr>
            <p:spPr>
              <a:xfrm>
                <a:off x="4892530" y="3423615"/>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p:cNvSpPr/>
              <p:nvPr/>
            </p:nvSpPr>
            <p:spPr>
              <a:xfrm>
                <a:off x="4203290" y="360352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p:cNvSpPr/>
              <p:nvPr/>
            </p:nvSpPr>
            <p:spPr>
              <a:xfrm>
                <a:off x="4358696" y="3616367"/>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p:cNvSpPr/>
              <p:nvPr/>
            </p:nvSpPr>
            <p:spPr>
              <a:xfrm>
                <a:off x="4611358" y="3712061"/>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p:cNvSpPr/>
              <p:nvPr/>
            </p:nvSpPr>
            <p:spPr>
              <a:xfrm>
                <a:off x="4908780" y="3615232"/>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p:cNvSpPr/>
              <p:nvPr/>
            </p:nvSpPr>
            <p:spPr>
              <a:xfrm>
                <a:off x="4020668" y="4207698"/>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p:cNvSpPr/>
              <p:nvPr/>
            </p:nvSpPr>
            <p:spPr>
              <a:xfrm>
                <a:off x="3516998" y="4377144"/>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p:cNvSpPr/>
              <p:nvPr/>
            </p:nvSpPr>
            <p:spPr>
              <a:xfrm>
                <a:off x="3776564" y="4449297"/>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p:cNvSpPr/>
              <p:nvPr/>
            </p:nvSpPr>
            <p:spPr>
              <a:xfrm>
                <a:off x="3171886" y="441676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p:cNvSpPr/>
              <p:nvPr/>
            </p:nvSpPr>
            <p:spPr>
              <a:xfrm>
                <a:off x="2385863" y="5505319"/>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p:cNvSpPr/>
              <p:nvPr/>
            </p:nvSpPr>
            <p:spPr>
              <a:xfrm>
                <a:off x="2563023" y="5191664"/>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p:cNvSpPr/>
              <p:nvPr/>
            </p:nvSpPr>
            <p:spPr>
              <a:xfrm>
                <a:off x="2601614" y="536841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p:cNvSpPr/>
              <p:nvPr/>
            </p:nvSpPr>
            <p:spPr>
              <a:xfrm>
                <a:off x="2722551" y="536841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p:cNvSpPr/>
              <p:nvPr/>
            </p:nvSpPr>
            <p:spPr>
              <a:xfrm>
                <a:off x="2714194" y="521133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2791376" y="5455636"/>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3016537" y="5191665"/>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p:cNvSpPr/>
              <p:nvPr/>
            </p:nvSpPr>
            <p:spPr>
              <a:xfrm>
                <a:off x="2714194" y="4968060"/>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p:cNvSpPr/>
              <p:nvPr/>
            </p:nvSpPr>
            <p:spPr>
              <a:xfrm>
                <a:off x="2964425" y="5368413"/>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p:cNvSpPr/>
              <p:nvPr/>
            </p:nvSpPr>
            <p:spPr>
              <a:xfrm>
                <a:off x="3206298" y="5063525"/>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p:cNvSpPr/>
              <p:nvPr/>
            </p:nvSpPr>
            <p:spPr>
              <a:xfrm>
                <a:off x="3638921" y="4581909"/>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p:cNvSpPr/>
              <p:nvPr/>
            </p:nvSpPr>
            <p:spPr>
              <a:xfrm>
                <a:off x="3446833" y="4672237"/>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p:cNvSpPr/>
              <p:nvPr/>
            </p:nvSpPr>
            <p:spPr>
              <a:xfrm>
                <a:off x="2887248" y="4652821"/>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p:cNvSpPr/>
              <p:nvPr/>
            </p:nvSpPr>
            <p:spPr>
              <a:xfrm>
                <a:off x="3292823" y="4938565"/>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p:cNvSpPr/>
              <p:nvPr/>
            </p:nvSpPr>
            <p:spPr>
              <a:xfrm>
                <a:off x="2930012" y="4960001"/>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p:cNvSpPr/>
              <p:nvPr/>
            </p:nvSpPr>
            <p:spPr>
              <a:xfrm>
                <a:off x="3119774" y="4706649"/>
                <a:ext cx="68825" cy="6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2" name="TextBox 11"/>
            <p:cNvSpPr txBox="1"/>
            <p:nvPr/>
          </p:nvSpPr>
          <p:spPr>
            <a:xfrm>
              <a:off x="2921661" y="5836884"/>
              <a:ext cx="2122376" cy="464871"/>
            </a:xfrm>
            <a:prstGeom prst="rect">
              <a:avLst/>
            </a:prstGeom>
            <a:noFill/>
          </p:spPr>
          <p:txBody>
            <a:bodyPr wrap="none" rtlCol="0">
              <a:spAutoFit/>
            </a:bodyPr>
            <a:lstStyle/>
            <a:p>
              <a:pPr>
                <a:lnSpc>
                  <a:spcPct val="150000"/>
                </a:lnSpc>
              </a:pPr>
              <a:r>
                <a:rPr lang="en-US" smtClean="0"/>
                <a:t>bloedglucosewaarde</a:t>
              </a:r>
              <a:endParaRPr lang="nl-NL" dirty="0" err="1" smtClean="0"/>
            </a:p>
          </p:txBody>
        </p:sp>
        <p:sp>
          <p:nvSpPr>
            <p:cNvPr id="13" name="TextBox 12"/>
            <p:cNvSpPr txBox="1"/>
            <p:nvPr/>
          </p:nvSpPr>
          <p:spPr>
            <a:xfrm rot="16200000">
              <a:off x="1364791" y="4203287"/>
              <a:ext cx="564578" cy="464871"/>
            </a:xfrm>
            <a:prstGeom prst="rect">
              <a:avLst/>
            </a:prstGeom>
            <a:noFill/>
          </p:spPr>
          <p:txBody>
            <a:bodyPr wrap="none" rtlCol="0">
              <a:spAutoFit/>
            </a:bodyPr>
            <a:lstStyle/>
            <a:p>
              <a:pPr>
                <a:lnSpc>
                  <a:spcPct val="150000"/>
                </a:lnSpc>
              </a:pPr>
              <a:r>
                <a:rPr lang="nl-NL" dirty="0" smtClean="0"/>
                <a:t>BMI</a:t>
              </a:r>
            </a:p>
          </p:txBody>
        </p:sp>
        <p:sp>
          <p:nvSpPr>
            <p:cNvPr id="14" name="TextBox 13"/>
            <p:cNvSpPr txBox="1"/>
            <p:nvPr/>
          </p:nvSpPr>
          <p:spPr>
            <a:xfrm>
              <a:off x="2420276" y="5680508"/>
              <a:ext cx="3026791" cy="369332"/>
            </a:xfrm>
            <a:prstGeom prst="rect">
              <a:avLst/>
            </a:prstGeom>
            <a:noFill/>
          </p:spPr>
          <p:txBody>
            <a:bodyPr wrap="none" rtlCol="0">
              <a:spAutoFit/>
            </a:bodyPr>
            <a:lstStyle/>
            <a:p>
              <a:pPr>
                <a:lnSpc>
                  <a:spcPct val="150000"/>
                </a:lnSpc>
              </a:pPr>
              <a:r>
                <a:rPr lang="nl-NL" sz="1200" smtClean="0"/>
                <a:t>3          4           5           6           7           8           </a:t>
              </a:r>
              <a:r>
                <a:rPr lang="nl-NL" sz="1200" dirty="0" smtClean="0"/>
                <a:t>9</a:t>
              </a:r>
            </a:p>
          </p:txBody>
        </p:sp>
      </p:grpSp>
      <p:grpSp>
        <p:nvGrpSpPr>
          <p:cNvPr id="57" name="Group 56"/>
          <p:cNvGrpSpPr/>
          <p:nvPr/>
        </p:nvGrpSpPr>
        <p:grpSpPr>
          <a:xfrm>
            <a:off x="2095472" y="3377411"/>
            <a:ext cx="4499362" cy="2384291"/>
            <a:chOff x="2095472" y="3377411"/>
            <a:chExt cx="4499362" cy="2384291"/>
          </a:xfrm>
        </p:grpSpPr>
        <p:cxnSp>
          <p:nvCxnSpPr>
            <p:cNvPr id="47" name="Straight Connector 46"/>
            <p:cNvCxnSpPr>
              <a:endCxn id="45" idx="7"/>
            </p:cNvCxnSpPr>
            <p:nvPr/>
          </p:nvCxnSpPr>
          <p:spPr>
            <a:xfrm flipV="1">
              <a:off x="2095472" y="3605336"/>
              <a:ext cx="2656658" cy="2156366"/>
            </a:xfrm>
            <a:prstGeom prst="line">
              <a:avLst/>
            </a:prstGeom>
          </p:spPr>
          <p:style>
            <a:lnRef idx="3">
              <a:schemeClr val="accent5"/>
            </a:lnRef>
            <a:fillRef idx="0">
              <a:schemeClr val="accent5"/>
            </a:fillRef>
            <a:effectRef idx="2">
              <a:schemeClr val="accent5"/>
            </a:effectRef>
            <a:fontRef idx="minor">
              <a:schemeClr val="tx1"/>
            </a:fontRef>
          </p:style>
        </p:cxnSp>
        <p:grpSp>
          <p:nvGrpSpPr>
            <p:cNvPr id="56" name="Group 55"/>
            <p:cNvGrpSpPr/>
            <p:nvPr/>
          </p:nvGrpSpPr>
          <p:grpSpPr>
            <a:xfrm>
              <a:off x="4693384" y="3377411"/>
              <a:ext cx="1901450" cy="506292"/>
              <a:chOff x="4693384" y="3377411"/>
              <a:chExt cx="1901450" cy="506292"/>
            </a:xfrm>
          </p:grpSpPr>
          <p:sp>
            <p:nvSpPr>
              <p:cNvPr id="48" name="TextBox 47"/>
              <p:cNvSpPr txBox="1"/>
              <p:nvPr/>
            </p:nvSpPr>
            <p:spPr>
              <a:xfrm>
                <a:off x="5861941" y="3377411"/>
                <a:ext cx="732893" cy="506292"/>
              </a:xfrm>
              <a:prstGeom prst="rect">
                <a:avLst/>
              </a:prstGeom>
              <a:noFill/>
            </p:spPr>
            <p:txBody>
              <a:bodyPr wrap="none" rtlCol="0">
                <a:spAutoFit/>
              </a:bodyPr>
              <a:lstStyle/>
              <a:p>
                <a:pPr>
                  <a:lnSpc>
                    <a:spcPct val="150000"/>
                  </a:lnSpc>
                </a:pPr>
                <a:r>
                  <a:rPr lang="nl-NL" sz="2000" smtClean="0">
                    <a:solidFill>
                      <a:schemeClr val="accent5"/>
                    </a:solidFill>
                  </a:rPr>
                  <a:t>PCA1</a:t>
                </a:r>
                <a:endParaRPr lang="nl-NL" sz="2000" dirty="0" err="1" smtClean="0">
                  <a:solidFill>
                    <a:schemeClr val="accent5"/>
                  </a:solidFill>
                </a:endParaRPr>
              </a:p>
            </p:txBody>
          </p:sp>
          <p:cxnSp>
            <p:nvCxnSpPr>
              <p:cNvPr id="50" name="Straight Arrow Connector 49"/>
              <p:cNvCxnSpPr/>
              <p:nvPr/>
            </p:nvCxnSpPr>
            <p:spPr>
              <a:xfrm>
                <a:off x="4693384" y="3698495"/>
                <a:ext cx="1158917" cy="0"/>
              </a:xfrm>
              <a:prstGeom prst="straightConnector1">
                <a:avLst/>
              </a:prstGeom>
              <a:ln>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2832764" y="3945823"/>
            <a:ext cx="7559933" cy="1853170"/>
            <a:chOff x="2832764" y="3945823"/>
            <a:chExt cx="7559933" cy="1853170"/>
          </a:xfrm>
        </p:grpSpPr>
        <p:sp>
          <p:nvSpPr>
            <p:cNvPr id="51" name="TextBox 50"/>
            <p:cNvSpPr txBox="1"/>
            <p:nvPr/>
          </p:nvSpPr>
          <p:spPr>
            <a:xfrm>
              <a:off x="5880764" y="4831036"/>
              <a:ext cx="4511933" cy="967957"/>
            </a:xfrm>
            <a:prstGeom prst="rect">
              <a:avLst/>
            </a:prstGeom>
            <a:noFill/>
          </p:spPr>
          <p:txBody>
            <a:bodyPr wrap="square" rtlCol="0">
              <a:spAutoFit/>
            </a:bodyPr>
            <a:lstStyle/>
            <a:p>
              <a:pPr>
                <a:lnSpc>
                  <a:spcPct val="150000"/>
                </a:lnSpc>
              </a:pPr>
              <a:r>
                <a:rPr lang="nl-NL" sz="2000" dirty="0" smtClean="0">
                  <a:solidFill>
                    <a:schemeClr val="accent6"/>
                  </a:solidFill>
                </a:rPr>
                <a:t>PCA2</a:t>
              </a:r>
              <a:r>
                <a:rPr lang="nl-NL" sz="2000" dirty="0" smtClean="0"/>
                <a:t>: </a:t>
              </a:r>
              <a:r>
                <a:rPr lang="nl-NL" sz="2000" dirty="0" err="1" smtClean="0"/>
                <a:t>direction</a:t>
              </a:r>
              <a:r>
                <a:rPr lang="nl-NL" sz="2000" dirty="0" smtClean="0"/>
                <a:t> </a:t>
              </a:r>
              <a:r>
                <a:rPr lang="nl-NL" sz="2000" dirty="0" err="1" smtClean="0"/>
                <a:t>orthogonal</a:t>
              </a:r>
              <a:r>
                <a:rPr lang="nl-NL" sz="2000" dirty="0" smtClean="0"/>
                <a:t> </a:t>
              </a:r>
              <a:r>
                <a:rPr lang="nl-NL" sz="2000" dirty="0" err="1" smtClean="0"/>
                <a:t>to</a:t>
              </a:r>
              <a:r>
                <a:rPr lang="nl-NL" sz="2000" dirty="0" smtClean="0"/>
                <a:t> PCA1 </a:t>
              </a:r>
              <a:r>
                <a:rPr lang="nl-NL" sz="2000" dirty="0" err="1" smtClean="0"/>
                <a:t>that</a:t>
              </a:r>
              <a:r>
                <a:rPr lang="nl-NL" sz="2000" dirty="0" smtClean="0"/>
                <a:t> </a:t>
              </a:r>
              <a:r>
                <a:rPr lang="nl-NL" sz="2000" dirty="0" err="1" smtClean="0"/>
                <a:t>explains</a:t>
              </a:r>
              <a:r>
                <a:rPr lang="nl-NL" sz="2000" dirty="0" smtClean="0"/>
                <a:t> </a:t>
              </a:r>
              <a:r>
                <a:rPr lang="nl-NL" sz="2000" dirty="0" err="1" smtClean="0"/>
                <a:t>the</a:t>
              </a:r>
              <a:r>
                <a:rPr lang="nl-NL" sz="2000" dirty="0" smtClean="0"/>
                <a:t> </a:t>
              </a:r>
              <a:r>
                <a:rPr lang="nl-NL" sz="2000" dirty="0" err="1" smtClean="0"/>
                <a:t>largest</a:t>
              </a:r>
              <a:r>
                <a:rPr lang="nl-NL" sz="2000" dirty="0" smtClean="0"/>
                <a:t> </a:t>
              </a:r>
              <a:r>
                <a:rPr lang="nl-NL" sz="2000" dirty="0" err="1" smtClean="0"/>
                <a:t>variance</a:t>
              </a:r>
              <a:endParaRPr lang="nl-NL" sz="2000" dirty="0" smtClean="0"/>
            </a:p>
          </p:txBody>
        </p:sp>
        <p:cxnSp>
          <p:nvCxnSpPr>
            <p:cNvPr id="52" name="Straight Connector 51"/>
            <p:cNvCxnSpPr/>
            <p:nvPr/>
          </p:nvCxnSpPr>
          <p:spPr>
            <a:xfrm flipH="1" flipV="1">
              <a:off x="2832764" y="3945823"/>
              <a:ext cx="1152315" cy="1437149"/>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cxnSp>
          <p:nvCxnSpPr>
            <p:cNvPr id="54" name="Straight Arrow Connector 53"/>
            <p:cNvCxnSpPr/>
            <p:nvPr/>
          </p:nvCxnSpPr>
          <p:spPr>
            <a:xfrm>
              <a:off x="3855934" y="5128293"/>
              <a:ext cx="1977290" cy="3350"/>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41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Visualisatie</a:t>
            </a:r>
            <a:endParaRPr lang="en-US" dirty="0"/>
          </a:p>
        </p:txBody>
      </p:sp>
      <p:sp>
        <p:nvSpPr>
          <p:cNvPr id="3" name="Subtitle 2"/>
          <p:cNvSpPr>
            <a:spLocks noGrp="1"/>
          </p:cNvSpPr>
          <p:nvPr>
            <p:ph type="subTitle" idx="1"/>
          </p:nvPr>
        </p:nvSpPr>
        <p:spPr>
          <a:xfrm>
            <a:off x="719666" y="1556792"/>
            <a:ext cx="10519719" cy="2376264"/>
          </a:xfrm>
        </p:spPr>
        <p:txBody>
          <a:bodyPr/>
          <a:lstStyle/>
          <a:p>
            <a:r>
              <a:rPr lang="en-US" dirty="0" smtClean="0"/>
              <a:t>PCA </a:t>
            </a:r>
            <a:r>
              <a:rPr lang="en-US" dirty="0" err="1" smtClean="0"/>
              <a:t>wordt</a:t>
            </a:r>
            <a:r>
              <a:rPr lang="en-US" dirty="0" smtClean="0"/>
              <a:t> </a:t>
            </a:r>
            <a:r>
              <a:rPr lang="en-US" dirty="0" err="1" smtClean="0"/>
              <a:t>veel</a:t>
            </a:r>
            <a:r>
              <a:rPr lang="en-US" dirty="0" smtClean="0"/>
              <a:t> </a:t>
            </a:r>
            <a:r>
              <a:rPr lang="en-US" dirty="0" err="1"/>
              <a:t>gebruikt</a:t>
            </a:r>
            <a:r>
              <a:rPr lang="en-US" dirty="0"/>
              <a:t> om </a:t>
            </a:r>
            <a:r>
              <a:rPr lang="en-US" dirty="0" err="1" smtClean="0"/>
              <a:t>veel-dimensionele</a:t>
            </a:r>
            <a:r>
              <a:rPr lang="en-US" dirty="0" smtClean="0"/>
              <a:t> </a:t>
            </a:r>
            <a:r>
              <a:rPr lang="en-US" dirty="0"/>
              <a:t>data </a:t>
            </a:r>
            <a:r>
              <a:rPr lang="en-US" dirty="0" err="1"/>
              <a:t>te</a:t>
            </a:r>
            <a:r>
              <a:rPr lang="en-US" dirty="0"/>
              <a:t> </a:t>
            </a:r>
            <a:r>
              <a:rPr lang="en-US" dirty="0" err="1"/>
              <a:t>visualiseren</a:t>
            </a:r>
            <a:r>
              <a:rPr lang="en-US" dirty="0"/>
              <a:t>.</a:t>
            </a:r>
          </a:p>
          <a:p>
            <a:endParaRPr lang="en-US" dirty="0"/>
          </a:p>
        </p:txBody>
      </p:sp>
      <p:pic>
        <p:nvPicPr>
          <p:cNvPr id="4" name="Picture 3"/>
          <p:cNvPicPr>
            <a:picLocks noChangeAspect="1"/>
          </p:cNvPicPr>
          <p:nvPr/>
        </p:nvPicPr>
        <p:blipFill>
          <a:blip r:embed="rId2"/>
          <a:stretch>
            <a:fillRect/>
          </a:stretch>
        </p:blipFill>
        <p:spPr>
          <a:xfrm>
            <a:off x="1663563" y="2511071"/>
            <a:ext cx="8471015" cy="3360143"/>
          </a:xfrm>
          <a:prstGeom prst="rect">
            <a:avLst/>
          </a:prstGeom>
        </p:spPr>
      </p:pic>
    </p:spTree>
    <p:extLst>
      <p:ext uri="{BB962C8B-B14F-4D97-AF65-F5344CB8AC3E}">
        <p14:creationId xmlns:p14="http://schemas.microsoft.com/office/powerpoint/2010/main" val="145560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Hoe </a:t>
            </a:r>
            <a:r>
              <a:rPr lang="en-US" dirty="0" err="1" smtClean="0"/>
              <a:t>werkt</a:t>
            </a:r>
            <a:r>
              <a:rPr lang="en-US" dirty="0" smtClean="0"/>
              <a:t> het?</a:t>
            </a:r>
            <a:endParaRPr lang="nl-NL"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723786" y="1537595"/>
                <a:ext cx="10923693" cy="2376264"/>
              </a:xfrm>
            </p:spPr>
            <p:txBody>
              <a:bodyPr/>
              <a:lstStyle/>
              <a:p>
                <a:pPr marL="514350" lvl="1" indent="-514350">
                  <a:spcBef>
                    <a:spcPts val="1000"/>
                  </a:spcBef>
                  <a:buClr>
                    <a:schemeClr val="accent1"/>
                  </a:buClr>
                  <a:buFont typeface="+mj-lt"/>
                  <a:buAutoNum type="arabicPeriod"/>
                </a:pPr>
                <a:r>
                  <a:rPr lang="en-US" sz="2000" dirty="0" err="1" smtClean="0"/>
                  <a:t>Standaardiseer</a:t>
                </a:r>
                <a:r>
                  <a:rPr lang="en-US" sz="2000" dirty="0" smtClean="0"/>
                  <a:t> de data, </a:t>
                </a:r>
                <a14:m>
                  <m:oMath xmlns:m="http://schemas.openxmlformats.org/officeDocument/2006/math">
                    <m:r>
                      <m:rPr>
                        <m:sty m:val="p"/>
                      </m:rPr>
                      <a:rPr lang="en-US" sz="1800">
                        <a:latin typeface="Cambria Math" panose="02040503050406030204" pitchFamily="18" charset="0"/>
                        <a:sym typeface="Wingdings" panose="05000000000000000000" pitchFamily="2" charset="2"/>
                      </a:rPr>
                      <m:t>N</m:t>
                    </m:r>
                    <m:r>
                      <a:rPr lang="en-US" sz="1800">
                        <a:latin typeface="Cambria Math" panose="02040503050406030204" pitchFamily="18" charset="0"/>
                        <a:sym typeface="Wingdings" panose="05000000000000000000" pitchFamily="2" charset="2"/>
                      </a:rPr>
                      <m:t>(</m:t>
                    </m:r>
                    <m:r>
                      <a:rPr lang="en-US" sz="1800" i="1">
                        <a:latin typeface="Cambria Math" panose="02040503050406030204" pitchFamily="18" charset="0"/>
                        <a:sym typeface="Wingdings" panose="05000000000000000000" pitchFamily="2" charset="2"/>
                      </a:rPr>
                      <m:t>𝜇</m:t>
                    </m:r>
                    <m:r>
                      <a:rPr lang="en-US" sz="1800" i="1">
                        <a:latin typeface="Cambria Math" panose="02040503050406030204" pitchFamily="18" charset="0"/>
                        <a:sym typeface="Wingdings" panose="05000000000000000000" pitchFamily="2" charset="2"/>
                      </a:rPr>
                      <m:t>=0, </m:t>
                    </m:r>
                    <m:r>
                      <a:rPr lang="en-US" sz="1800" i="1">
                        <a:latin typeface="Cambria Math" panose="02040503050406030204" pitchFamily="18" charset="0"/>
                        <a:sym typeface="Wingdings" panose="05000000000000000000" pitchFamily="2" charset="2"/>
                      </a:rPr>
                      <m:t>𝜎</m:t>
                    </m:r>
                    <m:r>
                      <a:rPr lang="en-US" sz="1800" i="1">
                        <a:latin typeface="Cambria Math" panose="02040503050406030204" pitchFamily="18" charset="0"/>
                        <a:sym typeface="Wingdings" panose="05000000000000000000" pitchFamily="2" charset="2"/>
                      </a:rPr>
                      <m:t>=1</m:t>
                    </m:r>
                    <m:r>
                      <a:rPr lang="en-US" sz="1800">
                        <a:latin typeface="Cambria Math" panose="02040503050406030204" pitchFamily="18" charset="0"/>
                        <a:sym typeface="Wingdings" panose="05000000000000000000" pitchFamily="2" charset="2"/>
                      </a:rPr>
                      <m:t>)</m:t>
                    </m:r>
                  </m:oMath>
                </a14:m>
                <a:endParaRPr lang="en-US" sz="1800" dirty="0"/>
              </a:p>
              <a:p>
                <a:pPr marL="514350" indent="-514350">
                  <a:buFont typeface="+mj-lt"/>
                  <a:buAutoNum type="arabicPeriod" startAt="2"/>
                </a:pPr>
                <a:r>
                  <a:rPr lang="en-US" sz="2000" dirty="0" err="1" smtClean="0"/>
                  <a:t>Bereken</a:t>
                </a:r>
                <a:r>
                  <a:rPr lang="en-US" sz="2000" dirty="0" smtClean="0"/>
                  <a:t> de </a:t>
                </a:r>
                <a:r>
                  <a:rPr lang="en-US" sz="2000" dirty="0" err="1" smtClean="0"/>
                  <a:t>covariantie</a:t>
                </a:r>
                <a:r>
                  <a:rPr lang="en-US" sz="2000" dirty="0" smtClean="0"/>
                  <a:t> matrix</a:t>
                </a:r>
              </a:p>
              <a:p>
                <a:pPr marL="514350" indent="-514350">
                  <a:buFont typeface="+mj-lt"/>
                  <a:buAutoNum type="arabicPeriod" startAt="2"/>
                </a:pPr>
                <a:r>
                  <a:rPr lang="en-US" sz="2000" dirty="0" err="1" smtClean="0"/>
                  <a:t>Vind</a:t>
                </a:r>
                <a:r>
                  <a:rPr lang="en-US" sz="2000" dirty="0" smtClean="0"/>
                  <a:t> de eigenvectors (PC’s) </a:t>
                </a:r>
                <a:r>
                  <a:rPr lang="en-US" sz="2000" dirty="0" err="1" smtClean="0"/>
                  <a:t>en</a:t>
                </a:r>
                <a:r>
                  <a:rPr lang="en-US" sz="2000" dirty="0" smtClean="0"/>
                  <a:t> de eigenvalues (</a:t>
                </a:r>
                <a:r>
                  <a:rPr lang="en-US" sz="2000" dirty="0" err="1" smtClean="0"/>
                  <a:t>grootte</a:t>
                </a:r>
                <a:r>
                  <a:rPr lang="en-US" sz="2000" dirty="0" smtClean="0"/>
                  <a:t> van de PC’s) </a:t>
                </a:r>
                <a:r>
                  <a:rPr lang="en-US" sz="2000" dirty="0"/>
                  <a:t>van de </a:t>
                </a:r>
                <a:r>
                  <a:rPr lang="en-US" sz="2000" dirty="0" smtClean="0"/>
                  <a:t>covariance matrix.</a:t>
                </a:r>
              </a:p>
              <a:p>
                <a:pPr marL="514350" indent="-514350">
                  <a:buFont typeface="+mj-lt"/>
                  <a:buAutoNum type="arabicPeriod" startAt="2"/>
                </a:pPr>
                <a:r>
                  <a:rPr lang="en-US" sz="2000" dirty="0" err="1" smtClean="0"/>
                  <a:t>Bepaal</a:t>
                </a:r>
                <a:r>
                  <a:rPr lang="en-US" sz="2000" dirty="0" smtClean="0"/>
                  <a:t> </a:t>
                </a:r>
                <a:r>
                  <a:rPr lang="en-US" sz="2000" dirty="0" err="1" smtClean="0"/>
                  <a:t>hoeveel</a:t>
                </a:r>
                <a:r>
                  <a:rPr lang="en-US" sz="2000" dirty="0" smtClean="0"/>
                  <a:t> PC’s </a:t>
                </a:r>
                <a:r>
                  <a:rPr lang="en-US" sz="2000" dirty="0" err="1" smtClean="0"/>
                  <a:t>nodig</a:t>
                </a:r>
                <a:r>
                  <a:rPr lang="en-US" sz="2000" dirty="0" smtClean="0"/>
                  <a:t> </a:t>
                </a:r>
                <a:r>
                  <a:rPr lang="en-US" sz="2000" dirty="0" err="1" smtClean="0"/>
                  <a:t>zijn</a:t>
                </a:r>
                <a:r>
                  <a:rPr lang="en-US" sz="2000" dirty="0" smtClean="0"/>
                  <a:t> </a:t>
                </a:r>
                <a:r>
                  <a:rPr lang="en-US" sz="2000" dirty="0" err="1" smtClean="0"/>
                  <a:t>o.b.v</a:t>
                </a:r>
                <a:r>
                  <a:rPr lang="en-US" sz="2000" dirty="0" smtClean="0"/>
                  <a:t>. percentage of variance explained.</a:t>
                </a:r>
                <a:endParaRPr lang="nl-NL" sz="2000" dirty="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723786" y="1537595"/>
                <a:ext cx="10923693" cy="2376264"/>
              </a:xfrm>
              <a:blipFill rotWithShape="0">
                <a:blip r:embed="rId2"/>
                <a:stretch>
                  <a:fillRect l="-614" t="-3077"/>
                </a:stretch>
              </a:blipFill>
            </p:spPr>
            <p:txBody>
              <a:bodyPr/>
              <a:lstStyle/>
              <a:p>
                <a:r>
                  <a:rPr lang="nl-NL">
                    <a:noFill/>
                  </a:rPr>
                  <a:t> </a:t>
                </a:r>
              </a:p>
            </p:txBody>
          </p:sp>
        </mc:Fallback>
      </mc:AlternateContent>
      <p:pic>
        <p:nvPicPr>
          <p:cNvPr id="5" name="Picture 4"/>
          <p:cNvPicPr>
            <a:picLocks noChangeAspect="1"/>
          </p:cNvPicPr>
          <p:nvPr/>
        </p:nvPicPr>
        <p:blipFill>
          <a:blip r:embed="rId3"/>
          <a:stretch>
            <a:fillRect/>
          </a:stretch>
        </p:blipFill>
        <p:spPr>
          <a:xfrm>
            <a:off x="2294957" y="3422247"/>
            <a:ext cx="7373258" cy="3159968"/>
          </a:xfrm>
          <a:prstGeom prst="rect">
            <a:avLst/>
          </a:prstGeom>
        </p:spPr>
      </p:pic>
    </p:spTree>
    <p:extLst>
      <p:ext uri="{BB962C8B-B14F-4D97-AF65-F5344CB8AC3E}">
        <p14:creationId xmlns:p14="http://schemas.microsoft.com/office/powerpoint/2010/main" val="703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marketingland.com/wp-content/ml-loads/2014/11/email-computer-type-typing-ss-1920.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a:grpSpLocks noChangeAspect="1"/>
          </p:cNvGrpSpPr>
          <p:nvPr/>
        </p:nvGrpSpPr>
        <p:grpSpPr bwMode="auto">
          <a:xfrm>
            <a:off x="10749455" y="6368916"/>
            <a:ext cx="1162051" cy="285750"/>
            <a:chOff x="6727" y="4060"/>
            <a:chExt cx="732" cy="180"/>
          </a:xfrm>
          <a:solidFill>
            <a:srgbClr val="ECF1F5"/>
          </a:solidFill>
        </p:grpSpPr>
        <p:sp>
          <p:nvSpPr>
            <p:cNvPr id="5" name="Freeform 5"/>
            <p:cNvSpPr>
              <a:spLocks noEditPoints="1"/>
            </p:cNvSpPr>
            <p:nvPr userDrawn="1"/>
          </p:nvSpPr>
          <p:spPr bwMode="auto">
            <a:xfrm>
              <a:off x="6985" y="4060"/>
              <a:ext cx="80" cy="106"/>
            </a:xfrm>
            <a:custGeom>
              <a:avLst/>
              <a:gdLst>
                <a:gd name="T0" fmla="*/ 109 w 122"/>
                <a:gd name="T1" fmla="*/ 60 h 160"/>
                <a:gd name="T2" fmla="*/ 90 w 122"/>
                <a:gd name="T3" fmla="*/ 46 h 160"/>
                <a:gd name="T4" fmla="*/ 64 w 122"/>
                <a:gd name="T5" fmla="*/ 41 h 160"/>
                <a:gd name="T6" fmla="*/ 54 w 122"/>
                <a:gd name="T7" fmla="*/ 43 h 160"/>
                <a:gd name="T8" fmla="*/ 39 w 122"/>
                <a:gd name="T9" fmla="*/ 49 h 160"/>
                <a:gd name="T10" fmla="*/ 35 w 122"/>
                <a:gd name="T11" fmla="*/ 51 h 160"/>
                <a:gd name="T12" fmla="*/ 35 w 122"/>
                <a:gd name="T13" fmla="*/ 0 h 160"/>
                <a:gd name="T14" fmla="*/ 30 w 122"/>
                <a:gd name="T15" fmla="*/ 0 h 160"/>
                <a:gd name="T16" fmla="*/ 0 w 122"/>
                <a:gd name="T17" fmla="*/ 0 h 160"/>
                <a:gd name="T18" fmla="*/ 0 w 122"/>
                <a:gd name="T19" fmla="*/ 157 h 160"/>
                <a:gd name="T20" fmla="*/ 33 w 122"/>
                <a:gd name="T21" fmla="*/ 157 h 160"/>
                <a:gd name="T22" fmla="*/ 34 w 122"/>
                <a:gd name="T23" fmla="*/ 149 h 160"/>
                <a:gd name="T24" fmla="*/ 34 w 122"/>
                <a:gd name="T25" fmla="*/ 150 h 160"/>
                <a:gd name="T26" fmla="*/ 48 w 122"/>
                <a:gd name="T27" fmla="*/ 157 h 160"/>
                <a:gd name="T28" fmla="*/ 64 w 122"/>
                <a:gd name="T29" fmla="*/ 160 h 160"/>
                <a:gd name="T30" fmla="*/ 87 w 122"/>
                <a:gd name="T31" fmla="*/ 156 h 160"/>
                <a:gd name="T32" fmla="*/ 112 w 122"/>
                <a:gd name="T33" fmla="*/ 135 h 160"/>
                <a:gd name="T34" fmla="*/ 122 w 122"/>
                <a:gd name="T35" fmla="*/ 100 h 160"/>
                <a:gd name="T36" fmla="*/ 118 w 122"/>
                <a:gd name="T37" fmla="*/ 75 h 160"/>
                <a:gd name="T38" fmla="*/ 109 w 122"/>
                <a:gd name="T39" fmla="*/ 60 h 160"/>
                <a:gd name="T40" fmla="*/ 48 w 122"/>
                <a:gd name="T41" fmla="*/ 79 h 160"/>
                <a:gd name="T42" fmla="*/ 62 w 122"/>
                <a:gd name="T43" fmla="*/ 75 h 160"/>
                <a:gd name="T44" fmla="*/ 72 w 122"/>
                <a:gd name="T45" fmla="*/ 77 h 160"/>
                <a:gd name="T46" fmla="*/ 83 w 122"/>
                <a:gd name="T47" fmla="*/ 85 h 160"/>
                <a:gd name="T48" fmla="*/ 87 w 122"/>
                <a:gd name="T49" fmla="*/ 100 h 160"/>
                <a:gd name="T50" fmla="*/ 80 w 122"/>
                <a:gd name="T51" fmla="*/ 119 h 160"/>
                <a:gd name="T52" fmla="*/ 62 w 122"/>
                <a:gd name="T53" fmla="*/ 126 h 160"/>
                <a:gd name="T54" fmla="*/ 44 w 122"/>
                <a:gd name="T55" fmla="*/ 119 h 160"/>
                <a:gd name="T56" fmla="*/ 39 w 122"/>
                <a:gd name="T57" fmla="*/ 111 h 160"/>
                <a:gd name="T58" fmla="*/ 37 w 122"/>
                <a:gd name="T59" fmla="*/ 100 h 160"/>
                <a:gd name="T60" fmla="*/ 39 w 122"/>
                <a:gd name="T61" fmla="*/ 90 h 160"/>
                <a:gd name="T62" fmla="*/ 48 w 122"/>
                <a:gd name="T63" fmla="*/ 7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60">
                  <a:moveTo>
                    <a:pt x="109" y="60"/>
                  </a:moveTo>
                  <a:cubicBezTo>
                    <a:pt x="104" y="54"/>
                    <a:pt x="97" y="49"/>
                    <a:pt x="90" y="46"/>
                  </a:cubicBezTo>
                  <a:cubicBezTo>
                    <a:pt x="82" y="43"/>
                    <a:pt x="74" y="41"/>
                    <a:pt x="64" y="41"/>
                  </a:cubicBezTo>
                  <a:cubicBezTo>
                    <a:pt x="61" y="41"/>
                    <a:pt x="58" y="42"/>
                    <a:pt x="54" y="43"/>
                  </a:cubicBezTo>
                  <a:cubicBezTo>
                    <a:pt x="49" y="44"/>
                    <a:pt x="43" y="46"/>
                    <a:pt x="39" y="49"/>
                  </a:cubicBezTo>
                  <a:cubicBezTo>
                    <a:pt x="37" y="49"/>
                    <a:pt x="36" y="50"/>
                    <a:pt x="35" y="51"/>
                  </a:cubicBezTo>
                  <a:cubicBezTo>
                    <a:pt x="35" y="0"/>
                    <a:pt x="35" y="0"/>
                    <a:pt x="35" y="0"/>
                  </a:cubicBezTo>
                  <a:cubicBezTo>
                    <a:pt x="30" y="0"/>
                    <a:pt x="30" y="0"/>
                    <a:pt x="30" y="0"/>
                  </a:cubicBezTo>
                  <a:cubicBezTo>
                    <a:pt x="0" y="0"/>
                    <a:pt x="0" y="0"/>
                    <a:pt x="0" y="0"/>
                  </a:cubicBezTo>
                  <a:cubicBezTo>
                    <a:pt x="0" y="157"/>
                    <a:pt x="0" y="157"/>
                    <a:pt x="0" y="157"/>
                  </a:cubicBezTo>
                  <a:cubicBezTo>
                    <a:pt x="33" y="157"/>
                    <a:pt x="33" y="157"/>
                    <a:pt x="33" y="157"/>
                  </a:cubicBezTo>
                  <a:cubicBezTo>
                    <a:pt x="34" y="149"/>
                    <a:pt x="34" y="149"/>
                    <a:pt x="34" y="149"/>
                  </a:cubicBezTo>
                  <a:cubicBezTo>
                    <a:pt x="34" y="149"/>
                    <a:pt x="34" y="150"/>
                    <a:pt x="34" y="150"/>
                  </a:cubicBezTo>
                  <a:cubicBezTo>
                    <a:pt x="38" y="153"/>
                    <a:pt x="43" y="156"/>
                    <a:pt x="48" y="157"/>
                  </a:cubicBezTo>
                  <a:cubicBezTo>
                    <a:pt x="53" y="159"/>
                    <a:pt x="59" y="160"/>
                    <a:pt x="64" y="160"/>
                  </a:cubicBezTo>
                  <a:cubicBezTo>
                    <a:pt x="72" y="160"/>
                    <a:pt x="80" y="158"/>
                    <a:pt x="87" y="156"/>
                  </a:cubicBezTo>
                  <a:cubicBezTo>
                    <a:pt x="97" y="152"/>
                    <a:pt x="106" y="145"/>
                    <a:pt x="112" y="135"/>
                  </a:cubicBezTo>
                  <a:cubicBezTo>
                    <a:pt x="119" y="126"/>
                    <a:pt x="122" y="114"/>
                    <a:pt x="122" y="100"/>
                  </a:cubicBezTo>
                  <a:cubicBezTo>
                    <a:pt x="122" y="91"/>
                    <a:pt x="121" y="83"/>
                    <a:pt x="118" y="75"/>
                  </a:cubicBezTo>
                  <a:cubicBezTo>
                    <a:pt x="116" y="70"/>
                    <a:pt x="113" y="65"/>
                    <a:pt x="109" y="60"/>
                  </a:cubicBezTo>
                  <a:moveTo>
                    <a:pt x="48" y="79"/>
                  </a:moveTo>
                  <a:cubicBezTo>
                    <a:pt x="52" y="76"/>
                    <a:pt x="57" y="75"/>
                    <a:pt x="62" y="75"/>
                  </a:cubicBezTo>
                  <a:cubicBezTo>
                    <a:pt x="66" y="75"/>
                    <a:pt x="69" y="75"/>
                    <a:pt x="72" y="77"/>
                  </a:cubicBezTo>
                  <a:cubicBezTo>
                    <a:pt x="76" y="78"/>
                    <a:pt x="80" y="81"/>
                    <a:pt x="83" y="85"/>
                  </a:cubicBezTo>
                  <a:cubicBezTo>
                    <a:pt x="85" y="89"/>
                    <a:pt x="87" y="94"/>
                    <a:pt x="87" y="100"/>
                  </a:cubicBezTo>
                  <a:cubicBezTo>
                    <a:pt x="87" y="108"/>
                    <a:pt x="84" y="115"/>
                    <a:pt x="80" y="119"/>
                  </a:cubicBezTo>
                  <a:cubicBezTo>
                    <a:pt x="75" y="124"/>
                    <a:pt x="69" y="126"/>
                    <a:pt x="62" y="126"/>
                  </a:cubicBezTo>
                  <a:cubicBezTo>
                    <a:pt x="55" y="126"/>
                    <a:pt x="49" y="124"/>
                    <a:pt x="44" y="119"/>
                  </a:cubicBezTo>
                  <a:cubicBezTo>
                    <a:pt x="42" y="117"/>
                    <a:pt x="40" y="115"/>
                    <a:pt x="39" y="111"/>
                  </a:cubicBezTo>
                  <a:cubicBezTo>
                    <a:pt x="37" y="108"/>
                    <a:pt x="37" y="105"/>
                    <a:pt x="37" y="100"/>
                  </a:cubicBezTo>
                  <a:cubicBezTo>
                    <a:pt x="37" y="97"/>
                    <a:pt x="37" y="93"/>
                    <a:pt x="39" y="90"/>
                  </a:cubicBezTo>
                  <a:cubicBezTo>
                    <a:pt x="41" y="85"/>
                    <a:pt x="44" y="81"/>
                    <a:pt x="4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7067" y="4060"/>
              <a:ext cx="26" cy="26"/>
            </a:xfrm>
            <a:custGeom>
              <a:avLst/>
              <a:gdLst>
                <a:gd name="T0" fmla="*/ 30 w 40"/>
                <a:gd name="T1" fmla="*/ 2 h 39"/>
                <a:gd name="T2" fmla="*/ 20 w 40"/>
                <a:gd name="T3" fmla="*/ 0 h 39"/>
                <a:gd name="T4" fmla="*/ 13 w 40"/>
                <a:gd name="T5" fmla="*/ 1 h 39"/>
                <a:gd name="T6" fmla="*/ 4 w 40"/>
                <a:gd name="T7" fmla="*/ 7 h 39"/>
                <a:gd name="T8" fmla="*/ 0 w 40"/>
                <a:gd name="T9" fmla="*/ 19 h 39"/>
                <a:gd name="T10" fmla="*/ 2 w 40"/>
                <a:gd name="T11" fmla="*/ 28 h 39"/>
                <a:gd name="T12" fmla="*/ 9 w 40"/>
                <a:gd name="T13" fmla="*/ 36 h 39"/>
                <a:gd name="T14" fmla="*/ 20 w 40"/>
                <a:gd name="T15" fmla="*/ 39 h 39"/>
                <a:gd name="T16" fmla="*/ 27 w 40"/>
                <a:gd name="T17" fmla="*/ 38 h 39"/>
                <a:gd name="T18" fmla="*/ 36 w 40"/>
                <a:gd name="T19" fmla="*/ 31 h 39"/>
                <a:gd name="T20" fmla="*/ 40 w 40"/>
                <a:gd name="T21" fmla="*/ 19 h 39"/>
                <a:gd name="T22" fmla="*/ 38 w 40"/>
                <a:gd name="T23" fmla="*/ 11 h 39"/>
                <a:gd name="T24" fmla="*/ 30 w 40"/>
                <a:gd name="T2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9">
                  <a:moveTo>
                    <a:pt x="30" y="2"/>
                  </a:moveTo>
                  <a:cubicBezTo>
                    <a:pt x="27" y="0"/>
                    <a:pt x="24" y="0"/>
                    <a:pt x="20" y="0"/>
                  </a:cubicBezTo>
                  <a:cubicBezTo>
                    <a:pt x="18" y="0"/>
                    <a:pt x="15" y="0"/>
                    <a:pt x="13" y="1"/>
                  </a:cubicBezTo>
                  <a:cubicBezTo>
                    <a:pt x="9" y="2"/>
                    <a:pt x="6" y="4"/>
                    <a:pt x="4" y="7"/>
                  </a:cubicBezTo>
                  <a:cubicBezTo>
                    <a:pt x="1" y="10"/>
                    <a:pt x="0" y="15"/>
                    <a:pt x="0" y="19"/>
                  </a:cubicBezTo>
                  <a:cubicBezTo>
                    <a:pt x="0" y="22"/>
                    <a:pt x="1" y="25"/>
                    <a:pt x="2" y="28"/>
                  </a:cubicBezTo>
                  <a:cubicBezTo>
                    <a:pt x="3" y="31"/>
                    <a:pt x="6" y="34"/>
                    <a:pt x="9" y="36"/>
                  </a:cubicBezTo>
                  <a:cubicBezTo>
                    <a:pt x="13" y="38"/>
                    <a:pt x="16" y="39"/>
                    <a:pt x="20" y="39"/>
                  </a:cubicBezTo>
                  <a:cubicBezTo>
                    <a:pt x="22" y="39"/>
                    <a:pt x="25" y="39"/>
                    <a:pt x="27" y="38"/>
                  </a:cubicBezTo>
                  <a:cubicBezTo>
                    <a:pt x="31" y="37"/>
                    <a:pt x="34" y="34"/>
                    <a:pt x="36" y="31"/>
                  </a:cubicBezTo>
                  <a:cubicBezTo>
                    <a:pt x="38" y="28"/>
                    <a:pt x="40" y="24"/>
                    <a:pt x="40" y="19"/>
                  </a:cubicBezTo>
                  <a:cubicBezTo>
                    <a:pt x="40" y="16"/>
                    <a:pt x="39" y="13"/>
                    <a:pt x="38" y="11"/>
                  </a:cubicBezTo>
                  <a:cubicBezTo>
                    <a:pt x="36" y="7"/>
                    <a:pt x="34" y="4"/>
                    <a:pt x="3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7068" y="4088"/>
              <a:ext cx="23" cy="76"/>
            </a:xfrm>
            <a:custGeom>
              <a:avLst/>
              <a:gdLst>
                <a:gd name="T0" fmla="*/ 0 w 23"/>
                <a:gd name="T1" fmla="*/ 4 h 76"/>
                <a:gd name="T2" fmla="*/ 0 w 23"/>
                <a:gd name="T3" fmla="*/ 76 h 76"/>
                <a:gd name="T4" fmla="*/ 23 w 23"/>
                <a:gd name="T5" fmla="*/ 76 h 76"/>
                <a:gd name="T6" fmla="*/ 23 w 23"/>
                <a:gd name="T7" fmla="*/ 0 h 76"/>
                <a:gd name="T8" fmla="*/ 0 w 23"/>
                <a:gd name="T9" fmla="*/ 0 h 76"/>
                <a:gd name="T10" fmla="*/ 0 w 23"/>
                <a:gd name="T11" fmla="*/ 4 h 76"/>
              </a:gdLst>
              <a:ahLst/>
              <a:cxnLst>
                <a:cxn ang="0">
                  <a:pos x="T0" y="T1"/>
                </a:cxn>
                <a:cxn ang="0">
                  <a:pos x="T2" y="T3"/>
                </a:cxn>
                <a:cxn ang="0">
                  <a:pos x="T4" y="T5"/>
                </a:cxn>
                <a:cxn ang="0">
                  <a:pos x="T6" y="T7"/>
                </a:cxn>
                <a:cxn ang="0">
                  <a:pos x="T8" y="T9"/>
                </a:cxn>
                <a:cxn ang="0">
                  <a:pos x="T10" y="T11"/>
                </a:cxn>
              </a:cxnLst>
              <a:rect l="0" t="0" r="r" b="b"/>
              <a:pathLst>
                <a:path w="23" h="76">
                  <a:moveTo>
                    <a:pt x="0" y="4"/>
                  </a:moveTo>
                  <a:lnTo>
                    <a:pt x="0" y="76"/>
                  </a:lnTo>
                  <a:lnTo>
                    <a:pt x="23" y="76"/>
                  </a:lnTo>
                  <a:lnTo>
                    <a:pt x="23"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7095" y="4081"/>
              <a:ext cx="77" cy="126"/>
            </a:xfrm>
            <a:custGeom>
              <a:avLst/>
              <a:gdLst>
                <a:gd name="T0" fmla="*/ 102 w 117"/>
                <a:gd name="T1" fmla="*/ 100 h 190"/>
                <a:gd name="T2" fmla="*/ 112 w 117"/>
                <a:gd name="T3" fmla="*/ 83 h 190"/>
                <a:gd name="T4" fmla="*/ 114 w 117"/>
                <a:gd name="T5" fmla="*/ 66 h 190"/>
                <a:gd name="T6" fmla="*/ 112 w 117"/>
                <a:gd name="T7" fmla="*/ 48 h 190"/>
                <a:gd name="T8" fmla="*/ 105 w 117"/>
                <a:gd name="T9" fmla="*/ 35 h 190"/>
                <a:gd name="T10" fmla="*/ 117 w 117"/>
                <a:gd name="T11" fmla="*/ 20 h 190"/>
                <a:gd name="T12" fmla="*/ 90 w 117"/>
                <a:gd name="T13" fmla="*/ 0 h 190"/>
                <a:gd name="T14" fmla="*/ 88 w 117"/>
                <a:gd name="T15" fmla="*/ 3 h 190"/>
                <a:gd name="T16" fmla="*/ 80 w 117"/>
                <a:gd name="T17" fmla="*/ 13 h 190"/>
                <a:gd name="T18" fmla="*/ 70 w 117"/>
                <a:gd name="T19" fmla="*/ 10 h 190"/>
                <a:gd name="T20" fmla="*/ 57 w 117"/>
                <a:gd name="T21" fmla="*/ 9 h 190"/>
                <a:gd name="T22" fmla="*/ 17 w 117"/>
                <a:gd name="T23" fmla="*/ 24 h 190"/>
                <a:gd name="T24" fmla="*/ 4 w 117"/>
                <a:gd name="T25" fmla="*/ 42 h 190"/>
                <a:gd name="T26" fmla="*/ 0 w 117"/>
                <a:gd name="T27" fmla="*/ 66 h 190"/>
                <a:gd name="T28" fmla="*/ 4 w 117"/>
                <a:gd name="T29" fmla="*/ 89 h 190"/>
                <a:gd name="T30" fmla="*/ 12 w 117"/>
                <a:gd name="T31" fmla="*/ 104 h 190"/>
                <a:gd name="T32" fmla="*/ 31 w 117"/>
                <a:gd name="T33" fmla="*/ 118 h 190"/>
                <a:gd name="T34" fmla="*/ 57 w 117"/>
                <a:gd name="T35" fmla="*/ 123 h 190"/>
                <a:gd name="T36" fmla="*/ 65 w 117"/>
                <a:gd name="T37" fmla="*/ 124 h 190"/>
                <a:gd name="T38" fmla="*/ 75 w 117"/>
                <a:gd name="T39" fmla="*/ 129 h 190"/>
                <a:gd name="T40" fmla="*/ 78 w 117"/>
                <a:gd name="T41" fmla="*/ 134 h 190"/>
                <a:gd name="T42" fmla="*/ 79 w 117"/>
                <a:gd name="T43" fmla="*/ 139 h 190"/>
                <a:gd name="T44" fmla="*/ 77 w 117"/>
                <a:gd name="T45" fmla="*/ 147 h 190"/>
                <a:gd name="T46" fmla="*/ 74 w 117"/>
                <a:gd name="T47" fmla="*/ 151 h 190"/>
                <a:gd name="T48" fmla="*/ 67 w 117"/>
                <a:gd name="T49" fmla="*/ 155 h 190"/>
                <a:gd name="T50" fmla="*/ 57 w 117"/>
                <a:gd name="T51" fmla="*/ 157 h 190"/>
                <a:gd name="T52" fmla="*/ 41 w 117"/>
                <a:gd name="T53" fmla="*/ 152 h 190"/>
                <a:gd name="T54" fmla="*/ 36 w 117"/>
                <a:gd name="T55" fmla="*/ 146 h 190"/>
                <a:gd name="T56" fmla="*/ 35 w 117"/>
                <a:gd name="T57" fmla="*/ 139 h 190"/>
                <a:gd name="T58" fmla="*/ 35 w 117"/>
                <a:gd name="T59" fmla="*/ 134 h 190"/>
                <a:gd name="T60" fmla="*/ 0 w 117"/>
                <a:gd name="T61" fmla="*/ 134 h 190"/>
                <a:gd name="T62" fmla="*/ 0 w 117"/>
                <a:gd name="T63" fmla="*/ 139 h 190"/>
                <a:gd name="T64" fmla="*/ 4 w 117"/>
                <a:gd name="T65" fmla="*/ 160 h 190"/>
                <a:gd name="T66" fmla="*/ 25 w 117"/>
                <a:gd name="T67" fmla="*/ 182 h 190"/>
                <a:gd name="T68" fmla="*/ 57 w 117"/>
                <a:gd name="T69" fmla="*/ 190 h 190"/>
                <a:gd name="T70" fmla="*/ 79 w 117"/>
                <a:gd name="T71" fmla="*/ 187 h 190"/>
                <a:gd name="T72" fmla="*/ 104 w 117"/>
                <a:gd name="T73" fmla="*/ 169 h 190"/>
                <a:gd name="T74" fmla="*/ 114 w 117"/>
                <a:gd name="T75" fmla="*/ 139 h 190"/>
                <a:gd name="T76" fmla="*/ 113 w 117"/>
                <a:gd name="T77" fmla="*/ 128 h 190"/>
                <a:gd name="T78" fmla="*/ 106 w 117"/>
                <a:gd name="T79" fmla="*/ 113 h 190"/>
                <a:gd name="T80" fmla="*/ 97 w 117"/>
                <a:gd name="T81" fmla="*/ 105 h 190"/>
                <a:gd name="T82" fmla="*/ 102 w 117"/>
                <a:gd name="T83" fmla="*/ 100 h 190"/>
                <a:gd name="T84" fmla="*/ 36 w 117"/>
                <a:gd name="T85" fmla="*/ 55 h 190"/>
                <a:gd name="T86" fmla="*/ 45 w 117"/>
                <a:gd name="T87" fmla="*/ 45 h 190"/>
                <a:gd name="T88" fmla="*/ 57 w 117"/>
                <a:gd name="T89" fmla="*/ 41 h 190"/>
                <a:gd name="T90" fmla="*/ 73 w 117"/>
                <a:gd name="T91" fmla="*/ 48 h 190"/>
                <a:gd name="T92" fmla="*/ 78 w 117"/>
                <a:gd name="T93" fmla="*/ 55 h 190"/>
                <a:gd name="T94" fmla="*/ 79 w 117"/>
                <a:gd name="T95" fmla="*/ 66 h 190"/>
                <a:gd name="T96" fmla="*/ 78 w 117"/>
                <a:gd name="T97" fmla="*/ 76 h 190"/>
                <a:gd name="T98" fmla="*/ 70 w 117"/>
                <a:gd name="T99" fmla="*/ 87 h 190"/>
                <a:gd name="T100" fmla="*/ 57 w 117"/>
                <a:gd name="T101" fmla="*/ 90 h 190"/>
                <a:gd name="T102" fmla="*/ 48 w 117"/>
                <a:gd name="T103" fmla="*/ 89 h 190"/>
                <a:gd name="T104" fmla="*/ 39 w 117"/>
                <a:gd name="T105" fmla="*/ 81 h 190"/>
                <a:gd name="T106" fmla="*/ 35 w 117"/>
                <a:gd name="T107" fmla="*/ 66 h 190"/>
                <a:gd name="T108" fmla="*/ 36 w 117"/>
                <a:gd name="T109"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90">
                  <a:moveTo>
                    <a:pt x="102" y="100"/>
                  </a:moveTo>
                  <a:cubicBezTo>
                    <a:pt x="107" y="95"/>
                    <a:pt x="110" y="89"/>
                    <a:pt x="112" y="83"/>
                  </a:cubicBezTo>
                  <a:cubicBezTo>
                    <a:pt x="114" y="77"/>
                    <a:pt x="114" y="71"/>
                    <a:pt x="114" y="66"/>
                  </a:cubicBezTo>
                  <a:cubicBezTo>
                    <a:pt x="114" y="60"/>
                    <a:pt x="114" y="54"/>
                    <a:pt x="112" y="48"/>
                  </a:cubicBezTo>
                  <a:cubicBezTo>
                    <a:pt x="110" y="44"/>
                    <a:pt x="108" y="39"/>
                    <a:pt x="105" y="35"/>
                  </a:cubicBezTo>
                  <a:cubicBezTo>
                    <a:pt x="117" y="20"/>
                    <a:pt x="117" y="20"/>
                    <a:pt x="117" y="20"/>
                  </a:cubicBezTo>
                  <a:cubicBezTo>
                    <a:pt x="90" y="0"/>
                    <a:pt x="90" y="0"/>
                    <a:pt x="90" y="0"/>
                  </a:cubicBezTo>
                  <a:cubicBezTo>
                    <a:pt x="88" y="3"/>
                    <a:pt x="88" y="3"/>
                    <a:pt x="88" y="3"/>
                  </a:cubicBezTo>
                  <a:cubicBezTo>
                    <a:pt x="80" y="13"/>
                    <a:pt x="80" y="13"/>
                    <a:pt x="80" y="13"/>
                  </a:cubicBezTo>
                  <a:cubicBezTo>
                    <a:pt x="77" y="11"/>
                    <a:pt x="74" y="10"/>
                    <a:pt x="70" y="10"/>
                  </a:cubicBezTo>
                  <a:cubicBezTo>
                    <a:pt x="66" y="9"/>
                    <a:pt x="61" y="9"/>
                    <a:pt x="57" y="9"/>
                  </a:cubicBezTo>
                  <a:cubicBezTo>
                    <a:pt x="42" y="9"/>
                    <a:pt x="27" y="14"/>
                    <a:pt x="17" y="24"/>
                  </a:cubicBezTo>
                  <a:cubicBezTo>
                    <a:pt x="11" y="29"/>
                    <a:pt x="7" y="35"/>
                    <a:pt x="4" y="42"/>
                  </a:cubicBezTo>
                  <a:cubicBezTo>
                    <a:pt x="1" y="49"/>
                    <a:pt x="0" y="57"/>
                    <a:pt x="0" y="66"/>
                  </a:cubicBezTo>
                  <a:cubicBezTo>
                    <a:pt x="0" y="75"/>
                    <a:pt x="1" y="82"/>
                    <a:pt x="4" y="89"/>
                  </a:cubicBezTo>
                  <a:cubicBezTo>
                    <a:pt x="6" y="95"/>
                    <a:pt x="8" y="99"/>
                    <a:pt x="12" y="104"/>
                  </a:cubicBezTo>
                  <a:cubicBezTo>
                    <a:pt x="17" y="110"/>
                    <a:pt x="23" y="115"/>
                    <a:pt x="31" y="118"/>
                  </a:cubicBezTo>
                  <a:cubicBezTo>
                    <a:pt x="39" y="121"/>
                    <a:pt x="47" y="123"/>
                    <a:pt x="57" y="123"/>
                  </a:cubicBezTo>
                  <a:cubicBezTo>
                    <a:pt x="60" y="123"/>
                    <a:pt x="63" y="123"/>
                    <a:pt x="65" y="124"/>
                  </a:cubicBezTo>
                  <a:cubicBezTo>
                    <a:pt x="69" y="125"/>
                    <a:pt x="73" y="127"/>
                    <a:pt x="75" y="129"/>
                  </a:cubicBezTo>
                  <a:cubicBezTo>
                    <a:pt x="76" y="131"/>
                    <a:pt x="77" y="132"/>
                    <a:pt x="78" y="134"/>
                  </a:cubicBezTo>
                  <a:cubicBezTo>
                    <a:pt x="78" y="135"/>
                    <a:pt x="79" y="137"/>
                    <a:pt x="79" y="139"/>
                  </a:cubicBezTo>
                  <a:cubicBezTo>
                    <a:pt x="79" y="142"/>
                    <a:pt x="78" y="145"/>
                    <a:pt x="77" y="147"/>
                  </a:cubicBezTo>
                  <a:cubicBezTo>
                    <a:pt x="76" y="148"/>
                    <a:pt x="75" y="150"/>
                    <a:pt x="74" y="151"/>
                  </a:cubicBezTo>
                  <a:cubicBezTo>
                    <a:pt x="72" y="153"/>
                    <a:pt x="70" y="154"/>
                    <a:pt x="67" y="155"/>
                  </a:cubicBezTo>
                  <a:cubicBezTo>
                    <a:pt x="64" y="156"/>
                    <a:pt x="61" y="157"/>
                    <a:pt x="57" y="157"/>
                  </a:cubicBezTo>
                  <a:cubicBezTo>
                    <a:pt x="51" y="157"/>
                    <a:pt x="45" y="155"/>
                    <a:pt x="41" y="152"/>
                  </a:cubicBezTo>
                  <a:cubicBezTo>
                    <a:pt x="39" y="150"/>
                    <a:pt x="37" y="148"/>
                    <a:pt x="36" y="146"/>
                  </a:cubicBezTo>
                  <a:cubicBezTo>
                    <a:pt x="35" y="144"/>
                    <a:pt x="35" y="142"/>
                    <a:pt x="35" y="139"/>
                  </a:cubicBezTo>
                  <a:cubicBezTo>
                    <a:pt x="35" y="134"/>
                    <a:pt x="35" y="134"/>
                    <a:pt x="35" y="134"/>
                  </a:cubicBezTo>
                  <a:cubicBezTo>
                    <a:pt x="0" y="134"/>
                    <a:pt x="0" y="134"/>
                    <a:pt x="0" y="134"/>
                  </a:cubicBezTo>
                  <a:cubicBezTo>
                    <a:pt x="0" y="139"/>
                    <a:pt x="0" y="139"/>
                    <a:pt x="0" y="139"/>
                  </a:cubicBezTo>
                  <a:cubicBezTo>
                    <a:pt x="0" y="147"/>
                    <a:pt x="1" y="154"/>
                    <a:pt x="4" y="160"/>
                  </a:cubicBezTo>
                  <a:cubicBezTo>
                    <a:pt x="8" y="170"/>
                    <a:pt x="16" y="177"/>
                    <a:pt x="25" y="182"/>
                  </a:cubicBezTo>
                  <a:cubicBezTo>
                    <a:pt x="34" y="187"/>
                    <a:pt x="45" y="190"/>
                    <a:pt x="57" y="190"/>
                  </a:cubicBezTo>
                  <a:cubicBezTo>
                    <a:pt x="65" y="190"/>
                    <a:pt x="73" y="189"/>
                    <a:pt x="79" y="187"/>
                  </a:cubicBezTo>
                  <a:cubicBezTo>
                    <a:pt x="90" y="183"/>
                    <a:pt x="98" y="177"/>
                    <a:pt x="104" y="169"/>
                  </a:cubicBezTo>
                  <a:cubicBezTo>
                    <a:pt x="111" y="161"/>
                    <a:pt x="114" y="151"/>
                    <a:pt x="114" y="139"/>
                  </a:cubicBezTo>
                  <a:cubicBezTo>
                    <a:pt x="114" y="136"/>
                    <a:pt x="114" y="132"/>
                    <a:pt x="113" y="128"/>
                  </a:cubicBezTo>
                  <a:cubicBezTo>
                    <a:pt x="112" y="123"/>
                    <a:pt x="110" y="118"/>
                    <a:pt x="106" y="113"/>
                  </a:cubicBezTo>
                  <a:cubicBezTo>
                    <a:pt x="103" y="110"/>
                    <a:pt x="100" y="107"/>
                    <a:pt x="97" y="105"/>
                  </a:cubicBezTo>
                  <a:cubicBezTo>
                    <a:pt x="99" y="103"/>
                    <a:pt x="100" y="102"/>
                    <a:pt x="102" y="100"/>
                  </a:cubicBezTo>
                  <a:moveTo>
                    <a:pt x="36" y="55"/>
                  </a:moveTo>
                  <a:cubicBezTo>
                    <a:pt x="38" y="51"/>
                    <a:pt x="41" y="47"/>
                    <a:pt x="45" y="45"/>
                  </a:cubicBezTo>
                  <a:cubicBezTo>
                    <a:pt x="48" y="43"/>
                    <a:pt x="52" y="41"/>
                    <a:pt x="57" y="41"/>
                  </a:cubicBezTo>
                  <a:cubicBezTo>
                    <a:pt x="63" y="41"/>
                    <a:pt x="69" y="44"/>
                    <a:pt x="73" y="48"/>
                  </a:cubicBezTo>
                  <a:cubicBezTo>
                    <a:pt x="75" y="50"/>
                    <a:pt x="76" y="52"/>
                    <a:pt x="78" y="55"/>
                  </a:cubicBezTo>
                  <a:cubicBezTo>
                    <a:pt x="79" y="58"/>
                    <a:pt x="79" y="62"/>
                    <a:pt x="79" y="66"/>
                  </a:cubicBezTo>
                  <a:cubicBezTo>
                    <a:pt x="79" y="70"/>
                    <a:pt x="79" y="73"/>
                    <a:pt x="78" y="76"/>
                  </a:cubicBezTo>
                  <a:cubicBezTo>
                    <a:pt x="76" y="81"/>
                    <a:pt x="73" y="84"/>
                    <a:pt x="70" y="87"/>
                  </a:cubicBezTo>
                  <a:cubicBezTo>
                    <a:pt x="66" y="89"/>
                    <a:pt x="62" y="90"/>
                    <a:pt x="57" y="90"/>
                  </a:cubicBezTo>
                  <a:cubicBezTo>
                    <a:pt x="54" y="90"/>
                    <a:pt x="51" y="90"/>
                    <a:pt x="48" y="89"/>
                  </a:cubicBezTo>
                  <a:cubicBezTo>
                    <a:pt x="44" y="87"/>
                    <a:pt x="41" y="84"/>
                    <a:pt x="39" y="81"/>
                  </a:cubicBezTo>
                  <a:cubicBezTo>
                    <a:pt x="36" y="77"/>
                    <a:pt x="35" y="72"/>
                    <a:pt x="35" y="66"/>
                  </a:cubicBezTo>
                  <a:cubicBezTo>
                    <a:pt x="35" y="62"/>
                    <a:pt x="35" y="58"/>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userDrawn="1"/>
          </p:nvSpPr>
          <p:spPr bwMode="auto">
            <a:xfrm>
              <a:off x="7184" y="4176"/>
              <a:ext cx="31" cy="34"/>
            </a:xfrm>
            <a:custGeom>
              <a:avLst/>
              <a:gdLst>
                <a:gd name="T0" fmla="*/ 37 w 47"/>
                <a:gd name="T1" fmla="*/ 33 h 52"/>
                <a:gd name="T2" fmla="*/ 43 w 47"/>
                <a:gd name="T3" fmla="*/ 26 h 52"/>
                <a:gd name="T4" fmla="*/ 45 w 47"/>
                <a:gd name="T5" fmla="*/ 18 h 52"/>
                <a:gd name="T6" fmla="*/ 39 w 47"/>
                <a:gd name="T7" fmla="*/ 6 h 52"/>
                <a:gd name="T8" fmla="*/ 25 w 47"/>
                <a:gd name="T9" fmla="*/ 0 h 52"/>
                <a:gd name="T10" fmla="*/ 25 w 47"/>
                <a:gd name="T11" fmla="*/ 0 h 52"/>
                <a:gd name="T12" fmla="*/ 25 w 47"/>
                <a:gd name="T13" fmla="*/ 0 h 52"/>
                <a:gd name="T14" fmla="*/ 2 w 47"/>
                <a:gd name="T15" fmla="*/ 0 h 52"/>
                <a:gd name="T16" fmla="*/ 0 w 47"/>
                <a:gd name="T17" fmla="*/ 0 h 52"/>
                <a:gd name="T18" fmla="*/ 0 w 47"/>
                <a:gd name="T19" fmla="*/ 52 h 52"/>
                <a:gd name="T20" fmla="*/ 14 w 47"/>
                <a:gd name="T21" fmla="*/ 52 h 52"/>
                <a:gd name="T22" fmla="*/ 14 w 47"/>
                <a:gd name="T23" fmla="*/ 36 h 52"/>
                <a:gd name="T24" fmla="*/ 19 w 47"/>
                <a:gd name="T25" fmla="*/ 36 h 52"/>
                <a:gd name="T26" fmla="*/ 33 w 47"/>
                <a:gd name="T27" fmla="*/ 52 h 52"/>
                <a:gd name="T28" fmla="*/ 47 w 47"/>
                <a:gd name="T29" fmla="*/ 52 h 52"/>
                <a:gd name="T30" fmla="*/ 47 w 47"/>
                <a:gd name="T31" fmla="*/ 50 h 52"/>
                <a:gd name="T32" fmla="*/ 47 w 47"/>
                <a:gd name="T33" fmla="*/ 49 h 52"/>
                <a:gd name="T34" fmla="*/ 47 w 47"/>
                <a:gd name="T35" fmla="*/ 48 h 52"/>
                <a:gd name="T36" fmla="*/ 34 w 47"/>
                <a:gd name="T37" fmla="*/ 34 h 52"/>
                <a:gd name="T38" fmla="*/ 37 w 47"/>
                <a:gd name="T39" fmla="*/ 33 h 52"/>
                <a:gd name="T40" fmla="*/ 14 w 47"/>
                <a:gd name="T41" fmla="*/ 13 h 52"/>
                <a:gd name="T42" fmla="*/ 25 w 47"/>
                <a:gd name="T43" fmla="*/ 13 h 52"/>
                <a:gd name="T44" fmla="*/ 28 w 47"/>
                <a:gd name="T45" fmla="*/ 14 h 52"/>
                <a:gd name="T46" fmla="*/ 30 w 47"/>
                <a:gd name="T47" fmla="*/ 15 h 52"/>
                <a:gd name="T48" fmla="*/ 31 w 47"/>
                <a:gd name="T49" fmla="*/ 18 h 52"/>
                <a:gd name="T50" fmla="*/ 30 w 47"/>
                <a:gd name="T51" fmla="*/ 20 h 52"/>
                <a:gd name="T52" fmla="*/ 29 w 47"/>
                <a:gd name="T53" fmla="*/ 22 h 52"/>
                <a:gd name="T54" fmla="*/ 25 w 47"/>
                <a:gd name="T55" fmla="*/ 23 h 52"/>
                <a:gd name="T56" fmla="*/ 14 w 47"/>
                <a:gd name="T57" fmla="*/ 23 h 52"/>
                <a:gd name="T58" fmla="*/ 14 w 47"/>
                <a:gd name="T59"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52">
                  <a:moveTo>
                    <a:pt x="37" y="33"/>
                  </a:moveTo>
                  <a:cubicBezTo>
                    <a:pt x="40" y="31"/>
                    <a:pt x="42" y="29"/>
                    <a:pt x="43" y="26"/>
                  </a:cubicBezTo>
                  <a:cubicBezTo>
                    <a:pt x="44" y="24"/>
                    <a:pt x="45" y="21"/>
                    <a:pt x="45" y="18"/>
                  </a:cubicBezTo>
                  <a:cubicBezTo>
                    <a:pt x="45" y="13"/>
                    <a:pt x="43" y="9"/>
                    <a:pt x="39" y="6"/>
                  </a:cubicBezTo>
                  <a:cubicBezTo>
                    <a:pt x="36" y="2"/>
                    <a:pt x="31" y="0"/>
                    <a:pt x="25" y="0"/>
                  </a:cubicBezTo>
                  <a:cubicBezTo>
                    <a:pt x="25" y="0"/>
                    <a:pt x="25" y="0"/>
                    <a:pt x="25" y="0"/>
                  </a:cubicBezTo>
                  <a:cubicBezTo>
                    <a:pt x="25" y="0"/>
                    <a:pt x="25" y="0"/>
                    <a:pt x="25" y="0"/>
                  </a:cubicBezTo>
                  <a:cubicBezTo>
                    <a:pt x="17" y="0"/>
                    <a:pt x="10" y="0"/>
                    <a:pt x="2" y="0"/>
                  </a:cubicBezTo>
                  <a:cubicBezTo>
                    <a:pt x="0" y="0"/>
                    <a:pt x="0" y="0"/>
                    <a:pt x="0" y="0"/>
                  </a:cubicBezTo>
                  <a:cubicBezTo>
                    <a:pt x="0" y="52"/>
                    <a:pt x="0" y="52"/>
                    <a:pt x="0" y="52"/>
                  </a:cubicBezTo>
                  <a:cubicBezTo>
                    <a:pt x="14" y="52"/>
                    <a:pt x="14" y="52"/>
                    <a:pt x="14" y="52"/>
                  </a:cubicBezTo>
                  <a:cubicBezTo>
                    <a:pt x="14" y="36"/>
                    <a:pt x="14" y="36"/>
                    <a:pt x="14" y="36"/>
                  </a:cubicBezTo>
                  <a:cubicBezTo>
                    <a:pt x="19" y="36"/>
                    <a:pt x="19" y="36"/>
                    <a:pt x="19" y="36"/>
                  </a:cubicBezTo>
                  <a:cubicBezTo>
                    <a:pt x="33" y="52"/>
                    <a:pt x="33" y="52"/>
                    <a:pt x="33" y="52"/>
                  </a:cubicBezTo>
                  <a:cubicBezTo>
                    <a:pt x="47" y="52"/>
                    <a:pt x="47" y="52"/>
                    <a:pt x="47" y="52"/>
                  </a:cubicBezTo>
                  <a:cubicBezTo>
                    <a:pt x="47" y="50"/>
                    <a:pt x="47" y="50"/>
                    <a:pt x="47" y="50"/>
                  </a:cubicBezTo>
                  <a:cubicBezTo>
                    <a:pt x="47" y="49"/>
                    <a:pt x="47" y="49"/>
                    <a:pt x="47" y="49"/>
                  </a:cubicBezTo>
                  <a:cubicBezTo>
                    <a:pt x="47" y="48"/>
                    <a:pt x="47" y="48"/>
                    <a:pt x="47" y="48"/>
                  </a:cubicBezTo>
                  <a:cubicBezTo>
                    <a:pt x="34" y="34"/>
                    <a:pt x="34" y="34"/>
                    <a:pt x="34" y="34"/>
                  </a:cubicBezTo>
                  <a:cubicBezTo>
                    <a:pt x="35" y="34"/>
                    <a:pt x="36" y="33"/>
                    <a:pt x="37" y="33"/>
                  </a:cubicBezTo>
                  <a:moveTo>
                    <a:pt x="14" y="13"/>
                  </a:moveTo>
                  <a:cubicBezTo>
                    <a:pt x="25" y="13"/>
                    <a:pt x="25" y="13"/>
                    <a:pt x="25" y="13"/>
                  </a:cubicBezTo>
                  <a:cubicBezTo>
                    <a:pt x="26" y="13"/>
                    <a:pt x="27" y="13"/>
                    <a:pt x="28" y="14"/>
                  </a:cubicBezTo>
                  <a:cubicBezTo>
                    <a:pt x="29" y="14"/>
                    <a:pt x="30" y="15"/>
                    <a:pt x="30" y="15"/>
                  </a:cubicBezTo>
                  <a:cubicBezTo>
                    <a:pt x="31" y="16"/>
                    <a:pt x="31" y="17"/>
                    <a:pt x="31" y="18"/>
                  </a:cubicBezTo>
                  <a:cubicBezTo>
                    <a:pt x="31" y="19"/>
                    <a:pt x="31" y="20"/>
                    <a:pt x="30" y="20"/>
                  </a:cubicBezTo>
                  <a:cubicBezTo>
                    <a:pt x="30" y="21"/>
                    <a:pt x="30" y="22"/>
                    <a:pt x="29" y="22"/>
                  </a:cubicBezTo>
                  <a:cubicBezTo>
                    <a:pt x="28" y="23"/>
                    <a:pt x="27" y="23"/>
                    <a:pt x="25" y="23"/>
                  </a:cubicBezTo>
                  <a:cubicBezTo>
                    <a:pt x="14" y="23"/>
                    <a:pt x="14" y="23"/>
                    <a:pt x="14" y="2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224" y="4176"/>
              <a:ext cx="26" cy="34"/>
            </a:xfrm>
            <a:custGeom>
              <a:avLst/>
              <a:gdLst>
                <a:gd name="T0" fmla="*/ 0 w 26"/>
                <a:gd name="T1" fmla="*/ 1 h 34"/>
                <a:gd name="T2" fmla="*/ 0 w 26"/>
                <a:gd name="T3" fmla="*/ 33 h 34"/>
                <a:gd name="T4" fmla="*/ 0 w 26"/>
                <a:gd name="T5" fmla="*/ 34 h 34"/>
                <a:gd name="T6" fmla="*/ 26 w 26"/>
                <a:gd name="T7" fmla="*/ 34 h 34"/>
                <a:gd name="T8" fmla="*/ 26 w 26"/>
                <a:gd name="T9" fmla="*/ 33 h 34"/>
                <a:gd name="T10" fmla="*/ 26 w 26"/>
                <a:gd name="T11" fmla="*/ 25 h 34"/>
                <a:gd name="T12" fmla="*/ 9 w 26"/>
                <a:gd name="T13" fmla="*/ 25 h 34"/>
                <a:gd name="T14" fmla="*/ 9 w 26"/>
                <a:gd name="T15" fmla="*/ 21 h 34"/>
                <a:gd name="T16" fmla="*/ 26 w 26"/>
                <a:gd name="T17" fmla="*/ 21 h 34"/>
                <a:gd name="T18" fmla="*/ 26 w 26"/>
                <a:gd name="T19" fmla="*/ 13 h 34"/>
                <a:gd name="T20" fmla="*/ 9 w 26"/>
                <a:gd name="T21" fmla="*/ 13 h 34"/>
                <a:gd name="T22" fmla="*/ 9 w 26"/>
                <a:gd name="T23" fmla="*/ 8 h 34"/>
                <a:gd name="T24" fmla="*/ 26 w 26"/>
                <a:gd name="T25" fmla="*/ 8 h 34"/>
                <a:gd name="T26" fmla="*/ 26 w 26"/>
                <a:gd name="T27" fmla="*/ 0 h 34"/>
                <a:gd name="T28" fmla="*/ 0 w 26"/>
                <a:gd name="T29" fmla="*/ 0 h 34"/>
                <a:gd name="T30" fmla="*/ 0 w 26"/>
                <a:gd name="T3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4">
                  <a:moveTo>
                    <a:pt x="0" y="1"/>
                  </a:moveTo>
                  <a:lnTo>
                    <a:pt x="0" y="33"/>
                  </a:lnTo>
                  <a:lnTo>
                    <a:pt x="0" y="34"/>
                  </a:lnTo>
                  <a:lnTo>
                    <a:pt x="26" y="34"/>
                  </a:lnTo>
                  <a:lnTo>
                    <a:pt x="26" y="33"/>
                  </a:lnTo>
                  <a:lnTo>
                    <a:pt x="26" y="25"/>
                  </a:lnTo>
                  <a:lnTo>
                    <a:pt x="9" y="25"/>
                  </a:lnTo>
                  <a:lnTo>
                    <a:pt x="9" y="21"/>
                  </a:lnTo>
                  <a:lnTo>
                    <a:pt x="26" y="21"/>
                  </a:lnTo>
                  <a:lnTo>
                    <a:pt x="26" y="13"/>
                  </a:lnTo>
                  <a:lnTo>
                    <a:pt x="9" y="13"/>
                  </a:lnTo>
                  <a:lnTo>
                    <a:pt x="9" y="8"/>
                  </a:lnTo>
                  <a:lnTo>
                    <a:pt x="26" y="8"/>
                  </a:lnTo>
                  <a:lnTo>
                    <a:pt x="26"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261" y="4176"/>
              <a:ext cx="30" cy="34"/>
            </a:xfrm>
            <a:custGeom>
              <a:avLst/>
              <a:gdLst>
                <a:gd name="T0" fmla="*/ 34 w 45"/>
                <a:gd name="T1" fmla="*/ 2 h 52"/>
                <a:gd name="T2" fmla="*/ 25 w 45"/>
                <a:gd name="T3" fmla="*/ 0 h 52"/>
                <a:gd name="T4" fmla="*/ 2 w 45"/>
                <a:gd name="T5" fmla="*/ 0 h 52"/>
                <a:gd name="T6" fmla="*/ 0 w 45"/>
                <a:gd name="T7" fmla="*/ 0 h 52"/>
                <a:gd name="T8" fmla="*/ 0 w 45"/>
                <a:gd name="T9" fmla="*/ 52 h 52"/>
                <a:gd name="T10" fmla="*/ 14 w 45"/>
                <a:gd name="T11" fmla="*/ 52 h 52"/>
                <a:gd name="T12" fmla="*/ 14 w 45"/>
                <a:gd name="T13" fmla="*/ 38 h 52"/>
                <a:gd name="T14" fmla="*/ 25 w 45"/>
                <a:gd name="T15" fmla="*/ 38 h 52"/>
                <a:gd name="T16" fmla="*/ 34 w 45"/>
                <a:gd name="T17" fmla="*/ 36 h 52"/>
                <a:gd name="T18" fmla="*/ 42 w 45"/>
                <a:gd name="T19" fmla="*/ 29 h 52"/>
                <a:gd name="T20" fmla="*/ 45 w 45"/>
                <a:gd name="T21" fmla="*/ 19 h 52"/>
                <a:gd name="T22" fmla="*/ 40 w 45"/>
                <a:gd name="T23" fmla="*/ 6 h 52"/>
                <a:gd name="T24" fmla="*/ 34 w 45"/>
                <a:gd name="T25" fmla="*/ 2 h 52"/>
                <a:gd name="T26" fmla="*/ 14 w 45"/>
                <a:gd name="T27" fmla="*/ 13 h 52"/>
                <a:gd name="T28" fmla="*/ 25 w 45"/>
                <a:gd name="T29" fmla="*/ 13 h 52"/>
                <a:gd name="T30" fmla="*/ 28 w 45"/>
                <a:gd name="T31" fmla="*/ 14 h 52"/>
                <a:gd name="T32" fmla="*/ 30 w 45"/>
                <a:gd name="T33" fmla="*/ 16 h 52"/>
                <a:gd name="T34" fmla="*/ 31 w 45"/>
                <a:gd name="T35" fmla="*/ 19 h 52"/>
                <a:gd name="T36" fmla="*/ 30 w 45"/>
                <a:gd name="T37" fmla="*/ 23 h 52"/>
                <a:gd name="T38" fmla="*/ 28 w 45"/>
                <a:gd name="T39" fmla="*/ 25 h 52"/>
                <a:gd name="T40" fmla="*/ 25 w 45"/>
                <a:gd name="T41" fmla="*/ 25 h 52"/>
                <a:gd name="T42" fmla="*/ 14 w 45"/>
                <a:gd name="T43" fmla="*/ 25 h 52"/>
                <a:gd name="T44" fmla="*/ 14 w 45"/>
                <a:gd name="T45"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52">
                  <a:moveTo>
                    <a:pt x="34" y="2"/>
                  </a:moveTo>
                  <a:cubicBezTo>
                    <a:pt x="31" y="1"/>
                    <a:pt x="28" y="0"/>
                    <a:pt x="25" y="0"/>
                  </a:cubicBezTo>
                  <a:cubicBezTo>
                    <a:pt x="17" y="0"/>
                    <a:pt x="10" y="0"/>
                    <a:pt x="2" y="0"/>
                  </a:cubicBezTo>
                  <a:cubicBezTo>
                    <a:pt x="0" y="0"/>
                    <a:pt x="0" y="0"/>
                    <a:pt x="0" y="0"/>
                  </a:cubicBezTo>
                  <a:cubicBezTo>
                    <a:pt x="0" y="52"/>
                    <a:pt x="0" y="52"/>
                    <a:pt x="0" y="52"/>
                  </a:cubicBezTo>
                  <a:cubicBezTo>
                    <a:pt x="14" y="52"/>
                    <a:pt x="14" y="52"/>
                    <a:pt x="14" y="52"/>
                  </a:cubicBezTo>
                  <a:cubicBezTo>
                    <a:pt x="14" y="38"/>
                    <a:pt x="14" y="38"/>
                    <a:pt x="14" y="38"/>
                  </a:cubicBezTo>
                  <a:cubicBezTo>
                    <a:pt x="25" y="38"/>
                    <a:pt x="25" y="38"/>
                    <a:pt x="25" y="38"/>
                  </a:cubicBezTo>
                  <a:cubicBezTo>
                    <a:pt x="28" y="38"/>
                    <a:pt x="31" y="37"/>
                    <a:pt x="34" y="36"/>
                  </a:cubicBezTo>
                  <a:cubicBezTo>
                    <a:pt x="37" y="35"/>
                    <a:pt x="40" y="32"/>
                    <a:pt x="42" y="29"/>
                  </a:cubicBezTo>
                  <a:cubicBezTo>
                    <a:pt x="44" y="26"/>
                    <a:pt x="45" y="23"/>
                    <a:pt x="45" y="19"/>
                  </a:cubicBezTo>
                  <a:cubicBezTo>
                    <a:pt x="45" y="14"/>
                    <a:pt x="43" y="10"/>
                    <a:pt x="40" y="6"/>
                  </a:cubicBezTo>
                  <a:cubicBezTo>
                    <a:pt x="38" y="4"/>
                    <a:pt x="36" y="3"/>
                    <a:pt x="34" y="2"/>
                  </a:cubicBezTo>
                  <a:moveTo>
                    <a:pt x="14" y="13"/>
                  </a:moveTo>
                  <a:cubicBezTo>
                    <a:pt x="25" y="13"/>
                    <a:pt x="25" y="13"/>
                    <a:pt x="25" y="13"/>
                  </a:cubicBezTo>
                  <a:cubicBezTo>
                    <a:pt x="26" y="13"/>
                    <a:pt x="27" y="13"/>
                    <a:pt x="28" y="14"/>
                  </a:cubicBezTo>
                  <a:cubicBezTo>
                    <a:pt x="29" y="14"/>
                    <a:pt x="30" y="15"/>
                    <a:pt x="30" y="16"/>
                  </a:cubicBezTo>
                  <a:cubicBezTo>
                    <a:pt x="31" y="17"/>
                    <a:pt x="31" y="18"/>
                    <a:pt x="31" y="19"/>
                  </a:cubicBezTo>
                  <a:cubicBezTo>
                    <a:pt x="31" y="21"/>
                    <a:pt x="31" y="22"/>
                    <a:pt x="30" y="23"/>
                  </a:cubicBezTo>
                  <a:cubicBezTo>
                    <a:pt x="29" y="24"/>
                    <a:pt x="29" y="24"/>
                    <a:pt x="28" y="25"/>
                  </a:cubicBezTo>
                  <a:cubicBezTo>
                    <a:pt x="27" y="25"/>
                    <a:pt x="26" y="25"/>
                    <a:pt x="25" y="25"/>
                  </a:cubicBezTo>
                  <a:cubicBezTo>
                    <a:pt x="14" y="25"/>
                    <a:pt x="14" y="25"/>
                    <a:pt x="14" y="25"/>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7297" y="4176"/>
              <a:ext cx="31" cy="35"/>
            </a:xfrm>
            <a:custGeom>
              <a:avLst/>
              <a:gdLst>
                <a:gd name="T0" fmla="*/ 33 w 47"/>
                <a:gd name="T1" fmla="*/ 0 h 53"/>
                <a:gd name="T2" fmla="*/ 33 w 47"/>
                <a:gd name="T3" fmla="*/ 29 h 53"/>
                <a:gd name="T4" fmla="*/ 33 w 47"/>
                <a:gd name="T5" fmla="*/ 34 h 53"/>
                <a:gd name="T6" fmla="*/ 29 w 47"/>
                <a:gd name="T7" fmla="*/ 39 h 53"/>
                <a:gd name="T8" fmla="*/ 24 w 47"/>
                <a:gd name="T9" fmla="*/ 40 h 53"/>
                <a:gd name="T10" fmla="*/ 20 w 47"/>
                <a:gd name="T11" fmla="*/ 39 h 53"/>
                <a:gd name="T12" fmla="*/ 15 w 47"/>
                <a:gd name="T13" fmla="*/ 36 h 53"/>
                <a:gd name="T14" fmla="*/ 14 w 47"/>
                <a:gd name="T15" fmla="*/ 29 h 53"/>
                <a:gd name="T16" fmla="*/ 14 w 47"/>
                <a:gd name="T17" fmla="*/ 0 h 53"/>
                <a:gd name="T18" fmla="*/ 0 w 47"/>
                <a:gd name="T19" fmla="*/ 0 h 53"/>
                <a:gd name="T20" fmla="*/ 0 w 47"/>
                <a:gd name="T21" fmla="*/ 29 h 53"/>
                <a:gd name="T22" fmla="*/ 2 w 47"/>
                <a:gd name="T23" fmla="*/ 40 h 53"/>
                <a:gd name="T24" fmla="*/ 11 w 47"/>
                <a:gd name="T25" fmla="*/ 50 h 53"/>
                <a:gd name="T26" fmla="*/ 24 w 47"/>
                <a:gd name="T27" fmla="*/ 53 h 53"/>
                <a:gd name="T28" fmla="*/ 33 w 47"/>
                <a:gd name="T29" fmla="*/ 51 h 53"/>
                <a:gd name="T30" fmla="*/ 43 w 47"/>
                <a:gd name="T31" fmla="*/ 44 h 53"/>
                <a:gd name="T32" fmla="*/ 47 w 47"/>
                <a:gd name="T33" fmla="*/ 29 h 53"/>
                <a:gd name="T34" fmla="*/ 47 w 47"/>
                <a:gd name="T35" fmla="*/ 0 h 53"/>
                <a:gd name="T36" fmla="*/ 44 w 47"/>
                <a:gd name="T37" fmla="*/ 0 h 53"/>
                <a:gd name="T38" fmla="*/ 33 w 47"/>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3">
                  <a:moveTo>
                    <a:pt x="33" y="0"/>
                  </a:moveTo>
                  <a:cubicBezTo>
                    <a:pt x="33" y="29"/>
                    <a:pt x="33" y="29"/>
                    <a:pt x="33" y="29"/>
                  </a:cubicBezTo>
                  <a:cubicBezTo>
                    <a:pt x="33" y="31"/>
                    <a:pt x="33" y="33"/>
                    <a:pt x="33" y="34"/>
                  </a:cubicBezTo>
                  <a:cubicBezTo>
                    <a:pt x="32" y="36"/>
                    <a:pt x="31" y="38"/>
                    <a:pt x="29" y="39"/>
                  </a:cubicBezTo>
                  <a:cubicBezTo>
                    <a:pt x="28" y="40"/>
                    <a:pt x="26" y="40"/>
                    <a:pt x="24" y="40"/>
                  </a:cubicBezTo>
                  <a:cubicBezTo>
                    <a:pt x="22" y="40"/>
                    <a:pt x="21" y="40"/>
                    <a:pt x="20" y="39"/>
                  </a:cubicBezTo>
                  <a:cubicBezTo>
                    <a:pt x="18" y="39"/>
                    <a:pt x="16" y="38"/>
                    <a:pt x="15" y="36"/>
                  </a:cubicBezTo>
                  <a:cubicBezTo>
                    <a:pt x="14" y="34"/>
                    <a:pt x="14" y="32"/>
                    <a:pt x="14" y="29"/>
                  </a:cubicBezTo>
                  <a:cubicBezTo>
                    <a:pt x="14" y="0"/>
                    <a:pt x="14" y="0"/>
                    <a:pt x="14" y="0"/>
                  </a:cubicBezTo>
                  <a:cubicBezTo>
                    <a:pt x="0" y="0"/>
                    <a:pt x="0" y="0"/>
                    <a:pt x="0" y="0"/>
                  </a:cubicBezTo>
                  <a:cubicBezTo>
                    <a:pt x="0" y="29"/>
                    <a:pt x="0" y="29"/>
                    <a:pt x="0" y="29"/>
                  </a:cubicBezTo>
                  <a:cubicBezTo>
                    <a:pt x="0" y="33"/>
                    <a:pt x="1" y="37"/>
                    <a:pt x="2" y="40"/>
                  </a:cubicBezTo>
                  <a:cubicBezTo>
                    <a:pt x="4" y="44"/>
                    <a:pt x="7" y="47"/>
                    <a:pt x="11" y="50"/>
                  </a:cubicBezTo>
                  <a:cubicBezTo>
                    <a:pt x="15" y="52"/>
                    <a:pt x="19" y="53"/>
                    <a:pt x="24" y="53"/>
                  </a:cubicBezTo>
                  <a:cubicBezTo>
                    <a:pt x="27" y="53"/>
                    <a:pt x="30" y="52"/>
                    <a:pt x="33" y="51"/>
                  </a:cubicBezTo>
                  <a:cubicBezTo>
                    <a:pt x="37" y="50"/>
                    <a:pt x="41" y="47"/>
                    <a:pt x="43" y="44"/>
                  </a:cubicBezTo>
                  <a:cubicBezTo>
                    <a:pt x="46" y="40"/>
                    <a:pt x="47" y="35"/>
                    <a:pt x="47" y="29"/>
                  </a:cubicBezTo>
                  <a:cubicBezTo>
                    <a:pt x="47" y="0"/>
                    <a:pt x="47" y="0"/>
                    <a:pt x="47" y="0"/>
                  </a:cubicBezTo>
                  <a:cubicBezTo>
                    <a:pt x="44" y="0"/>
                    <a:pt x="44" y="0"/>
                    <a:pt x="44"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userDrawn="1"/>
          </p:nvSpPr>
          <p:spPr bwMode="auto">
            <a:xfrm>
              <a:off x="7337" y="4176"/>
              <a:ext cx="30" cy="34"/>
            </a:xfrm>
            <a:custGeom>
              <a:avLst/>
              <a:gdLst>
                <a:gd name="T0" fmla="*/ 42 w 46"/>
                <a:gd name="T1" fmla="*/ 27 h 52"/>
                <a:gd name="T2" fmla="*/ 40 w 46"/>
                <a:gd name="T3" fmla="*/ 25 h 52"/>
                <a:gd name="T4" fmla="*/ 43 w 46"/>
                <a:gd name="T5" fmla="*/ 23 h 52"/>
                <a:gd name="T6" fmla="*/ 44 w 46"/>
                <a:gd name="T7" fmla="*/ 16 h 52"/>
                <a:gd name="T8" fmla="*/ 43 w 46"/>
                <a:gd name="T9" fmla="*/ 9 h 52"/>
                <a:gd name="T10" fmla="*/ 36 w 46"/>
                <a:gd name="T11" fmla="*/ 2 h 52"/>
                <a:gd name="T12" fmla="*/ 26 w 46"/>
                <a:gd name="T13" fmla="*/ 0 h 52"/>
                <a:gd name="T14" fmla="*/ 3 w 46"/>
                <a:gd name="T15" fmla="*/ 0 h 52"/>
                <a:gd name="T16" fmla="*/ 0 w 46"/>
                <a:gd name="T17" fmla="*/ 0 h 52"/>
                <a:gd name="T18" fmla="*/ 0 w 46"/>
                <a:gd name="T19" fmla="*/ 52 h 52"/>
                <a:gd name="T20" fmla="*/ 3 w 46"/>
                <a:gd name="T21" fmla="*/ 52 h 52"/>
                <a:gd name="T22" fmla="*/ 26 w 46"/>
                <a:gd name="T23" fmla="*/ 52 h 52"/>
                <a:gd name="T24" fmla="*/ 33 w 46"/>
                <a:gd name="T25" fmla="*/ 51 h 52"/>
                <a:gd name="T26" fmla="*/ 38 w 46"/>
                <a:gd name="T27" fmla="*/ 49 h 52"/>
                <a:gd name="T28" fmla="*/ 44 w 46"/>
                <a:gd name="T29" fmla="*/ 44 h 52"/>
                <a:gd name="T30" fmla="*/ 46 w 46"/>
                <a:gd name="T31" fmla="*/ 36 h 52"/>
                <a:gd name="T32" fmla="*/ 45 w 46"/>
                <a:gd name="T33" fmla="*/ 32 h 52"/>
                <a:gd name="T34" fmla="*/ 42 w 46"/>
                <a:gd name="T35" fmla="*/ 27 h 52"/>
                <a:gd name="T36" fmla="*/ 26 w 46"/>
                <a:gd name="T37" fmla="*/ 39 h 52"/>
                <a:gd name="T38" fmla="*/ 14 w 46"/>
                <a:gd name="T39" fmla="*/ 39 h 52"/>
                <a:gd name="T40" fmla="*/ 14 w 46"/>
                <a:gd name="T41" fmla="*/ 31 h 52"/>
                <a:gd name="T42" fmla="*/ 26 w 46"/>
                <a:gd name="T43" fmla="*/ 31 h 52"/>
                <a:gd name="T44" fmla="*/ 28 w 46"/>
                <a:gd name="T45" fmla="*/ 32 h 52"/>
                <a:gd name="T46" fmla="*/ 31 w 46"/>
                <a:gd name="T47" fmla="*/ 33 h 52"/>
                <a:gd name="T48" fmla="*/ 32 w 46"/>
                <a:gd name="T49" fmla="*/ 34 h 52"/>
                <a:gd name="T50" fmla="*/ 32 w 46"/>
                <a:gd name="T51" fmla="*/ 36 h 52"/>
                <a:gd name="T52" fmla="*/ 32 w 46"/>
                <a:gd name="T53" fmla="*/ 37 h 52"/>
                <a:gd name="T54" fmla="*/ 31 w 46"/>
                <a:gd name="T55" fmla="*/ 38 h 52"/>
                <a:gd name="T56" fmla="*/ 28 w 46"/>
                <a:gd name="T57" fmla="*/ 39 h 52"/>
                <a:gd name="T58" fmla="*/ 26 w 46"/>
                <a:gd name="T59" fmla="*/ 39 h 52"/>
                <a:gd name="T60" fmla="*/ 31 w 46"/>
                <a:gd name="T61" fmla="*/ 17 h 52"/>
                <a:gd name="T62" fmla="*/ 30 w 46"/>
                <a:gd name="T63" fmla="*/ 18 h 52"/>
                <a:gd name="T64" fmla="*/ 29 w 46"/>
                <a:gd name="T65" fmla="*/ 19 h 52"/>
                <a:gd name="T66" fmla="*/ 26 w 46"/>
                <a:gd name="T67" fmla="*/ 19 h 52"/>
                <a:gd name="T68" fmla="*/ 14 w 46"/>
                <a:gd name="T69" fmla="*/ 19 h 52"/>
                <a:gd name="T70" fmla="*/ 14 w 46"/>
                <a:gd name="T71" fmla="*/ 13 h 52"/>
                <a:gd name="T72" fmla="*/ 26 w 46"/>
                <a:gd name="T73" fmla="*/ 13 h 52"/>
                <a:gd name="T74" fmla="*/ 28 w 46"/>
                <a:gd name="T75" fmla="*/ 13 h 52"/>
                <a:gd name="T76" fmla="*/ 30 w 46"/>
                <a:gd name="T77" fmla="*/ 15 h 52"/>
                <a:gd name="T78" fmla="*/ 31 w 46"/>
                <a:gd name="T79" fmla="*/ 16 h 52"/>
                <a:gd name="T80" fmla="*/ 31 w 46"/>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2">
                  <a:moveTo>
                    <a:pt x="42" y="27"/>
                  </a:moveTo>
                  <a:cubicBezTo>
                    <a:pt x="42" y="26"/>
                    <a:pt x="41" y="26"/>
                    <a:pt x="40" y="25"/>
                  </a:cubicBezTo>
                  <a:cubicBezTo>
                    <a:pt x="41" y="24"/>
                    <a:pt x="42" y="23"/>
                    <a:pt x="43" y="23"/>
                  </a:cubicBezTo>
                  <a:cubicBezTo>
                    <a:pt x="44" y="21"/>
                    <a:pt x="44" y="18"/>
                    <a:pt x="44" y="16"/>
                  </a:cubicBezTo>
                  <a:cubicBezTo>
                    <a:pt x="44" y="13"/>
                    <a:pt x="44" y="11"/>
                    <a:pt x="43" y="9"/>
                  </a:cubicBezTo>
                  <a:cubicBezTo>
                    <a:pt x="41" y="6"/>
                    <a:pt x="39" y="4"/>
                    <a:pt x="36" y="2"/>
                  </a:cubicBezTo>
                  <a:cubicBezTo>
                    <a:pt x="33" y="1"/>
                    <a:pt x="29" y="0"/>
                    <a:pt x="26" y="0"/>
                  </a:cubicBezTo>
                  <a:cubicBezTo>
                    <a:pt x="3" y="0"/>
                    <a:pt x="3" y="0"/>
                    <a:pt x="3" y="0"/>
                  </a:cubicBezTo>
                  <a:cubicBezTo>
                    <a:pt x="0" y="0"/>
                    <a:pt x="0" y="0"/>
                    <a:pt x="0" y="0"/>
                  </a:cubicBezTo>
                  <a:cubicBezTo>
                    <a:pt x="0" y="52"/>
                    <a:pt x="0" y="52"/>
                    <a:pt x="0" y="52"/>
                  </a:cubicBezTo>
                  <a:cubicBezTo>
                    <a:pt x="3" y="52"/>
                    <a:pt x="3" y="52"/>
                    <a:pt x="3" y="52"/>
                  </a:cubicBezTo>
                  <a:cubicBezTo>
                    <a:pt x="26" y="52"/>
                    <a:pt x="26" y="52"/>
                    <a:pt x="26" y="52"/>
                  </a:cubicBezTo>
                  <a:cubicBezTo>
                    <a:pt x="28" y="52"/>
                    <a:pt x="31" y="52"/>
                    <a:pt x="33" y="51"/>
                  </a:cubicBezTo>
                  <a:cubicBezTo>
                    <a:pt x="35" y="51"/>
                    <a:pt x="36" y="50"/>
                    <a:pt x="38" y="49"/>
                  </a:cubicBezTo>
                  <a:cubicBezTo>
                    <a:pt x="40" y="48"/>
                    <a:pt x="42" y="46"/>
                    <a:pt x="44" y="44"/>
                  </a:cubicBezTo>
                  <a:cubicBezTo>
                    <a:pt x="45" y="42"/>
                    <a:pt x="46" y="39"/>
                    <a:pt x="46" y="36"/>
                  </a:cubicBezTo>
                  <a:cubicBezTo>
                    <a:pt x="46" y="35"/>
                    <a:pt x="46" y="34"/>
                    <a:pt x="45" y="32"/>
                  </a:cubicBezTo>
                  <a:cubicBezTo>
                    <a:pt x="45" y="31"/>
                    <a:pt x="44" y="29"/>
                    <a:pt x="42" y="27"/>
                  </a:cubicBezTo>
                  <a:moveTo>
                    <a:pt x="26" y="39"/>
                  </a:moveTo>
                  <a:cubicBezTo>
                    <a:pt x="14" y="39"/>
                    <a:pt x="14" y="39"/>
                    <a:pt x="14" y="39"/>
                  </a:cubicBezTo>
                  <a:cubicBezTo>
                    <a:pt x="14" y="31"/>
                    <a:pt x="14" y="31"/>
                    <a:pt x="14" y="31"/>
                  </a:cubicBezTo>
                  <a:cubicBezTo>
                    <a:pt x="26" y="31"/>
                    <a:pt x="26" y="31"/>
                    <a:pt x="26" y="31"/>
                  </a:cubicBezTo>
                  <a:cubicBezTo>
                    <a:pt x="26" y="31"/>
                    <a:pt x="27" y="32"/>
                    <a:pt x="28" y="32"/>
                  </a:cubicBezTo>
                  <a:cubicBezTo>
                    <a:pt x="29" y="32"/>
                    <a:pt x="30" y="33"/>
                    <a:pt x="31" y="33"/>
                  </a:cubicBezTo>
                  <a:cubicBezTo>
                    <a:pt x="31" y="34"/>
                    <a:pt x="32" y="34"/>
                    <a:pt x="32" y="34"/>
                  </a:cubicBezTo>
                  <a:cubicBezTo>
                    <a:pt x="32" y="35"/>
                    <a:pt x="32" y="35"/>
                    <a:pt x="32" y="36"/>
                  </a:cubicBezTo>
                  <a:cubicBezTo>
                    <a:pt x="32" y="36"/>
                    <a:pt x="32" y="37"/>
                    <a:pt x="32" y="37"/>
                  </a:cubicBezTo>
                  <a:cubicBezTo>
                    <a:pt x="32" y="37"/>
                    <a:pt x="31" y="38"/>
                    <a:pt x="31" y="38"/>
                  </a:cubicBezTo>
                  <a:cubicBezTo>
                    <a:pt x="30" y="38"/>
                    <a:pt x="29" y="38"/>
                    <a:pt x="28" y="39"/>
                  </a:cubicBezTo>
                  <a:cubicBezTo>
                    <a:pt x="27" y="39"/>
                    <a:pt x="26" y="39"/>
                    <a:pt x="26" y="39"/>
                  </a:cubicBezTo>
                  <a:moveTo>
                    <a:pt x="31" y="17"/>
                  </a:moveTo>
                  <a:cubicBezTo>
                    <a:pt x="30" y="17"/>
                    <a:pt x="30" y="18"/>
                    <a:pt x="30" y="18"/>
                  </a:cubicBezTo>
                  <a:cubicBezTo>
                    <a:pt x="30" y="18"/>
                    <a:pt x="29" y="18"/>
                    <a:pt x="29" y="19"/>
                  </a:cubicBezTo>
                  <a:cubicBezTo>
                    <a:pt x="28" y="19"/>
                    <a:pt x="27" y="19"/>
                    <a:pt x="26" y="19"/>
                  </a:cubicBezTo>
                  <a:cubicBezTo>
                    <a:pt x="14" y="19"/>
                    <a:pt x="14" y="19"/>
                    <a:pt x="14" y="19"/>
                  </a:cubicBezTo>
                  <a:cubicBezTo>
                    <a:pt x="14" y="13"/>
                    <a:pt x="14" y="13"/>
                    <a:pt x="14" y="13"/>
                  </a:cubicBezTo>
                  <a:cubicBezTo>
                    <a:pt x="26" y="13"/>
                    <a:pt x="26" y="13"/>
                    <a:pt x="26" y="13"/>
                  </a:cubicBezTo>
                  <a:cubicBezTo>
                    <a:pt x="27" y="13"/>
                    <a:pt x="28" y="13"/>
                    <a:pt x="28" y="13"/>
                  </a:cubicBezTo>
                  <a:cubicBezTo>
                    <a:pt x="29" y="14"/>
                    <a:pt x="30" y="14"/>
                    <a:pt x="30" y="15"/>
                  </a:cubicBezTo>
                  <a:cubicBezTo>
                    <a:pt x="31" y="15"/>
                    <a:pt x="31" y="16"/>
                    <a:pt x="31" y="16"/>
                  </a:cubicBezTo>
                  <a:cubicBezTo>
                    <a:pt x="31" y="17"/>
                    <a:pt x="31" y="17"/>
                    <a:pt x="3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7375" y="4176"/>
              <a:ext cx="26" cy="34"/>
            </a:xfrm>
            <a:custGeom>
              <a:avLst/>
              <a:gdLst>
                <a:gd name="T0" fmla="*/ 9 w 26"/>
                <a:gd name="T1" fmla="*/ 0 h 34"/>
                <a:gd name="T2" fmla="*/ 8 w 26"/>
                <a:gd name="T3" fmla="*/ 0 h 34"/>
                <a:gd name="T4" fmla="*/ 0 w 26"/>
                <a:gd name="T5" fmla="*/ 0 h 34"/>
                <a:gd name="T6" fmla="*/ 0 w 26"/>
                <a:gd name="T7" fmla="*/ 34 h 34"/>
                <a:gd name="T8" fmla="*/ 26 w 26"/>
                <a:gd name="T9" fmla="*/ 34 h 34"/>
                <a:gd name="T10" fmla="*/ 26 w 26"/>
                <a:gd name="T11" fmla="*/ 26 h 34"/>
                <a:gd name="T12" fmla="*/ 9 w 26"/>
                <a:gd name="T13" fmla="*/ 26 h 34"/>
                <a:gd name="T14" fmla="*/ 9 w 26"/>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9" y="0"/>
                  </a:moveTo>
                  <a:lnTo>
                    <a:pt x="8" y="0"/>
                  </a:lnTo>
                  <a:lnTo>
                    <a:pt x="0" y="0"/>
                  </a:lnTo>
                  <a:lnTo>
                    <a:pt x="0" y="34"/>
                  </a:lnTo>
                  <a:lnTo>
                    <a:pt x="26" y="34"/>
                  </a:lnTo>
                  <a:lnTo>
                    <a:pt x="26" y="26"/>
                  </a:lnTo>
                  <a:lnTo>
                    <a:pt x="9" y="26"/>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7409" y="4176"/>
              <a:ext cx="10" cy="34"/>
            </a:xfrm>
            <a:custGeom>
              <a:avLst/>
              <a:gdLst>
                <a:gd name="T0" fmla="*/ 0 w 10"/>
                <a:gd name="T1" fmla="*/ 34 h 34"/>
                <a:gd name="T2" fmla="*/ 2 w 10"/>
                <a:gd name="T3" fmla="*/ 34 h 34"/>
                <a:gd name="T4" fmla="*/ 10 w 10"/>
                <a:gd name="T5" fmla="*/ 34 h 34"/>
                <a:gd name="T6" fmla="*/ 10 w 10"/>
                <a:gd name="T7" fmla="*/ 0 h 34"/>
                <a:gd name="T8" fmla="*/ 0 w 10"/>
                <a:gd name="T9" fmla="*/ 0 h 34"/>
                <a:gd name="T10" fmla="*/ 0 w 10"/>
                <a:gd name="T11" fmla="*/ 34 h 34"/>
              </a:gdLst>
              <a:ahLst/>
              <a:cxnLst>
                <a:cxn ang="0">
                  <a:pos x="T0" y="T1"/>
                </a:cxn>
                <a:cxn ang="0">
                  <a:pos x="T2" y="T3"/>
                </a:cxn>
                <a:cxn ang="0">
                  <a:pos x="T4" y="T5"/>
                </a:cxn>
                <a:cxn ang="0">
                  <a:pos x="T6" y="T7"/>
                </a:cxn>
                <a:cxn ang="0">
                  <a:pos x="T8" y="T9"/>
                </a:cxn>
                <a:cxn ang="0">
                  <a:pos x="T10" y="T11"/>
                </a:cxn>
              </a:cxnLst>
              <a:rect l="0" t="0" r="r" b="b"/>
              <a:pathLst>
                <a:path w="10" h="34">
                  <a:moveTo>
                    <a:pt x="0" y="34"/>
                  </a:moveTo>
                  <a:lnTo>
                    <a:pt x="2" y="34"/>
                  </a:lnTo>
                  <a:lnTo>
                    <a:pt x="10" y="34"/>
                  </a:lnTo>
                  <a:lnTo>
                    <a:pt x="10" y="0"/>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7427" y="4175"/>
              <a:ext cx="32" cy="36"/>
            </a:xfrm>
            <a:custGeom>
              <a:avLst/>
              <a:gdLst>
                <a:gd name="T0" fmla="*/ 47 w 49"/>
                <a:gd name="T1" fmla="*/ 43 h 54"/>
                <a:gd name="T2" fmla="*/ 40 w 49"/>
                <a:gd name="T3" fmla="*/ 35 h 54"/>
                <a:gd name="T4" fmla="*/ 38 w 49"/>
                <a:gd name="T5" fmla="*/ 37 h 54"/>
                <a:gd name="T6" fmla="*/ 33 w 49"/>
                <a:gd name="T7" fmla="*/ 40 h 54"/>
                <a:gd name="T8" fmla="*/ 28 w 49"/>
                <a:gd name="T9" fmla="*/ 41 h 54"/>
                <a:gd name="T10" fmla="*/ 21 w 49"/>
                <a:gd name="T11" fmla="*/ 40 h 54"/>
                <a:gd name="T12" fmla="*/ 15 w 49"/>
                <a:gd name="T13" fmla="*/ 35 h 54"/>
                <a:gd name="T14" fmla="*/ 13 w 49"/>
                <a:gd name="T15" fmla="*/ 27 h 54"/>
                <a:gd name="T16" fmla="*/ 13 w 49"/>
                <a:gd name="T17" fmla="*/ 27 h 54"/>
                <a:gd name="T18" fmla="*/ 13 w 49"/>
                <a:gd name="T19" fmla="*/ 27 h 54"/>
                <a:gd name="T20" fmla="*/ 17 w 49"/>
                <a:gd name="T21" fmla="*/ 18 h 54"/>
                <a:gd name="T22" fmla="*/ 21 w 49"/>
                <a:gd name="T23" fmla="*/ 15 h 54"/>
                <a:gd name="T24" fmla="*/ 28 w 49"/>
                <a:gd name="T25" fmla="*/ 13 h 54"/>
                <a:gd name="T26" fmla="*/ 33 w 49"/>
                <a:gd name="T27" fmla="*/ 14 h 54"/>
                <a:gd name="T28" fmla="*/ 38 w 49"/>
                <a:gd name="T29" fmla="*/ 17 h 54"/>
                <a:gd name="T30" fmla="*/ 39 w 49"/>
                <a:gd name="T31" fmla="*/ 19 h 54"/>
                <a:gd name="T32" fmla="*/ 49 w 49"/>
                <a:gd name="T33" fmla="*/ 10 h 54"/>
                <a:gd name="T34" fmla="*/ 47 w 49"/>
                <a:gd name="T35" fmla="*/ 8 h 54"/>
                <a:gd name="T36" fmla="*/ 28 w 49"/>
                <a:gd name="T37" fmla="*/ 0 h 54"/>
                <a:gd name="T38" fmla="*/ 15 w 49"/>
                <a:gd name="T39" fmla="*/ 2 h 54"/>
                <a:gd name="T40" fmla="*/ 4 w 49"/>
                <a:gd name="T41" fmla="*/ 13 h 54"/>
                <a:gd name="T42" fmla="*/ 0 w 49"/>
                <a:gd name="T43" fmla="*/ 27 h 54"/>
                <a:gd name="T44" fmla="*/ 0 w 49"/>
                <a:gd name="T45" fmla="*/ 27 h 54"/>
                <a:gd name="T46" fmla="*/ 0 w 49"/>
                <a:gd name="T47" fmla="*/ 27 h 54"/>
                <a:gd name="T48" fmla="*/ 2 w 49"/>
                <a:gd name="T49" fmla="*/ 37 h 54"/>
                <a:gd name="T50" fmla="*/ 10 w 49"/>
                <a:gd name="T51" fmla="*/ 49 h 54"/>
                <a:gd name="T52" fmla="*/ 28 w 49"/>
                <a:gd name="T53" fmla="*/ 54 h 54"/>
                <a:gd name="T54" fmla="*/ 38 w 49"/>
                <a:gd name="T55" fmla="*/ 52 h 54"/>
                <a:gd name="T56" fmla="*/ 47 w 49"/>
                <a:gd name="T57" fmla="*/ 46 h 54"/>
                <a:gd name="T58" fmla="*/ 49 w 49"/>
                <a:gd name="T59" fmla="*/ 45 h 54"/>
                <a:gd name="T60" fmla="*/ 47 w 49"/>
                <a:gd name="T6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4">
                  <a:moveTo>
                    <a:pt x="47" y="43"/>
                  </a:moveTo>
                  <a:cubicBezTo>
                    <a:pt x="40" y="35"/>
                    <a:pt x="40" y="35"/>
                    <a:pt x="40" y="35"/>
                  </a:cubicBezTo>
                  <a:cubicBezTo>
                    <a:pt x="38" y="37"/>
                    <a:pt x="38" y="37"/>
                    <a:pt x="38" y="37"/>
                  </a:cubicBezTo>
                  <a:cubicBezTo>
                    <a:pt x="37" y="38"/>
                    <a:pt x="35" y="39"/>
                    <a:pt x="33" y="40"/>
                  </a:cubicBezTo>
                  <a:cubicBezTo>
                    <a:pt x="31" y="41"/>
                    <a:pt x="29" y="41"/>
                    <a:pt x="28" y="41"/>
                  </a:cubicBezTo>
                  <a:cubicBezTo>
                    <a:pt x="25" y="41"/>
                    <a:pt x="23" y="40"/>
                    <a:pt x="21" y="40"/>
                  </a:cubicBezTo>
                  <a:cubicBezTo>
                    <a:pt x="18" y="39"/>
                    <a:pt x="17" y="37"/>
                    <a:pt x="15" y="35"/>
                  </a:cubicBezTo>
                  <a:cubicBezTo>
                    <a:pt x="14" y="32"/>
                    <a:pt x="13" y="30"/>
                    <a:pt x="13" y="27"/>
                  </a:cubicBezTo>
                  <a:cubicBezTo>
                    <a:pt x="13" y="27"/>
                    <a:pt x="13" y="27"/>
                    <a:pt x="13" y="27"/>
                  </a:cubicBezTo>
                  <a:cubicBezTo>
                    <a:pt x="13" y="27"/>
                    <a:pt x="13" y="27"/>
                    <a:pt x="13" y="27"/>
                  </a:cubicBezTo>
                  <a:cubicBezTo>
                    <a:pt x="13" y="24"/>
                    <a:pt x="15" y="20"/>
                    <a:pt x="17" y="18"/>
                  </a:cubicBezTo>
                  <a:cubicBezTo>
                    <a:pt x="18" y="16"/>
                    <a:pt x="19" y="15"/>
                    <a:pt x="21" y="15"/>
                  </a:cubicBezTo>
                  <a:cubicBezTo>
                    <a:pt x="23" y="14"/>
                    <a:pt x="25" y="13"/>
                    <a:pt x="28" y="13"/>
                  </a:cubicBezTo>
                  <a:cubicBezTo>
                    <a:pt x="29" y="13"/>
                    <a:pt x="31" y="14"/>
                    <a:pt x="33" y="14"/>
                  </a:cubicBezTo>
                  <a:cubicBezTo>
                    <a:pt x="35" y="15"/>
                    <a:pt x="36" y="16"/>
                    <a:pt x="38" y="17"/>
                  </a:cubicBezTo>
                  <a:cubicBezTo>
                    <a:pt x="39" y="19"/>
                    <a:pt x="39" y="19"/>
                    <a:pt x="39" y="19"/>
                  </a:cubicBezTo>
                  <a:cubicBezTo>
                    <a:pt x="49" y="10"/>
                    <a:pt x="49" y="10"/>
                    <a:pt x="49" y="10"/>
                  </a:cubicBezTo>
                  <a:cubicBezTo>
                    <a:pt x="47" y="8"/>
                    <a:pt x="47" y="8"/>
                    <a:pt x="47" y="8"/>
                  </a:cubicBezTo>
                  <a:cubicBezTo>
                    <a:pt x="42" y="3"/>
                    <a:pt x="35" y="0"/>
                    <a:pt x="28" y="0"/>
                  </a:cubicBezTo>
                  <a:cubicBezTo>
                    <a:pt x="23" y="0"/>
                    <a:pt x="19" y="1"/>
                    <a:pt x="15" y="2"/>
                  </a:cubicBezTo>
                  <a:cubicBezTo>
                    <a:pt x="10" y="5"/>
                    <a:pt x="6" y="8"/>
                    <a:pt x="4" y="13"/>
                  </a:cubicBezTo>
                  <a:cubicBezTo>
                    <a:pt x="1" y="17"/>
                    <a:pt x="0" y="22"/>
                    <a:pt x="0" y="27"/>
                  </a:cubicBezTo>
                  <a:cubicBezTo>
                    <a:pt x="0" y="27"/>
                    <a:pt x="0" y="27"/>
                    <a:pt x="0" y="27"/>
                  </a:cubicBezTo>
                  <a:cubicBezTo>
                    <a:pt x="0" y="27"/>
                    <a:pt x="0" y="27"/>
                    <a:pt x="0" y="27"/>
                  </a:cubicBezTo>
                  <a:cubicBezTo>
                    <a:pt x="0" y="31"/>
                    <a:pt x="0" y="34"/>
                    <a:pt x="2" y="37"/>
                  </a:cubicBezTo>
                  <a:cubicBezTo>
                    <a:pt x="3" y="42"/>
                    <a:pt x="6" y="46"/>
                    <a:pt x="10" y="49"/>
                  </a:cubicBezTo>
                  <a:cubicBezTo>
                    <a:pt x="15" y="52"/>
                    <a:pt x="21" y="54"/>
                    <a:pt x="28" y="54"/>
                  </a:cubicBezTo>
                  <a:cubicBezTo>
                    <a:pt x="31" y="54"/>
                    <a:pt x="35" y="53"/>
                    <a:pt x="38" y="52"/>
                  </a:cubicBezTo>
                  <a:cubicBezTo>
                    <a:pt x="42" y="51"/>
                    <a:pt x="45" y="49"/>
                    <a:pt x="47" y="46"/>
                  </a:cubicBezTo>
                  <a:cubicBezTo>
                    <a:pt x="49" y="45"/>
                    <a:pt x="49" y="45"/>
                    <a:pt x="49" y="45"/>
                  </a:cubicBezTo>
                  <a:lnTo>
                    <a:pt x="4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userDrawn="1"/>
          </p:nvSpPr>
          <p:spPr bwMode="auto">
            <a:xfrm>
              <a:off x="7170" y="4060"/>
              <a:ext cx="80" cy="105"/>
            </a:xfrm>
            <a:custGeom>
              <a:avLst/>
              <a:gdLst>
                <a:gd name="T0" fmla="*/ 116 w 122"/>
                <a:gd name="T1" fmla="*/ 0 h 158"/>
                <a:gd name="T2" fmla="*/ 85 w 122"/>
                <a:gd name="T3" fmla="*/ 0 h 158"/>
                <a:gd name="T4" fmla="*/ 85 w 122"/>
                <a:gd name="T5" fmla="*/ 49 h 158"/>
                <a:gd name="T6" fmla="*/ 73 w 122"/>
                <a:gd name="T7" fmla="*/ 43 h 158"/>
                <a:gd name="T8" fmla="*/ 58 w 122"/>
                <a:gd name="T9" fmla="*/ 40 h 158"/>
                <a:gd name="T10" fmla="*/ 35 w 122"/>
                <a:gd name="T11" fmla="*/ 44 h 158"/>
                <a:gd name="T12" fmla="*/ 21 w 122"/>
                <a:gd name="T13" fmla="*/ 52 h 158"/>
                <a:gd name="T14" fmla="*/ 6 w 122"/>
                <a:gd name="T15" fmla="*/ 71 h 158"/>
                <a:gd name="T16" fmla="*/ 0 w 122"/>
                <a:gd name="T17" fmla="*/ 99 h 158"/>
                <a:gd name="T18" fmla="*/ 5 w 122"/>
                <a:gd name="T19" fmla="*/ 123 h 158"/>
                <a:gd name="T20" fmla="*/ 26 w 122"/>
                <a:gd name="T21" fmla="*/ 149 h 158"/>
                <a:gd name="T22" fmla="*/ 58 w 122"/>
                <a:gd name="T23" fmla="*/ 158 h 158"/>
                <a:gd name="T24" fmla="*/ 79 w 122"/>
                <a:gd name="T25" fmla="*/ 154 h 158"/>
                <a:gd name="T26" fmla="*/ 87 w 122"/>
                <a:gd name="T27" fmla="*/ 149 h 158"/>
                <a:gd name="T28" fmla="*/ 88 w 122"/>
                <a:gd name="T29" fmla="*/ 155 h 158"/>
                <a:gd name="T30" fmla="*/ 122 w 122"/>
                <a:gd name="T31" fmla="*/ 155 h 158"/>
                <a:gd name="T32" fmla="*/ 122 w 122"/>
                <a:gd name="T33" fmla="*/ 0 h 158"/>
                <a:gd name="T34" fmla="*/ 116 w 122"/>
                <a:gd name="T35" fmla="*/ 0 h 158"/>
                <a:gd name="T36" fmla="*/ 38 w 122"/>
                <a:gd name="T37" fmla="*/ 89 h 158"/>
                <a:gd name="T38" fmla="*/ 47 w 122"/>
                <a:gd name="T39" fmla="*/ 79 h 158"/>
                <a:gd name="T40" fmla="*/ 60 w 122"/>
                <a:gd name="T41" fmla="*/ 75 h 158"/>
                <a:gd name="T42" fmla="*/ 77 w 122"/>
                <a:gd name="T43" fmla="*/ 81 h 158"/>
                <a:gd name="T44" fmla="*/ 82 w 122"/>
                <a:gd name="T45" fmla="*/ 89 h 158"/>
                <a:gd name="T46" fmla="*/ 84 w 122"/>
                <a:gd name="T47" fmla="*/ 99 h 158"/>
                <a:gd name="T48" fmla="*/ 82 w 122"/>
                <a:gd name="T49" fmla="*/ 109 h 158"/>
                <a:gd name="T50" fmla="*/ 73 w 122"/>
                <a:gd name="T51" fmla="*/ 119 h 158"/>
                <a:gd name="T52" fmla="*/ 60 w 122"/>
                <a:gd name="T53" fmla="*/ 123 h 158"/>
                <a:gd name="T54" fmla="*/ 43 w 122"/>
                <a:gd name="T55" fmla="*/ 117 h 158"/>
                <a:gd name="T56" fmla="*/ 38 w 122"/>
                <a:gd name="T57" fmla="*/ 109 h 158"/>
                <a:gd name="T58" fmla="*/ 37 w 122"/>
                <a:gd name="T59" fmla="*/ 99 h 158"/>
                <a:gd name="T60" fmla="*/ 38 w 122"/>
                <a:gd name="T6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58">
                  <a:moveTo>
                    <a:pt x="116" y="0"/>
                  </a:moveTo>
                  <a:cubicBezTo>
                    <a:pt x="85" y="0"/>
                    <a:pt x="85" y="0"/>
                    <a:pt x="85" y="0"/>
                  </a:cubicBezTo>
                  <a:cubicBezTo>
                    <a:pt x="85" y="49"/>
                    <a:pt x="85" y="49"/>
                    <a:pt x="85" y="49"/>
                  </a:cubicBezTo>
                  <a:cubicBezTo>
                    <a:pt x="81" y="46"/>
                    <a:pt x="77" y="44"/>
                    <a:pt x="73" y="43"/>
                  </a:cubicBezTo>
                  <a:cubicBezTo>
                    <a:pt x="68" y="41"/>
                    <a:pt x="62" y="40"/>
                    <a:pt x="58" y="40"/>
                  </a:cubicBezTo>
                  <a:cubicBezTo>
                    <a:pt x="50" y="40"/>
                    <a:pt x="42" y="41"/>
                    <a:pt x="35" y="44"/>
                  </a:cubicBezTo>
                  <a:cubicBezTo>
                    <a:pt x="30" y="46"/>
                    <a:pt x="25" y="48"/>
                    <a:pt x="21" y="52"/>
                  </a:cubicBezTo>
                  <a:cubicBezTo>
                    <a:pt x="14" y="57"/>
                    <a:pt x="9" y="63"/>
                    <a:pt x="6" y="71"/>
                  </a:cubicBezTo>
                  <a:cubicBezTo>
                    <a:pt x="2" y="79"/>
                    <a:pt x="0" y="88"/>
                    <a:pt x="0" y="99"/>
                  </a:cubicBezTo>
                  <a:cubicBezTo>
                    <a:pt x="0" y="108"/>
                    <a:pt x="2" y="116"/>
                    <a:pt x="5" y="123"/>
                  </a:cubicBezTo>
                  <a:cubicBezTo>
                    <a:pt x="9" y="134"/>
                    <a:pt x="16" y="143"/>
                    <a:pt x="26" y="149"/>
                  </a:cubicBezTo>
                  <a:cubicBezTo>
                    <a:pt x="35" y="155"/>
                    <a:pt x="46" y="158"/>
                    <a:pt x="58" y="158"/>
                  </a:cubicBezTo>
                  <a:cubicBezTo>
                    <a:pt x="65" y="158"/>
                    <a:pt x="72" y="157"/>
                    <a:pt x="79" y="154"/>
                  </a:cubicBezTo>
                  <a:cubicBezTo>
                    <a:pt x="81" y="152"/>
                    <a:pt x="84" y="151"/>
                    <a:pt x="87" y="149"/>
                  </a:cubicBezTo>
                  <a:cubicBezTo>
                    <a:pt x="88" y="155"/>
                    <a:pt x="88" y="155"/>
                    <a:pt x="88" y="155"/>
                  </a:cubicBezTo>
                  <a:cubicBezTo>
                    <a:pt x="122" y="155"/>
                    <a:pt x="122" y="155"/>
                    <a:pt x="122" y="155"/>
                  </a:cubicBezTo>
                  <a:cubicBezTo>
                    <a:pt x="122" y="0"/>
                    <a:pt x="122" y="0"/>
                    <a:pt x="122" y="0"/>
                  </a:cubicBezTo>
                  <a:lnTo>
                    <a:pt x="116" y="0"/>
                  </a:lnTo>
                  <a:close/>
                  <a:moveTo>
                    <a:pt x="38" y="89"/>
                  </a:moveTo>
                  <a:cubicBezTo>
                    <a:pt x="40" y="84"/>
                    <a:pt x="43" y="81"/>
                    <a:pt x="47" y="79"/>
                  </a:cubicBezTo>
                  <a:cubicBezTo>
                    <a:pt x="50" y="76"/>
                    <a:pt x="55" y="75"/>
                    <a:pt x="60" y="75"/>
                  </a:cubicBezTo>
                  <a:cubicBezTo>
                    <a:pt x="66" y="75"/>
                    <a:pt x="72" y="77"/>
                    <a:pt x="77" y="81"/>
                  </a:cubicBezTo>
                  <a:cubicBezTo>
                    <a:pt x="79" y="84"/>
                    <a:pt x="81" y="86"/>
                    <a:pt x="82" y="89"/>
                  </a:cubicBezTo>
                  <a:cubicBezTo>
                    <a:pt x="83" y="92"/>
                    <a:pt x="84" y="95"/>
                    <a:pt x="84" y="99"/>
                  </a:cubicBezTo>
                  <a:cubicBezTo>
                    <a:pt x="84" y="103"/>
                    <a:pt x="83" y="106"/>
                    <a:pt x="82" y="109"/>
                  </a:cubicBezTo>
                  <a:cubicBezTo>
                    <a:pt x="80" y="114"/>
                    <a:pt x="77" y="117"/>
                    <a:pt x="73" y="119"/>
                  </a:cubicBezTo>
                  <a:cubicBezTo>
                    <a:pt x="69" y="122"/>
                    <a:pt x="65" y="123"/>
                    <a:pt x="60" y="123"/>
                  </a:cubicBezTo>
                  <a:cubicBezTo>
                    <a:pt x="53" y="123"/>
                    <a:pt x="48" y="121"/>
                    <a:pt x="43" y="117"/>
                  </a:cubicBezTo>
                  <a:cubicBezTo>
                    <a:pt x="41" y="114"/>
                    <a:pt x="40" y="112"/>
                    <a:pt x="38" y="109"/>
                  </a:cubicBezTo>
                  <a:cubicBezTo>
                    <a:pt x="37" y="106"/>
                    <a:pt x="37" y="103"/>
                    <a:pt x="37" y="99"/>
                  </a:cubicBezTo>
                  <a:cubicBezTo>
                    <a:pt x="37" y="95"/>
                    <a:pt x="37" y="92"/>
                    <a:pt x="38"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userDrawn="1"/>
          </p:nvSpPr>
          <p:spPr bwMode="auto">
            <a:xfrm>
              <a:off x="7249" y="4087"/>
              <a:ext cx="80" cy="78"/>
            </a:xfrm>
            <a:custGeom>
              <a:avLst/>
              <a:gdLst>
                <a:gd name="T0" fmla="*/ 86 w 121"/>
                <a:gd name="T1" fmla="*/ 3 h 118"/>
                <a:gd name="T2" fmla="*/ 86 w 121"/>
                <a:gd name="T3" fmla="*/ 8 h 118"/>
                <a:gd name="T4" fmla="*/ 86 w 121"/>
                <a:gd name="T5" fmla="*/ 9 h 118"/>
                <a:gd name="T6" fmla="*/ 75 w 121"/>
                <a:gd name="T7" fmla="*/ 3 h 118"/>
                <a:gd name="T8" fmla="*/ 58 w 121"/>
                <a:gd name="T9" fmla="*/ 0 h 118"/>
                <a:gd name="T10" fmla="*/ 58 w 121"/>
                <a:gd name="T11" fmla="*/ 0 h 118"/>
                <a:gd name="T12" fmla="*/ 58 w 121"/>
                <a:gd name="T13" fmla="*/ 0 h 118"/>
                <a:gd name="T14" fmla="*/ 58 w 121"/>
                <a:gd name="T15" fmla="*/ 0 h 118"/>
                <a:gd name="T16" fmla="*/ 35 w 121"/>
                <a:gd name="T17" fmla="*/ 4 h 118"/>
                <a:gd name="T18" fmla="*/ 10 w 121"/>
                <a:gd name="T19" fmla="*/ 24 h 118"/>
                <a:gd name="T20" fmla="*/ 2 w 121"/>
                <a:gd name="T21" fmla="*/ 40 h 118"/>
                <a:gd name="T22" fmla="*/ 0 w 121"/>
                <a:gd name="T23" fmla="*/ 59 h 118"/>
                <a:gd name="T24" fmla="*/ 4 w 121"/>
                <a:gd name="T25" fmla="*/ 84 h 118"/>
                <a:gd name="T26" fmla="*/ 12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2 w 121"/>
                <a:gd name="T71" fmla="*/ 82 h 118"/>
                <a:gd name="T72" fmla="*/ 61 w 121"/>
                <a:gd name="T73" fmla="*/ 84 h 118"/>
                <a:gd name="T74" fmla="*/ 51 w 121"/>
                <a:gd name="T75" fmla="*/ 82 h 118"/>
                <a:gd name="T76" fmla="*/ 40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2" y="6"/>
                    <a:pt x="79" y="4"/>
                    <a:pt x="75" y="3"/>
                  </a:cubicBezTo>
                  <a:cubicBezTo>
                    <a:pt x="70" y="1"/>
                    <a:pt x="64" y="0"/>
                    <a:pt x="58" y="0"/>
                  </a:cubicBezTo>
                  <a:cubicBezTo>
                    <a:pt x="58" y="0"/>
                    <a:pt x="58" y="0"/>
                    <a:pt x="58" y="0"/>
                  </a:cubicBezTo>
                  <a:cubicBezTo>
                    <a:pt x="58" y="0"/>
                    <a:pt x="58" y="0"/>
                    <a:pt x="58" y="0"/>
                  </a:cubicBezTo>
                  <a:cubicBezTo>
                    <a:pt x="58" y="0"/>
                    <a:pt x="58" y="0"/>
                    <a:pt x="58" y="0"/>
                  </a:cubicBezTo>
                  <a:cubicBezTo>
                    <a:pt x="50" y="0"/>
                    <a:pt x="42" y="1"/>
                    <a:pt x="35" y="4"/>
                  </a:cubicBezTo>
                  <a:cubicBezTo>
                    <a:pt x="25" y="8"/>
                    <a:pt x="16" y="14"/>
                    <a:pt x="10" y="24"/>
                  </a:cubicBezTo>
                  <a:cubicBezTo>
                    <a:pt x="6" y="28"/>
                    <a:pt x="4" y="34"/>
                    <a:pt x="2" y="40"/>
                  </a:cubicBezTo>
                  <a:cubicBezTo>
                    <a:pt x="1" y="45"/>
                    <a:pt x="0" y="52"/>
                    <a:pt x="0" y="59"/>
                  </a:cubicBezTo>
                  <a:cubicBezTo>
                    <a:pt x="0" y="68"/>
                    <a:pt x="1" y="77"/>
                    <a:pt x="4" y="84"/>
                  </a:cubicBezTo>
                  <a:cubicBezTo>
                    <a:pt x="6" y="90"/>
                    <a:pt x="9" y="95"/>
                    <a:pt x="12" y="99"/>
                  </a:cubicBezTo>
                  <a:cubicBezTo>
                    <a:pt x="18" y="106"/>
                    <a:pt x="24" y="110"/>
                    <a:pt x="32" y="114"/>
                  </a:cubicBezTo>
                  <a:cubicBezTo>
                    <a:pt x="40" y="117"/>
                    <a:pt x="48" y="118"/>
                    <a:pt x="57" y="118"/>
                  </a:cubicBezTo>
                  <a:cubicBezTo>
                    <a:pt x="57" y="118"/>
                    <a:pt x="57" y="118"/>
                    <a:pt x="58" y="118"/>
                  </a:cubicBezTo>
                  <a:cubicBezTo>
                    <a:pt x="58" y="118"/>
                    <a:pt x="58" y="118"/>
                    <a:pt x="58" y="118"/>
                  </a:cubicBezTo>
                  <a:cubicBezTo>
                    <a:pt x="58" y="118"/>
                    <a:pt x="58" y="118"/>
                    <a:pt x="58" y="118"/>
                  </a:cubicBezTo>
                  <a:cubicBezTo>
                    <a:pt x="61" y="118"/>
                    <a:pt x="65" y="118"/>
                    <a:pt x="68" y="117"/>
                  </a:cubicBezTo>
                  <a:cubicBezTo>
                    <a:pt x="73" y="116"/>
                    <a:pt x="79" y="114"/>
                    <a:pt x="84" y="111"/>
                  </a:cubicBezTo>
                  <a:cubicBezTo>
                    <a:pt x="85" y="110"/>
                    <a:pt x="85"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0" y="35"/>
                    <a:pt x="55" y="34"/>
                    <a:pt x="61" y="34"/>
                  </a:cubicBezTo>
                  <a:cubicBezTo>
                    <a:pt x="65" y="34"/>
                    <a:pt x="68" y="35"/>
                    <a:pt x="71" y="36"/>
                  </a:cubicBezTo>
                  <a:cubicBezTo>
                    <a:pt x="73" y="37"/>
                    <a:pt x="75" y="38"/>
                    <a:pt x="77" y="40"/>
                  </a:cubicBezTo>
                  <a:cubicBezTo>
                    <a:pt x="79" y="42"/>
                    <a:pt x="81" y="45"/>
                    <a:pt x="83" y="48"/>
                  </a:cubicBezTo>
                  <a:cubicBezTo>
                    <a:pt x="84" y="52"/>
                    <a:pt x="85" y="55"/>
                    <a:pt x="85" y="59"/>
                  </a:cubicBezTo>
                  <a:cubicBezTo>
                    <a:pt x="85" y="62"/>
                    <a:pt x="84" y="66"/>
                    <a:pt x="83" y="69"/>
                  </a:cubicBezTo>
                  <a:cubicBezTo>
                    <a:pt x="82" y="71"/>
                    <a:pt x="81" y="73"/>
                    <a:pt x="80" y="75"/>
                  </a:cubicBezTo>
                  <a:cubicBezTo>
                    <a:pt x="78" y="78"/>
                    <a:pt x="75" y="80"/>
                    <a:pt x="72" y="82"/>
                  </a:cubicBezTo>
                  <a:cubicBezTo>
                    <a:pt x="69" y="83"/>
                    <a:pt x="65" y="84"/>
                    <a:pt x="61" y="84"/>
                  </a:cubicBezTo>
                  <a:cubicBezTo>
                    <a:pt x="57" y="84"/>
                    <a:pt x="54" y="84"/>
                    <a:pt x="51" y="82"/>
                  </a:cubicBezTo>
                  <a:cubicBezTo>
                    <a:pt x="46" y="81"/>
                    <a:pt x="43" y="78"/>
                    <a:pt x="40"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userDrawn="1"/>
          </p:nvSpPr>
          <p:spPr bwMode="auto">
            <a:xfrm>
              <a:off x="7327" y="4069"/>
              <a:ext cx="58" cy="95"/>
            </a:xfrm>
            <a:custGeom>
              <a:avLst/>
              <a:gdLst>
                <a:gd name="T0" fmla="*/ 78 w 88"/>
                <a:gd name="T1" fmla="*/ 104 h 144"/>
                <a:gd name="T2" fmla="*/ 72 w 88"/>
                <a:gd name="T3" fmla="*/ 107 h 144"/>
                <a:gd name="T4" fmla="*/ 67 w 88"/>
                <a:gd name="T5" fmla="*/ 109 h 144"/>
                <a:gd name="T6" fmla="*/ 62 w 88"/>
                <a:gd name="T7" fmla="*/ 110 h 144"/>
                <a:gd name="T8" fmla="*/ 59 w 88"/>
                <a:gd name="T9" fmla="*/ 109 h 144"/>
                <a:gd name="T10" fmla="*/ 57 w 88"/>
                <a:gd name="T11" fmla="*/ 108 h 144"/>
                <a:gd name="T12" fmla="*/ 56 w 88"/>
                <a:gd name="T13" fmla="*/ 106 h 144"/>
                <a:gd name="T14" fmla="*/ 55 w 88"/>
                <a:gd name="T15" fmla="*/ 101 h 144"/>
                <a:gd name="T16" fmla="*/ 55 w 88"/>
                <a:gd name="T17" fmla="*/ 63 h 144"/>
                <a:gd name="T18" fmla="*/ 83 w 88"/>
                <a:gd name="T19" fmla="*/ 63 h 144"/>
                <a:gd name="T20" fmla="*/ 83 w 88"/>
                <a:gd name="T21" fmla="*/ 30 h 144"/>
                <a:gd name="T22" fmla="*/ 55 w 88"/>
                <a:gd name="T23" fmla="*/ 30 h 144"/>
                <a:gd name="T24" fmla="*/ 55 w 88"/>
                <a:gd name="T25" fmla="*/ 0 h 144"/>
                <a:gd name="T26" fmla="*/ 49 w 88"/>
                <a:gd name="T27" fmla="*/ 1 h 144"/>
                <a:gd name="T28" fmla="*/ 19 w 88"/>
                <a:gd name="T29" fmla="*/ 4 h 144"/>
                <a:gd name="T30" fmla="*/ 19 w 88"/>
                <a:gd name="T31" fmla="*/ 30 h 144"/>
                <a:gd name="T32" fmla="*/ 0 w 88"/>
                <a:gd name="T33" fmla="*/ 30 h 144"/>
                <a:gd name="T34" fmla="*/ 0 w 88"/>
                <a:gd name="T35" fmla="*/ 63 h 144"/>
                <a:gd name="T36" fmla="*/ 19 w 88"/>
                <a:gd name="T37" fmla="*/ 63 h 144"/>
                <a:gd name="T38" fmla="*/ 19 w 88"/>
                <a:gd name="T39" fmla="*/ 101 h 144"/>
                <a:gd name="T40" fmla="*/ 21 w 88"/>
                <a:gd name="T41" fmla="*/ 119 h 144"/>
                <a:gd name="T42" fmla="*/ 27 w 88"/>
                <a:gd name="T43" fmla="*/ 130 h 144"/>
                <a:gd name="T44" fmla="*/ 41 w 88"/>
                <a:gd name="T45" fmla="*/ 140 h 144"/>
                <a:gd name="T46" fmla="*/ 59 w 88"/>
                <a:gd name="T47" fmla="*/ 144 h 144"/>
                <a:gd name="T48" fmla="*/ 61 w 88"/>
                <a:gd name="T49" fmla="*/ 144 h 144"/>
                <a:gd name="T50" fmla="*/ 61 w 88"/>
                <a:gd name="T51" fmla="*/ 144 h 144"/>
                <a:gd name="T52" fmla="*/ 61 w 88"/>
                <a:gd name="T53" fmla="*/ 144 h 144"/>
                <a:gd name="T54" fmla="*/ 72 w 88"/>
                <a:gd name="T55" fmla="*/ 142 h 144"/>
                <a:gd name="T56" fmla="*/ 84 w 88"/>
                <a:gd name="T57" fmla="*/ 139 h 144"/>
                <a:gd name="T58" fmla="*/ 88 w 88"/>
                <a:gd name="T59" fmla="*/ 137 h 144"/>
                <a:gd name="T60" fmla="*/ 78 w 88"/>
                <a:gd name="T61"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44">
                  <a:moveTo>
                    <a:pt x="78" y="104"/>
                  </a:moveTo>
                  <a:cubicBezTo>
                    <a:pt x="72" y="107"/>
                    <a:pt x="72" y="107"/>
                    <a:pt x="72" y="107"/>
                  </a:cubicBezTo>
                  <a:cubicBezTo>
                    <a:pt x="70" y="108"/>
                    <a:pt x="69" y="109"/>
                    <a:pt x="67" y="109"/>
                  </a:cubicBezTo>
                  <a:cubicBezTo>
                    <a:pt x="65" y="110"/>
                    <a:pt x="64" y="110"/>
                    <a:pt x="62" y="110"/>
                  </a:cubicBezTo>
                  <a:cubicBezTo>
                    <a:pt x="61" y="110"/>
                    <a:pt x="60" y="110"/>
                    <a:pt x="59" y="109"/>
                  </a:cubicBezTo>
                  <a:cubicBezTo>
                    <a:pt x="58" y="109"/>
                    <a:pt x="58" y="109"/>
                    <a:pt x="57" y="108"/>
                  </a:cubicBezTo>
                  <a:cubicBezTo>
                    <a:pt x="57" y="108"/>
                    <a:pt x="56" y="107"/>
                    <a:pt x="56" y="106"/>
                  </a:cubicBezTo>
                  <a:cubicBezTo>
                    <a:pt x="55" y="105"/>
                    <a:pt x="55" y="103"/>
                    <a:pt x="55" y="101"/>
                  </a:cubicBezTo>
                  <a:cubicBezTo>
                    <a:pt x="55" y="63"/>
                    <a:pt x="55" y="63"/>
                    <a:pt x="55" y="63"/>
                  </a:cubicBezTo>
                  <a:cubicBezTo>
                    <a:pt x="83" y="63"/>
                    <a:pt x="83" y="63"/>
                    <a:pt x="83" y="63"/>
                  </a:cubicBezTo>
                  <a:cubicBezTo>
                    <a:pt x="83" y="30"/>
                    <a:pt x="83" y="30"/>
                    <a:pt x="83" y="30"/>
                  </a:cubicBezTo>
                  <a:cubicBezTo>
                    <a:pt x="55" y="30"/>
                    <a:pt x="55" y="30"/>
                    <a:pt x="55" y="30"/>
                  </a:cubicBezTo>
                  <a:cubicBezTo>
                    <a:pt x="55" y="0"/>
                    <a:pt x="55" y="0"/>
                    <a:pt x="55" y="0"/>
                  </a:cubicBezTo>
                  <a:cubicBezTo>
                    <a:pt x="49" y="1"/>
                    <a:pt x="49" y="1"/>
                    <a:pt x="49" y="1"/>
                  </a:cubicBezTo>
                  <a:cubicBezTo>
                    <a:pt x="19" y="4"/>
                    <a:pt x="19" y="4"/>
                    <a:pt x="19" y="4"/>
                  </a:cubicBezTo>
                  <a:cubicBezTo>
                    <a:pt x="19" y="30"/>
                    <a:pt x="19" y="30"/>
                    <a:pt x="19" y="30"/>
                  </a:cubicBezTo>
                  <a:cubicBezTo>
                    <a:pt x="0" y="30"/>
                    <a:pt x="0" y="30"/>
                    <a:pt x="0" y="30"/>
                  </a:cubicBezTo>
                  <a:cubicBezTo>
                    <a:pt x="0" y="63"/>
                    <a:pt x="0" y="63"/>
                    <a:pt x="0" y="63"/>
                  </a:cubicBezTo>
                  <a:cubicBezTo>
                    <a:pt x="19" y="63"/>
                    <a:pt x="19" y="63"/>
                    <a:pt x="19" y="63"/>
                  </a:cubicBezTo>
                  <a:cubicBezTo>
                    <a:pt x="19" y="101"/>
                    <a:pt x="19" y="101"/>
                    <a:pt x="19" y="101"/>
                  </a:cubicBezTo>
                  <a:cubicBezTo>
                    <a:pt x="19" y="108"/>
                    <a:pt x="20" y="114"/>
                    <a:pt x="21" y="119"/>
                  </a:cubicBezTo>
                  <a:cubicBezTo>
                    <a:pt x="23" y="123"/>
                    <a:pt x="25" y="127"/>
                    <a:pt x="27" y="130"/>
                  </a:cubicBezTo>
                  <a:cubicBezTo>
                    <a:pt x="31" y="134"/>
                    <a:pt x="35" y="138"/>
                    <a:pt x="41" y="140"/>
                  </a:cubicBezTo>
                  <a:cubicBezTo>
                    <a:pt x="46" y="143"/>
                    <a:pt x="52" y="144"/>
                    <a:pt x="59" y="144"/>
                  </a:cubicBezTo>
                  <a:cubicBezTo>
                    <a:pt x="59" y="144"/>
                    <a:pt x="60" y="144"/>
                    <a:pt x="61" y="144"/>
                  </a:cubicBezTo>
                  <a:cubicBezTo>
                    <a:pt x="61" y="144"/>
                    <a:pt x="61" y="144"/>
                    <a:pt x="61" y="144"/>
                  </a:cubicBezTo>
                  <a:cubicBezTo>
                    <a:pt x="61" y="144"/>
                    <a:pt x="61" y="144"/>
                    <a:pt x="61" y="144"/>
                  </a:cubicBezTo>
                  <a:cubicBezTo>
                    <a:pt x="65" y="144"/>
                    <a:pt x="69" y="143"/>
                    <a:pt x="72" y="142"/>
                  </a:cubicBezTo>
                  <a:cubicBezTo>
                    <a:pt x="76" y="142"/>
                    <a:pt x="80" y="140"/>
                    <a:pt x="84" y="139"/>
                  </a:cubicBezTo>
                  <a:cubicBezTo>
                    <a:pt x="88" y="137"/>
                    <a:pt x="88" y="137"/>
                    <a:pt x="88" y="137"/>
                  </a:cubicBezTo>
                  <a:lnTo>
                    <a:pt x="7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userDrawn="1"/>
          </p:nvSpPr>
          <p:spPr bwMode="auto">
            <a:xfrm>
              <a:off x="7377" y="4087"/>
              <a:ext cx="80" cy="78"/>
            </a:xfrm>
            <a:custGeom>
              <a:avLst/>
              <a:gdLst>
                <a:gd name="T0" fmla="*/ 86 w 121"/>
                <a:gd name="T1" fmla="*/ 3 h 118"/>
                <a:gd name="T2" fmla="*/ 86 w 121"/>
                <a:gd name="T3" fmla="*/ 8 h 118"/>
                <a:gd name="T4" fmla="*/ 86 w 121"/>
                <a:gd name="T5" fmla="*/ 9 h 118"/>
                <a:gd name="T6" fmla="*/ 75 w 121"/>
                <a:gd name="T7" fmla="*/ 3 h 118"/>
                <a:gd name="T8" fmla="*/ 59 w 121"/>
                <a:gd name="T9" fmla="*/ 0 h 118"/>
                <a:gd name="T10" fmla="*/ 59 w 121"/>
                <a:gd name="T11" fmla="*/ 0 h 118"/>
                <a:gd name="T12" fmla="*/ 59 w 121"/>
                <a:gd name="T13" fmla="*/ 0 h 118"/>
                <a:gd name="T14" fmla="*/ 58 w 121"/>
                <a:gd name="T15" fmla="*/ 0 h 118"/>
                <a:gd name="T16" fmla="*/ 36 w 121"/>
                <a:gd name="T17" fmla="*/ 4 h 118"/>
                <a:gd name="T18" fmla="*/ 10 w 121"/>
                <a:gd name="T19" fmla="*/ 24 h 118"/>
                <a:gd name="T20" fmla="*/ 3 w 121"/>
                <a:gd name="T21" fmla="*/ 40 h 118"/>
                <a:gd name="T22" fmla="*/ 0 w 121"/>
                <a:gd name="T23" fmla="*/ 59 h 118"/>
                <a:gd name="T24" fmla="*/ 4 w 121"/>
                <a:gd name="T25" fmla="*/ 84 h 118"/>
                <a:gd name="T26" fmla="*/ 13 w 121"/>
                <a:gd name="T27" fmla="*/ 99 h 118"/>
                <a:gd name="T28" fmla="*/ 32 w 121"/>
                <a:gd name="T29" fmla="*/ 114 h 118"/>
                <a:gd name="T30" fmla="*/ 57 w 121"/>
                <a:gd name="T31" fmla="*/ 118 h 118"/>
                <a:gd name="T32" fmla="*/ 58 w 121"/>
                <a:gd name="T33" fmla="*/ 118 h 118"/>
                <a:gd name="T34" fmla="*/ 58 w 121"/>
                <a:gd name="T35" fmla="*/ 118 h 118"/>
                <a:gd name="T36" fmla="*/ 58 w 121"/>
                <a:gd name="T37" fmla="*/ 118 h 118"/>
                <a:gd name="T38" fmla="*/ 68 w 121"/>
                <a:gd name="T39" fmla="*/ 117 h 118"/>
                <a:gd name="T40" fmla="*/ 84 w 121"/>
                <a:gd name="T41" fmla="*/ 111 h 118"/>
                <a:gd name="T42" fmla="*/ 86 w 121"/>
                <a:gd name="T43" fmla="*/ 109 h 118"/>
                <a:gd name="T44" fmla="*/ 87 w 121"/>
                <a:gd name="T45" fmla="*/ 115 h 118"/>
                <a:gd name="T46" fmla="*/ 121 w 121"/>
                <a:gd name="T47" fmla="*/ 115 h 118"/>
                <a:gd name="T48" fmla="*/ 121 w 121"/>
                <a:gd name="T49" fmla="*/ 3 h 118"/>
                <a:gd name="T50" fmla="*/ 86 w 121"/>
                <a:gd name="T51" fmla="*/ 3 h 118"/>
                <a:gd name="T52" fmla="*/ 38 w 121"/>
                <a:gd name="T53" fmla="*/ 48 h 118"/>
                <a:gd name="T54" fmla="*/ 47 w 121"/>
                <a:gd name="T55" fmla="*/ 38 h 118"/>
                <a:gd name="T56" fmla="*/ 61 w 121"/>
                <a:gd name="T57" fmla="*/ 34 h 118"/>
                <a:gd name="T58" fmla="*/ 71 w 121"/>
                <a:gd name="T59" fmla="*/ 36 h 118"/>
                <a:gd name="T60" fmla="*/ 77 w 121"/>
                <a:gd name="T61" fmla="*/ 40 h 118"/>
                <a:gd name="T62" fmla="*/ 83 w 121"/>
                <a:gd name="T63" fmla="*/ 48 h 118"/>
                <a:gd name="T64" fmla="*/ 85 w 121"/>
                <a:gd name="T65" fmla="*/ 59 h 118"/>
                <a:gd name="T66" fmla="*/ 83 w 121"/>
                <a:gd name="T67" fmla="*/ 69 h 118"/>
                <a:gd name="T68" fmla="*/ 80 w 121"/>
                <a:gd name="T69" fmla="*/ 75 h 118"/>
                <a:gd name="T70" fmla="*/ 73 w 121"/>
                <a:gd name="T71" fmla="*/ 82 h 118"/>
                <a:gd name="T72" fmla="*/ 61 w 121"/>
                <a:gd name="T73" fmla="*/ 84 h 118"/>
                <a:gd name="T74" fmla="*/ 51 w 121"/>
                <a:gd name="T75" fmla="*/ 82 h 118"/>
                <a:gd name="T76" fmla="*/ 41 w 121"/>
                <a:gd name="T77" fmla="*/ 74 h 118"/>
                <a:gd name="T78" fmla="*/ 36 w 121"/>
                <a:gd name="T79" fmla="*/ 59 h 118"/>
                <a:gd name="T80" fmla="*/ 38 w 121"/>
                <a:gd name="T8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8">
                  <a:moveTo>
                    <a:pt x="86" y="3"/>
                  </a:moveTo>
                  <a:cubicBezTo>
                    <a:pt x="86" y="8"/>
                    <a:pt x="86" y="8"/>
                    <a:pt x="86" y="8"/>
                  </a:cubicBezTo>
                  <a:cubicBezTo>
                    <a:pt x="86" y="9"/>
                    <a:pt x="86" y="9"/>
                    <a:pt x="86" y="9"/>
                  </a:cubicBezTo>
                  <a:cubicBezTo>
                    <a:pt x="83" y="6"/>
                    <a:pt x="79" y="4"/>
                    <a:pt x="75" y="3"/>
                  </a:cubicBezTo>
                  <a:cubicBezTo>
                    <a:pt x="70" y="1"/>
                    <a:pt x="64" y="0"/>
                    <a:pt x="59" y="0"/>
                  </a:cubicBezTo>
                  <a:cubicBezTo>
                    <a:pt x="59" y="0"/>
                    <a:pt x="59" y="0"/>
                    <a:pt x="59" y="0"/>
                  </a:cubicBezTo>
                  <a:cubicBezTo>
                    <a:pt x="59" y="0"/>
                    <a:pt x="59" y="0"/>
                    <a:pt x="59" y="0"/>
                  </a:cubicBezTo>
                  <a:cubicBezTo>
                    <a:pt x="58" y="0"/>
                    <a:pt x="58" y="0"/>
                    <a:pt x="58" y="0"/>
                  </a:cubicBezTo>
                  <a:cubicBezTo>
                    <a:pt x="50" y="0"/>
                    <a:pt x="43" y="1"/>
                    <a:pt x="36" y="4"/>
                  </a:cubicBezTo>
                  <a:cubicBezTo>
                    <a:pt x="25" y="8"/>
                    <a:pt x="16" y="14"/>
                    <a:pt x="10" y="24"/>
                  </a:cubicBezTo>
                  <a:cubicBezTo>
                    <a:pt x="7" y="28"/>
                    <a:pt x="4" y="34"/>
                    <a:pt x="3" y="40"/>
                  </a:cubicBezTo>
                  <a:cubicBezTo>
                    <a:pt x="1" y="45"/>
                    <a:pt x="0" y="52"/>
                    <a:pt x="0" y="59"/>
                  </a:cubicBezTo>
                  <a:cubicBezTo>
                    <a:pt x="0" y="68"/>
                    <a:pt x="1" y="77"/>
                    <a:pt x="4" y="84"/>
                  </a:cubicBezTo>
                  <a:cubicBezTo>
                    <a:pt x="6" y="90"/>
                    <a:pt x="9" y="95"/>
                    <a:pt x="13" y="99"/>
                  </a:cubicBezTo>
                  <a:cubicBezTo>
                    <a:pt x="18" y="106"/>
                    <a:pt x="25" y="110"/>
                    <a:pt x="32" y="114"/>
                  </a:cubicBezTo>
                  <a:cubicBezTo>
                    <a:pt x="40" y="117"/>
                    <a:pt x="48" y="118"/>
                    <a:pt x="57" y="118"/>
                  </a:cubicBezTo>
                  <a:cubicBezTo>
                    <a:pt x="58" y="118"/>
                    <a:pt x="58" y="118"/>
                    <a:pt x="58" y="118"/>
                  </a:cubicBezTo>
                  <a:cubicBezTo>
                    <a:pt x="58" y="118"/>
                    <a:pt x="58" y="118"/>
                    <a:pt x="58" y="118"/>
                  </a:cubicBezTo>
                  <a:cubicBezTo>
                    <a:pt x="58" y="118"/>
                    <a:pt x="58" y="118"/>
                    <a:pt x="58" y="118"/>
                  </a:cubicBezTo>
                  <a:cubicBezTo>
                    <a:pt x="61" y="118"/>
                    <a:pt x="65" y="118"/>
                    <a:pt x="68" y="117"/>
                  </a:cubicBezTo>
                  <a:cubicBezTo>
                    <a:pt x="74" y="116"/>
                    <a:pt x="79" y="114"/>
                    <a:pt x="84" y="111"/>
                  </a:cubicBezTo>
                  <a:cubicBezTo>
                    <a:pt x="85" y="110"/>
                    <a:pt x="86" y="109"/>
                    <a:pt x="86" y="109"/>
                  </a:cubicBezTo>
                  <a:cubicBezTo>
                    <a:pt x="87" y="115"/>
                    <a:pt x="87" y="115"/>
                    <a:pt x="87" y="115"/>
                  </a:cubicBezTo>
                  <a:cubicBezTo>
                    <a:pt x="121" y="115"/>
                    <a:pt x="121" y="115"/>
                    <a:pt x="121" y="115"/>
                  </a:cubicBezTo>
                  <a:cubicBezTo>
                    <a:pt x="121" y="3"/>
                    <a:pt x="121" y="3"/>
                    <a:pt x="121" y="3"/>
                  </a:cubicBezTo>
                  <a:lnTo>
                    <a:pt x="86" y="3"/>
                  </a:lnTo>
                  <a:close/>
                  <a:moveTo>
                    <a:pt x="38" y="48"/>
                  </a:moveTo>
                  <a:cubicBezTo>
                    <a:pt x="40" y="43"/>
                    <a:pt x="43" y="40"/>
                    <a:pt x="47" y="38"/>
                  </a:cubicBezTo>
                  <a:cubicBezTo>
                    <a:pt x="51" y="35"/>
                    <a:pt x="56" y="34"/>
                    <a:pt x="61" y="34"/>
                  </a:cubicBezTo>
                  <a:cubicBezTo>
                    <a:pt x="65" y="34"/>
                    <a:pt x="69" y="35"/>
                    <a:pt x="71" y="36"/>
                  </a:cubicBezTo>
                  <a:cubicBezTo>
                    <a:pt x="74" y="37"/>
                    <a:pt x="76" y="38"/>
                    <a:pt x="77" y="40"/>
                  </a:cubicBezTo>
                  <a:cubicBezTo>
                    <a:pt x="80" y="42"/>
                    <a:pt x="82" y="45"/>
                    <a:pt x="83" y="48"/>
                  </a:cubicBezTo>
                  <a:cubicBezTo>
                    <a:pt x="84" y="52"/>
                    <a:pt x="85" y="55"/>
                    <a:pt x="85" y="59"/>
                  </a:cubicBezTo>
                  <a:cubicBezTo>
                    <a:pt x="85" y="62"/>
                    <a:pt x="84" y="66"/>
                    <a:pt x="83" y="69"/>
                  </a:cubicBezTo>
                  <a:cubicBezTo>
                    <a:pt x="83" y="71"/>
                    <a:pt x="82" y="73"/>
                    <a:pt x="80" y="75"/>
                  </a:cubicBezTo>
                  <a:cubicBezTo>
                    <a:pt x="78" y="78"/>
                    <a:pt x="76" y="80"/>
                    <a:pt x="73" y="82"/>
                  </a:cubicBezTo>
                  <a:cubicBezTo>
                    <a:pt x="69" y="83"/>
                    <a:pt x="66" y="84"/>
                    <a:pt x="61" y="84"/>
                  </a:cubicBezTo>
                  <a:cubicBezTo>
                    <a:pt x="57" y="84"/>
                    <a:pt x="54" y="84"/>
                    <a:pt x="51" y="82"/>
                  </a:cubicBezTo>
                  <a:cubicBezTo>
                    <a:pt x="47" y="81"/>
                    <a:pt x="43" y="78"/>
                    <a:pt x="41" y="74"/>
                  </a:cubicBezTo>
                  <a:cubicBezTo>
                    <a:pt x="38" y="70"/>
                    <a:pt x="36" y="65"/>
                    <a:pt x="36" y="59"/>
                  </a:cubicBezTo>
                  <a:cubicBezTo>
                    <a:pt x="36" y="55"/>
                    <a:pt x="37" y="51"/>
                    <a:pt x="38"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userDrawn="1"/>
          </p:nvSpPr>
          <p:spPr bwMode="auto">
            <a:xfrm>
              <a:off x="6885"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6821"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p:cNvSpPr>
              <a:spLocks noChangeArrowheads="1"/>
            </p:cNvSpPr>
            <p:nvPr userDrawn="1"/>
          </p:nvSpPr>
          <p:spPr bwMode="auto">
            <a:xfrm>
              <a:off x="691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p:cNvSpPr>
              <a:spLocks noChangeArrowheads="1"/>
            </p:cNvSpPr>
            <p:nvPr userDrawn="1"/>
          </p:nvSpPr>
          <p:spPr bwMode="auto">
            <a:xfrm>
              <a:off x="6885"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userDrawn="1"/>
          </p:nvSpPr>
          <p:spPr bwMode="auto">
            <a:xfrm>
              <a:off x="6853"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p:cNvSpPr>
              <a:spLocks noChangeArrowheads="1"/>
            </p:cNvSpPr>
            <p:nvPr userDrawn="1"/>
          </p:nvSpPr>
          <p:spPr bwMode="auto">
            <a:xfrm>
              <a:off x="6821"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userDrawn="1"/>
          </p:nvSpPr>
          <p:spPr bwMode="auto">
            <a:xfrm>
              <a:off x="6789"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userDrawn="1"/>
          </p:nvSpPr>
          <p:spPr bwMode="auto">
            <a:xfrm>
              <a:off x="6917" y="4068"/>
              <a:ext cx="22" cy="15"/>
            </a:xfrm>
            <a:custGeom>
              <a:avLst/>
              <a:gdLst>
                <a:gd name="T0" fmla="*/ 11 w 33"/>
                <a:gd name="T1" fmla="*/ 6 h 22"/>
                <a:gd name="T2" fmla="*/ 0 w 33"/>
                <a:gd name="T3" fmla="*/ 0 h 22"/>
                <a:gd name="T4" fmla="*/ 0 w 33"/>
                <a:gd name="T5" fmla="*/ 22 h 22"/>
                <a:gd name="T6" fmla="*/ 33 w 33"/>
                <a:gd name="T7" fmla="*/ 22 h 22"/>
                <a:gd name="T8" fmla="*/ 11 w 33"/>
                <a:gd name="T9" fmla="*/ 6 h 22"/>
              </a:gdLst>
              <a:ahLst/>
              <a:cxnLst>
                <a:cxn ang="0">
                  <a:pos x="T0" y="T1"/>
                </a:cxn>
                <a:cxn ang="0">
                  <a:pos x="T2" y="T3"/>
                </a:cxn>
                <a:cxn ang="0">
                  <a:pos x="T4" y="T5"/>
                </a:cxn>
                <a:cxn ang="0">
                  <a:pos x="T6" y="T7"/>
                </a:cxn>
                <a:cxn ang="0">
                  <a:pos x="T8" y="T9"/>
                </a:cxn>
              </a:cxnLst>
              <a:rect l="0" t="0" r="r" b="b"/>
              <a:pathLst>
                <a:path w="33" h="22">
                  <a:moveTo>
                    <a:pt x="11" y="6"/>
                  </a:moveTo>
                  <a:cubicBezTo>
                    <a:pt x="8" y="4"/>
                    <a:pt x="4" y="2"/>
                    <a:pt x="0" y="0"/>
                  </a:cubicBezTo>
                  <a:cubicBezTo>
                    <a:pt x="0" y="22"/>
                    <a:pt x="0" y="22"/>
                    <a:pt x="0" y="22"/>
                  </a:cubicBezTo>
                  <a:cubicBezTo>
                    <a:pt x="33" y="22"/>
                    <a:pt x="33" y="22"/>
                    <a:pt x="33" y="22"/>
                  </a:cubicBezTo>
                  <a:cubicBezTo>
                    <a:pt x="27" y="16"/>
                    <a:pt x="19" y="11"/>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userDrawn="1"/>
          </p:nvSpPr>
          <p:spPr bwMode="auto">
            <a:xfrm>
              <a:off x="6853"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userDrawn="1"/>
          </p:nvSpPr>
          <p:spPr bwMode="auto">
            <a:xfrm>
              <a:off x="6789" y="4060"/>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userDrawn="1"/>
          </p:nvSpPr>
          <p:spPr bwMode="auto">
            <a:xfrm>
              <a:off x="6757" y="408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userDrawn="1"/>
          </p:nvSpPr>
          <p:spPr bwMode="auto">
            <a:xfrm>
              <a:off x="6740" y="4074"/>
              <a:ext cx="10" cy="9"/>
            </a:xfrm>
            <a:custGeom>
              <a:avLst/>
              <a:gdLst>
                <a:gd name="T0" fmla="*/ 0 w 16"/>
                <a:gd name="T1" fmla="*/ 13 h 13"/>
                <a:gd name="T2" fmla="*/ 16 w 16"/>
                <a:gd name="T3" fmla="*/ 13 h 13"/>
                <a:gd name="T4" fmla="*/ 16 w 16"/>
                <a:gd name="T5" fmla="*/ 0 h 13"/>
                <a:gd name="T6" fmla="*/ 0 w 16"/>
                <a:gd name="T7" fmla="*/ 13 h 13"/>
              </a:gdLst>
              <a:ahLst/>
              <a:cxnLst>
                <a:cxn ang="0">
                  <a:pos x="T0" y="T1"/>
                </a:cxn>
                <a:cxn ang="0">
                  <a:pos x="T2" y="T3"/>
                </a:cxn>
                <a:cxn ang="0">
                  <a:pos x="T4" y="T5"/>
                </a:cxn>
                <a:cxn ang="0">
                  <a:pos x="T6" y="T7"/>
                </a:cxn>
              </a:cxnLst>
              <a:rect l="0" t="0" r="r" b="b"/>
              <a:pathLst>
                <a:path w="16" h="13">
                  <a:moveTo>
                    <a:pt x="0" y="13"/>
                  </a:moveTo>
                  <a:cubicBezTo>
                    <a:pt x="16" y="13"/>
                    <a:pt x="16" y="13"/>
                    <a:pt x="16" y="13"/>
                  </a:cubicBezTo>
                  <a:cubicBezTo>
                    <a:pt x="16" y="0"/>
                    <a:pt x="16" y="0"/>
                    <a:pt x="16" y="0"/>
                  </a:cubicBezTo>
                  <a:cubicBezTo>
                    <a:pt x="10" y="4"/>
                    <a:pt x="4" y="8"/>
                    <a:pt x="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userDrawn="1"/>
          </p:nvSpPr>
          <p:spPr bwMode="auto">
            <a:xfrm>
              <a:off x="6727" y="4117"/>
              <a:ext cx="23" cy="13"/>
            </a:xfrm>
            <a:custGeom>
              <a:avLst/>
              <a:gdLst>
                <a:gd name="T0" fmla="*/ 35 w 35"/>
                <a:gd name="T1" fmla="*/ 0 h 20"/>
                <a:gd name="T2" fmla="*/ 1 w 35"/>
                <a:gd name="T3" fmla="*/ 0 h 20"/>
                <a:gd name="T4" fmla="*/ 0 w 35"/>
                <a:gd name="T5" fmla="*/ 20 h 20"/>
                <a:gd name="T6" fmla="*/ 35 w 35"/>
                <a:gd name="T7" fmla="*/ 20 h 20"/>
                <a:gd name="T8" fmla="*/ 35 w 35"/>
                <a:gd name="T9" fmla="*/ 0 h 20"/>
              </a:gdLst>
              <a:ahLst/>
              <a:cxnLst>
                <a:cxn ang="0">
                  <a:pos x="T0" y="T1"/>
                </a:cxn>
                <a:cxn ang="0">
                  <a:pos x="T2" y="T3"/>
                </a:cxn>
                <a:cxn ang="0">
                  <a:pos x="T4" y="T5"/>
                </a:cxn>
                <a:cxn ang="0">
                  <a:pos x="T6" y="T7"/>
                </a:cxn>
                <a:cxn ang="0">
                  <a:pos x="T8" y="T9"/>
                </a:cxn>
              </a:cxnLst>
              <a:rect l="0" t="0" r="r" b="b"/>
              <a:pathLst>
                <a:path w="35" h="20">
                  <a:moveTo>
                    <a:pt x="35" y="0"/>
                  </a:moveTo>
                  <a:cubicBezTo>
                    <a:pt x="1" y="0"/>
                    <a:pt x="1" y="0"/>
                    <a:pt x="1" y="0"/>
                  </a:cubicBezTo>
                  <a:cubicBezTo>
                    <a:pt x="0" y="6"/>
                    <a:pt x="0" y="13"/>
                    <a:pt x="0" y="20"/>
                  </a:cubicBezTo>
                  <a:cubicBezTo>
                    <a:pt x="35" y="20"/>
                    <a:pt x="35" y="20"/>
                    <a:pt x="35" y="2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userDrawn="1"/>
          </p:nvSpPr>
          <p:spPr bwMode="auto">
            <a:xfrm>
              <a:off x="6789" y="4117"/>
              <a:ext cx="2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userDrawn="1"/>
          </p:nvSpPr>
          <p:spPr bwMode="auto">
            <a:xfrm>
              <a:off x="6949" y="4117"/>
              <a:ext cx="2" cy="13"/>
            </a:xfrm>
            <a:custGeom>
              <a:avLst/>
              <a:gdLst>
                <a:gd name="T0" fmla="*/ 0 w 4"/>
                <a:gd name="T1" fmla="*/ 20 h 20"/>
                <a:gd name="T2" fmla="*/ 4 w 4"/>
                <a:gd name="T3" fmla="*/ 20 h 20"/>
                <a:gd name="T4" fmla="*/ 4 w 4"/>
                <a:gd name="T5" fmla="*/ 0 h 20"/>
                <a:gd name="T6" fmla="*/ 0 w 4"/>
                <a:gd name="T7" fmla="*/ 0 h 20"/>
                <a:gd name="T8" fmla="*/ 0 w 4"/>
                <a:gd name="T9" fmla="*/ 20 h 20"/>
              </a:gdLst>
              <a:ahLst/>
              <a:cxnLst>
                <a:cxn ang="0">
                  <a:pos x="T0" y="T1"/>
                </a:cxn>
                <a:cxn ang="0">
                  <a:pos x="T2" y="T3"/>
                </a:cxn>
                <a:cxn ang="0">
                  <a:pos x="T4" y="T5"/>
                </a:cxn>
                <a:cxn ang="0">
                  <a:pos x="T6" y="T7"/>
                </a:cxn>
                <a:cxn ang="0">
                  <a:pos x="T8" y="T9"/>
                </a:cxn>
              </a:cxnLst>
              <a:rect l="0" t="0" r="r" b="b"/>
              <a:pathLst>
                <a:path w="4" h="20">
                  <a:moveTo>
                    <a:pt x="0" y="20"/>
                  </a:moveTo>
                  <a:cubicBezTo>
                    <a:pt x="4" y="20"/>
                    <a:pt x="4" y="20"/>
                    <a:pt x="4" y="20"/>
                  </a:cubicBezTo>
                  <a:cubicBezTo>
                    <a:pt x="4" y="13"/>
                    <a:pt x="4" y="6"/>
                    <a:pt x="4" y="0"/>
                  </a:cubicBezTo>
                  <a:cubicBezTo>
                    <a:pt x="0" y="0"/>
                    <a:pt x="0" y="0"/>
                    <a:pt x="0" y="0"/>
                  </a:cubicBez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p:cNvSpPr>
              <a:spLocks noChangeArrowheads="1"/>
            </p:cNvSpPr>
            <p:nvPr userDrawn="1"/>
          </p:nvSpPr>
          <p:spPr bwMode="auto">
            <a:xfrm>
              <a:off x="6885"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p:cNvSpPr>
              <a:spLocks noChangeArrowheads="1"/>
            </p:cNvSpPr>
            <p:nvPr userDrawn="1"/>
          </p:nvSpPr>
          <p:spPr bwMode="auto">
            <a:xfrm>
              <a:off x="6885"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p:cNvSpPr>
              <a:spLocks noChangeArrowheads="1"/>
            </p:cNvSpPr>
            <p:nvPr userDrawn="1"/>
          </p:nvSpPr>
          <p:spPr bwMode="auto">
            <a:xfrm>
              <a:off x="6853"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p:cNvSpPr>
              <a:spLocks noChangeArrowheads="1"/>
            </p:cNvSpPr>
            <p:nvPr userDrawn="1"/>
          </p:nvSpPr>
          <p:spPr bwMode="auto">
            <a:xfrm>
              <a:off x="6820"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p:cNvSpPr>
              <a:spLocks noChangeArrowheads="1"/>
            </p:cNvSpPr>
            <p:nvPr userDrawn="1"/>
          </p:nvSpPr>
          <p:spPr bwMode="auto">
            <a:xfrm>
              <a:off x="6757" y="4196"/>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p:cNvSpPr>
              <a:spLocks noChangeArrowheads="1"/>
            </p:cNvSpPr>
            <p:nvPr userDrawn="1"/>
          </p:nvSpPr>
          <p:spPr bwMode="auto">
            <a:xfrm>
              <a:off x="6789" y="4167"/>
              <a:ext cx="26"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p:cNvSpPr>
              <a:spLocks noChangeArrowheads="1"/>
            </p:cNvSpPr>
            <p:nvPr userDrawn="1"/>
          </p:nvSpPr>
          <p:spPr bwMode="auto">
            <a:xfrm>
              <a:off x="6757" y="4167"/>
              <a:ext cx="25" cy="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p:cNvSpPr>
              <a:spLocks noChangeArrowheads="1"/>
            </p:cNvSpPr>
            <p:nvPr userDrawn="1"/>
          </p:nvSpPr>
          <p:spPr bwMode="auto">
            <a:xfrm>
              <a:off x="691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p:cNvSpPr>
              <a:spLocks noChangeArrowheads="1"/>
            </p:cNvSpPr>
            <p:nvPr userDrawn="1"/>
          </p:nvSpPr>
          <p:spPr bwMode="auto">
            <a:xfrm>
              <a:off x="6853"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p:cNvSpPr>
              <a:spLocks noChangeArrowheads="1"/>
            </p:cNvSpPr>
            <p:nvPr userDrawn="1"/>
          </p:nvSpPr>
          <p:spPr bwMode="auto">
            <a:xfrm>
              <a:off x="6820"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p:cNvSpPr>
              <a:spLocks noChangeArrowheads="1"/>
            </p:cNvSpPr>
            <p:nvPr userDrawn="1"/>
          </p:nvSpPr>
          <p:spPr bwMode="auto">
            <a:xfrm>
              <a:off x="6789" y="4139"/>
              <a:ext cx="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p:cNvSpPr>
              <a:spLocks noChangeArrowheads="1"/>
            </p:cNvSpPr>
            <p:nvPr userDrawn="1"/>
          </p:nvSpPr>
          <p:spPr bwMode="auto">
            <a:xfrm>
              <a:off x="6757" y="4139"/>
              <a:ext cx="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8"/>
            <p:cNvSpPr>
              <a:spLocks/>
            </p:cNvSpPr>
            <p:nvPr userDrawn="1"/>
          </p:nvSpPr>
          <p:spPr bwMode="auto">
            <a:xfrm>
              <a:off x="6730" y="4139"/>
              <a:ext cx="20" cy="22"/>
            </a:xfrm>
            <a:custGeom>
              <a:avLst/>
              <a:gdLst>
                <a:gd name="T0" fmla="*/ 0 w 30"/>
                <a:gd name="T1" fmla="*/ 1 h 34"/>
                <a:gd name="T2" fmla="*/ 0 w 30"/>
                <a:gd name="T3" fmla="*/ 34 h 34"/>
                <a:gd name="T4" fmla="*/ 30 w 30"/>
                <a:gd name="T5" fmla="*/ 34 h 34"/>
                <a:gd name="T6" fmla="*/ 30 w 30"/>
                <a:gd name="T7" fmla="*/ 0 h 34"/>
                <a:gd name="T8" fmla="*/ 0 w 30"/>
                <a:gd name="T9" fmla="*/ 0 h 34"/>
                <a:gd name="T10" fmla="*/ 0 w 30"/>
                <a:gd name="T11" fmla="*/ 1 h 34"/>
              </a:gdLst>
              <a:ahLst/>
              <a:cxnLst>
                <a:cxn ang="0">
                  <a:pos x="T0" y="T1"/>
                </a:cxn>
                <a:cxn ang="0">
                  <a:pos x="T2" y="T3"/>
                </a:cxn>
                <a:cxn ang="0">
                  <a:pos x="T4" y="T5"/>
                </a:cxn>
                <a:cxn ang="0">
                  <a:pos x="T6" y="T7"/>
                </a:cxn>
                <a:cxn ang="0">
                  <a:pos x="T8" y="T9"/>
                </a:cxn>
                <a:cxn ang="0">
                  <a:pos x="T10" y="T11"/>
                </a:cxn>
              </a:cxnLst>
              <a:rect l="0" t="0" r="r" b="b"/>
              <a:pathLst>
                <a:path w="30" h="34">
                  <a:moveTo>
                    <a:pt x="0" y="1"/>
                  </a:moveTo>
                  <a:cubicBezTo>
                    <a:pt x="0" y="12"/>
                    <a:pt x="0" y="23"/>
                    <a:pt x="0" y="34"/>
                  </a:cubicBezTo>
                  <a:cubicBezTo>
                    <a:pt x="30" y="34"/>
                    <a:pt x="30" y="34"/>
                    <a:pt x="30" y="34"/>
                  </a:cubicBezTo>
                  <a:cubicBezTo>
                    <a:pt x="30" y="0"/>
                    <a:pt x="30" y="0"/>
                    <a:pt x="3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9"/>
            <p:cNvSpPr>
              <a:spLocks/>
            </p:cNvSpPr>
            <p:nvPr userDrawn="1"/>
          </p:nvSpPr>
          <p:spPr bwMode="auto">
            <a:xfrm>
              <a:off x="6730" y="4167"/>
              <a:ext cx="20" cy="23"/>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0"/>
            <p:cNvSpPr>
              <a:spLocks/>
            </p:cNvSpPr>
            <p:nvPr userDrawn="1"/>
          </p:nvSpPr>
          <p:spPr bwMode="auto">
            <a:xfrm>
              <a:off x="6730"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1"/>
            <p:cNvSpPr>
              <a:spLocks/>
            </p:cNvSpPr>
            <p:nvPr userDrawn="1"/>
          </p:nvSpPr>
          <p:spPr bwMode="auto">
            <a:xfrm>
              <a:off x="6730" y="4223"/>
              <a:ext cx="20" cy="16"/>
            </a:xfrm>
            <a:custGeom>
              <a:avLst/>
              <a:gdLst>
                <a:gd name="T0" fmla="*/ 0 w 30"/>
                <a:gd name="T1" fmla="*/ 24 h 24"/>
                <a:gd name="T2" fmla="*/ 30 w 30"/>
                <a:gd name="T3" fmla="*/ 24 h 24"/>
                <a:gd name="T4" fmla="*/ 30 w 30"/>
                <a:gd name="T5" fmla="*/ 0 h 24"/>
                <a:gd name="T6" fmla="*/ 0 w 30"/>
                <a:gd name="T7" fmla="*/ 0 h 24"/>
                <a:gd name="T8" fmla="*/ 0 w 30"/>
                <a:gd name="T9" fmla="*/ 24 h 24"/>
              </a:gdLst>
              <a:ahLst/>
              <a:cxnLst>
                <a:cxn ang="0">
                  <a:pos x="T0" y="T1"/>
                </a:cxn>
                <a:cxn ang="0">
                  <a:pos x="T2" y="T3"/>
                </a:cxn>
                <a:cxn ang="0">
                  <a:pos x="T4" y="T5"/>
                </a:cxn>
                <a:cxn ang="0">
                  <a:pos x="T6" y="T7"/>
                </a:cxn>
                <a:cxn ang="0">
                  <a:pos x="T8" y="T9"/>
                </a:cxn>
              </a:cxnLst>
              <a:rect l="0" t="0" r="r" b="b"/>
              <a:pathLst>
                <a:path w="30" h="24">
                  <a:moveTo>
                    <a:pt x="0" y="24"/>
                  </a:moveTo>
                  <a:cubicBezTo>
                    <a:pt x="10" y="24"/>
                    <a:pt x="20" y="24"/>
                    <a:pt x="30" y="24"/>
                  </a:cubicBezTo>
                  <a:cubicBezTo>
                    <a:pt x="30" y="0"/>
                    <a:pt x="30" y="0"/>
                    <a:pt x="30" y="0"/>
                  </a:cubicBezTo>
                  <a:cubicBezTo>
                    <a:pt x="0" y="0"/>
                    <a:pt x="0" y="0"/>
                    <a:pt x="0" y="0"/>
                  </a:cubicBezTo>
                  <a:cubicBezTo>
                    <a:pt x="0" y="8"/>
                    <a:pt x="0" y="16"/>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2"/>
            <p:cNvSpPr>
              <a:spLocks/>
            </p:cNvSpPr>
            <p:nvPr userDrawn="1"/>
          </p:nvSpPr>
          <p:spPr bwMode="auto">
            <a:xfrm>
              <a:off x="6757"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2" y="24"/>
                    <a:pt x="26" y="24"/>
                    <a:pt x="38" y="24"/>
                  </a:cubicBezTo>
                  <a:cubicBezTo>
                    <a:pt x="38" y="17"/>
                    <a:pt x="38" y="9"/>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3"/>
            <p:cNvSpPr>
              <a:spLocks/>
            </p:cNvSpPr>
            <p:nvPr userDrawn="1"/>
          </p:nvSpPr>
          <p:spPr bwMode="auto">
            <a:xfrm>
              <a:off x="6858" y="4223"/>
              <a:ext cx="20" cy="17"/>
            </a:xfrm>
            <a:custGeom>
              <a:avLst/>
              <a:gdLst>
                <a:gd name="T0" fmla="*/ 0 w 30"/>
                <a:gd name="T1" fmla="*/ 25 h 25"/>
                <a:gd name="T2" fmla="*/ 30 w 30"/>
                <a:gd name="T3" fmla="*/ 24 h 25"/>
                <a:gd name="T4" fmla="*/ 30 w 30"/>
                <a:gd name="T5" fmla="*/ 0 h 25"/>
                <a:gd name="T6" fmla="*/ 0 w 30"/>
                <a:gd name="T7" fmla="*/ 0 h 25"/>
                <a:gd name="T8" fmla="*/ 0 w 30"/>
                <a:gd name="T9" fmla="*/ 25 h 25"/>
              </a:gdLst>
              <a:ahLst/>
              <a:cxnLst>
                <a:cxn ang="0">
                  <a:pos x="T0" y="T1"/>
                </a:cxn>
                <a:cxn ang="0">
                  <a:pos x="T2" y="T3"/>
                </a:cxn>
                <a:cxn ang="0">
                  <a:pos x="T4" y="T5"/>
                </a:cxn>
                <a:cxn ang="0">
                  <a:pos x="T6" y="T7"/>
                </a:cxn>
                <a:cxn ang="0">
                  <a:pos x="T8" y="T9"/>
                </a:cxn>
              </a:cxnLst>
              <a:rect l="0" t="0" r="r" b="b"/>
              <a:pathLst>
                <a:path w="30" h="25">
                  <a:moveTo>
                    <a:pt x="0" y="25"/>
                  </a:moveTo>
                  <a:cubicBezTo>
                    <a:pt x="10" y="24"/>
                    <a:pt x="20" y="24"/>
                    <a:pt x="30" y="24"/>
                  </a:cubicBezTo>
                  <a:cubicBezTo>
                    <a:pt x="30" y="0"/>
                    <a:pt x="30" y="0"/>
                    <a:pt x="30" y="0"/>
                  </a:cubicBezTo>
                  <a:cubicBezTo>
                    <a:pt x="0" y="0"/>
                    <a:pt x="0" y="0"/>
                    <a:pt x="0" y="0"/>
                  </a:cubicBezTo>
                  <a:cubicBezTo>
                    <a:pt x="0" y="9"/>
                    <a:pt x="0" y="17"/>
                    <a:pt x="0"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4"/>
            <p:cNvSpPr>
              <a:spLocks/>
            </p:cNvSpPr>
            <p:nvPr userDrawn="1"/>
          </p:nvSpPr>
          <p:spPr bwMode="auto">
            <a:xfrm>
              <a:off x="6858" y="4196"/>
              <a:ext cx="20" cy="22"/>
            </a:xfrm>
            <a:custGeom>
              <a:avLst/>
              <a:gdLst>
                <a:gd name="T0" fmla="*/ 0 w 30"/>
                <a:gd name="T1" fmla="*/ 34 h 34"/>
                <a:gd name="T2" fmla="*/ 30 w 30"/>
                <a:gd name="T3" fmla="*/ 34 h 34"/>
                <a:gd name="T4" fmla="*/ 30 w 30"/>
                <a:gd name="T5" fmla="*/ 0 h 34"/>
                <a:gd name="T6" fmla="*/ 0 w 30"/>
                <a:gd name="T7" fmla="*/ 0 h 34"/>
                <a:gd name="T8" fmla="*/ 0 w 30"/>
                <a:gd name="T9" fmla="*/ 34 h 34"/>
              </a:gdLst>
              <a:ahLst/>
              <a:cxnLst>
                <a:cxn ang="0">
                  <a:pos x="T0" y="T1"/>
                </a:cxn>
                <a:cxn ang="0">
                  <a:pos x="T2" y="T3"/>
                </a:cxn>
                <a:cxn ang="0">
                  <a:pos x="T4" y="T5"/>
                </a:cxn>
                <a:cxn ang="0">
                  <a:pos x="T6" y="T7"/>
                </a:cxn>
                <a:cxn ang="0">
                  <a:pos x="T8" y="T9"/>
                </a:cxn>
              </a:cxnLst>
              <a:rect l="0" t="0" r="r" b="b"/>
              <a:pathLst>
                <a:path w="30" h="34">
                  <a:moveTo>
                    <a:pt x="0" y="34"/>
                  </a:moveTo>
                  <a:cubicBezTo>
                    <a:pt x="30" y="34"/>
                    <a:pt x="30" y="34"/>
                    <a:pt x="30" y="34"/>
                  </a:cubicBezTo>
                  <a:cubicBezTo>
                    <a:pt x="30" y="0"/>
                    <a:pt x="30" y="0"/>
                    <a:pt x="30" y="0"/>
                  </a:cubicBezTo>
                  <a:cubicBezTo>
                    <a:pt x="0" y="0"/>
                    <a:pt x="0" y="0"/>
                    <a:pt x="0" y="0"/>
                  </a:cubicBezTo>
                  <a:cubicBezTo>
                    <a:pt x="0" y="11"/>
                    <a:pt x="0" y="23"/>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5"/>
            <p:cNvSpPr>
              <a:spLocks/>
            </p:cNvSpPr>
            <p:nvPr userDrawn="1"/>
          </p:nvSpPr>
          <p:spPr bwMode="auto">
            <a:xfrm>
              <a:off x="6885" y="4223"/>
              <a:ext cx="25" cy="16"/>
            </a:xfrm>
            <a:custGeom>
              <a:avLst/>
              <a:gdLst>
                <a:gd name="T0" fmla="*/ 0 w 38"/>
                <a:gd name="T1" fmla="*/ 24 h 24"/>
                <a:gd name="T2" fmla="*/ 38 w 38"/>
                <a:gd name="T3" fmla="*/ 24 h 24"/>
                <a:gd name="T4" fmla="*/ 38 w 38"/>
                <a:gd name="T5" fmla="*/ 0 h 24"/>
                <a:gd name="T6" fmla="*/ 0 w 38"/>
                <a:gd name="T7" fmla="*/ 0 h 24"/>
                <a:gd name="T8" fmla="*/ 0 w 38"/>
                <a:gd name="T9" fmla="*/ 24 h 24"/>
              </a:gdLst>
              <a:ahLst/>
              <a:cxnLst>
                <a:cxn ang="0">
                  <a:pos x="T0" y="T1"/>
                </a:cxn>
                <a:cxn ang="0">
                  <a:pos x="T2" y="T3"/>
                </a:cxn>
                <a:cxn ang="0">
                  <a:pos x="T4" y="T5"/>
                </a:cxn>
                <a:cxn ang="0">
                  <a:pos x="T6" y="T7"/>
                </a:cxn>
                <a:cxn ang="0">
                  <a:pos x="T8" y="T9"/>
                </a:cxn>
              </a:cxnLst>
              <a:rect l="0" t="0" r="r" b="b"/>
              <a:pathLst>
                <a:path w="38" h="24">
                  <a:moveTo>
                    <a:pt x="0" y="24"/>
                  </a:moveTo>
                  <a:cubicBezTo>
                    <a:pt x="13" y="24"/>
                    <a:pt x="25" y="24"/>
                    <a:pt x="38" y="24"/>
                  </a:cubicBezTo>
                  <a:cubicBezTo>
                    <a:pt x="38" y="0"/>
                    <a:pt x="38" y="0"/>
                    <a:pt x="38" y="0"/>
                  </a:cubicBezTo>
                  <a:cubicBezTo>
                    <a:pt x="0" y="0"/>
                    <a:pt x="0" y="0"/>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6"/>
            <p:cNvSpPr>
              <a:spLocks/>
            </p:cNvSpPr>
            <p:nvPr userDrawn="1"/>
          </p:nvSpPr>
          <p:spPr bwMode="auto">
            <a:xfrm>
              <a:off x="6927" y="4223"/>
              <a:ext cx="15" cy="15"/>
            </a:xfrm>
            <a:custGeom>
              <a:avLst/>
              <a:gdLst>
                <a:gd name="T0" fmla="*/ 22 w 22"/>
                <a:gd name="T1" fmla="*/ 0 h 22"/>
                <a:gd name="T2" fmla="*/ 0 w 22"/>
                <a:gd name="T3" fmla="*/ 0 h 22"/>
                <a:gd name="T4" fmla="*/ 2 w 22"/>
                <a:gd name="T5" fmla="*/ 6 h 22"/>
                <a:gd name="T6" fmla="*/ 22 w 22"/>
                <a:gd name="T7" fmla="*/ 22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0"/>
                    <a:pt x="0" y="0"/>
                    <a:pt x="0" y="0"/>
                  </a:cubicBezTo>
                  <a:cubicBezTo>
                    <a:pt x="1" y="2"/>
                    <a:pt x="1" y="4"/>
                    <a:pt x="2" y="6"/>
                  </a:cubicBezTo>
                  <a:cubicBezTo>
                    <a:pt x="6" y="12"/>
                    <a:pt x="13" y="19"/>
                    <a:pt x="22" y="22"/>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7"/>
            <p:cNvSpPr>
              <a:spLocks/>
            </p:cNvSpPr>
            <p:nvPr userDrawn="1"/>
          </p:nvSpPr>
          <p:spPr bwMode="auto">
            <a:xfrm>
              <a:off x="6949" y="4223"/>
              <a:ext cx="24" cy="16"/>
            </a:xfrm>
            <a:custGeom>
              <a:avLst/>
              <a:gdLst>
                <a:gd name="T0" fmla="*/ 0 w 36"/>
                <a:gd name="T1" fmla="*/ 0 h 24"/>
                <a:gd name="T2" fmla="*/ 0 w 36"/>
                <a:gd name="T3" fmla="*/ 24 h 24"/>
                <a:gd name="T4" fmla="*/ 7 w 36"/>
                <a:gd name="T5" fmla="*/ 24 h 24"/>
                <a:gd name="T6" fmla="*/ 36 w 36"/>
                <a:gd name="T7" fmla="*/ 0 h 24"/>
                <a:gd name="T8" fmla="*/ 0 w 36"/>
                <a:gd name="T9" fmla="*/ 0 h 24"/>
              </a:gdLst>
              <a:ahLst/>
              <a:cxnLst>
                <a:cxn ang="0">
                  <a:pos x="T0" y="T1"/>
                </a:cxn>
                <a:cxn ang="0">
                  <a:pos x="T2" y="T3"/>
                </a:cxn>
                <a:cxn ang="0">
                  <a:pos x="T4" y="T5"/>
                </a:cxn>
                <a:cxn ang="0">
                  <a:pos x="T6" y="T7"/>
                </a:cxn>
                <a:cxn ang="0">
                  <a:pos x="T8" y="T9"/>
                </a:cxn>
              </a:cxnLst>
              <a:rect l="0" t="0" r="r" b="b"/>
              <a:pathLst>
                <a:path w="36" h="24">
                  <a:moveTo>
                    <a:pt x="0" y="0"/>
                  </a:moveTo>
                  <a:cubicBezTo>
                    <a:pt x="0" y="24"/>
                    <a:pt x="0" y="24"/>
                    <a:pt x="0" y="24"/>
                  </a:cubicBezTo>
                  <a:cubicBezTo>
                    <a:pt x="2" y="24"/>
                    <a:pt x="5" y="24"/>
                    <a:pt x="7" y="24"/>
                  </a:cubicBezTo>
                  <a:cubicBezTo>
                    <a:pt x="23" y="23"/>
                    <a:pt x="32" y="13"/>
                    <a:pt x="3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
            <p:cNvSpPr>
              <a:spLocks/>
            </p:cNvSpPr>
            <p:nvPr userDrawn="1"/>
          </p:nvSpPr>
          <p:spPr bwMode="auto">
            <a:xfrm>
              <a:off x="6955" y="4210"/>
              <a:ext cx="19" cy="8"/>
            </a:xfrm>
            <a:custGeom>
              <a:avLst/>
              <a:gdLst>
                <a:gd name="T0" fmla="*/ 29 w 29"/>
                <a:gd name="T1" fmla="*/ 0 h 13"/>
                <a:gd name="T2" fmla="*/ 1 w 29"/>
                <a:gd name="T3" fmla="*/ 0 h 13"/>
                <a:gd name="T4" fmla="*/ 2 w 29"/>
                <a:gd name="T5" fmla="*/ 13 h 13"/>
                <a:gd name="T6" fmla="*/ 29 w 29"/>
                <a:gd name="T7" fmla="*/ 13 h 13"/>
                <a:gd name="T8" fmla="*/ 29 w 29"/>
                <a:gd name="T9" fmla="*/ 0 h 13"/>
              </a:gdLst>
              <a:ahLst/>
              <a:cxnLst>
                <a:cxn ang="0">
                  <a:pos x="T0" y="T1"/>
                </a:cxn>
                <a:cxn ang="0">
                  <a:pos x="T2" y="T3"/>
                </a:cxn>
                <a:cxn ang="0">
                  <a:pos x="T4" y="T5"/>
                </a:cxn>
                <a:cxn ang="0">
                  <a:pos x="T6" y="T7"/>
                </a:cxn>
                <a:cxn ang="0">
                  <a:pos x="T8" y="T9"/>
                </a:cxn>
              </a:cxnLst>
              <a:rect l="0" t="0" r="r" b="b"/>
              <a:pathLst>
                <a:path w="29" h="13">
                  <a:moveTo>
                    <a:pt x="29" y="0"/>
                  </a:moveTo>
                  <a:cubicBezTo>
                    <a:pt x="1" y="0"/>
                    <a:pt x="1" y="0"/>
                    <a:pt x="1" y="0"/>
                  </a:cubicBezTo>
                  <a:cubicBezTo>
                    <a:pt x="0" y="3"/>
                    <a:pt x="2" y="8"/>
                    <a:pt x="2" y="13"/>
                  </a:cubicBezTo>
                  <a:cubicBezTo>
                    <a:pt x="29" y="13"/>
                    <a:pt x="29" y="13"/>
                    <a:pt x="29" y="13"/>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
            <p:cNvSpPr>
              <a:spLocks/>
            </p:cNvSpPr>
            <p:nvPr userDrawn="1"/>
          </p:nvSpPr>
          <p:spPr bwMode="auto">
            <a:xfrm>
              <a:off x="6923" y="4196"/>
              <a:ext cx="19" cy="22"/>
            </a:xfrm>
            <a:custGeom>
              <a:avLst/>
              <a:gdLst>
                <a:gd name="T0" fmla="*/ 29 w 29"/>
                <a:gd name="T1" fmla="*/ 0 h 34"/>
                <a:gd name="T2" fmla="*/ 0 w 29"/>
                <a:gd name="T3" fmla="*/ 0 h 34"/>
                <a:gd name="T4" fmla="*/ 0 w 29"/>
                <a:gd name="T5" fmla="*/ 5 h 34"/>
                <a:gd name="T6" fmla="*/ 4 w 29"/>
                <a:gd name="T7" fmla="*/ 34 h 34"/>
                <a:gd name="T8" fmla="*/ 29 w 29"/>
                <a:gd name="T9" fmla="*/ 34 h 34"/>
                <a:gd name="T10" fmla="*/ 29 w 29"/>
                <a:gd name="T11" fmla="*/ 0 h 34"/>
              </a:gdLst>
              <a:ahLst/>
              <a:cxnLst>
                <a:cxn ang="0">
                  <a:pos x="T0" y="T1"/>
                </a:cxn>
                <a:cxn ang="0">
                  <a:pos x="T2" y="T3"/>
                </a:cxn>
                <a:cxn ang="0">
                  <a:pos x="T4" y="T5"/>
                </a:cxn>
                <a:cxn ang="0">
                  <a:pos x="T6" y="T7"/>
                </a:cxn>
                <a:cxn ang="0">
                  <a:pos x="T8" y="T9"/>
                </a:cxn>
                <a:cxn ang="0">
                  <a:pos x="T10" y="T11"/>
                </a:cxn>
              </a:cxnLst>
              <a:rect l="0" t="0" r="r" b="b"/>
              <a:pathLst>
                <a:path w="29" h="34">
                  <a:moveTo>
                    <a:pt x="29" y="0"/>
                  </a:moveTo>
                  <a:cubicBezTo>
                    <a:pt x="0" y="0"/>
                    <a:pt x="0" y="0"/>
                    <a:pt x="0" y="0"/>
                  </a:cubicBezTo>
                  <a:cubicBezTo>
                    <a:pt x="0" y="2"/>
                    <a:pt x="0" y="3"/>
                    <a:pt x="0" y="5"/>
                  </a:cubicBezTo>
                  <a:cubicBezTo>
                    <a:pt x="0" y="15"/>
                    <a:pt x="2" y="25"/>
                    <a:pt x="4" y="34"/>
                  </a:cubicBezTo>
                  <a:cubicBezTo>
                    <a:pt x="29" y="34"/>
                    <a:pt x="29" y="34"/>
                    <a:pt x="29" y="34"/>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0"/>
            <p:cNvSpPr>
              <a:spLocks/>
            </p:cNvSpPr>
            <p:nvPr userDrawn="1"/>
          </p:nvSpPr>
          <p:spPr bwMode="auto">
            <a:xfrm>
              <a:off x="6917" y="4167"/>
              <a:ext cx="25" cy="23"/>
            </a:xfrm>
            <a:custGeom>
              <a:avLst/>
              <a:gdLst>
                <a:gd name="T0" fmla="*/ 38 w 38"/>
                <a:gd name="T1" fmla="*/ 0 h 34"/>
                <a:gd name="T2" fmla="*/ 0 w 38"/>
                <a:gd name="T3" fmla="*/ 0 h 34"/>
                <a:gd name="T4" fmla="*/ 0 w 38"/>
                <a:gd name="T5" fmla="*/ 19 h 34"/>
                <a:gd name="T6" fmla="*/ 1 w 38"/>
                <a:gd name="T7" fmla="*/ 19 h 34"/>
                <a:gd name="T8" fmla="*/ 10 w 38"/>
                <a:gd name="T9" fmla="*/ 34 h 34"/>
                <a:gd name="T10" fmla="*/ 38 w 38"/>
                <a:gd name="T11" fmla="*/ 34 h 34"/>
                <a:gd name="T12" fmla="*/ 38 w 3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8" h="34">
                  <a:moveTo>
                    <a:pt x="38" y="0"/>
                  </a:moveTo>
                  <a:cubicBezTo>
                    <a:pt x="0" y="0"/>
                    <a:pt x="0" y="0"/>
                    <a:pt x="0" y="0"/>
                  </a:cubicBezTo>
                  <a:cubicBezTo>
                    <a:pt x="0" y="19"/>
                    <a:pt x="0" y="19"/>
                    <a:pt x="0" y="19"/>
                  </a:cubicBezTo>
                  <a:cubicBezTo>
                    <a:pt x="1" y="19"/>
                    <a:pt x="1" y="19"/>
                    <a:pt x="1" y="19"/>
                  </a:cubicBezTo>
                  <a:cubicBezTo>
                    <a:pt x="8" y="19"/>
                    <a:pt x="9" y="26"/>
                    <a:pt x="10" y="34"/>
                  </a:cubicBezTo>
                  <a:cubicBezTo>
                    <a:pt x="38" y="34"/>
                    <a:pt x="38" y="34"/>
                    <a:pt x="38" y="34"/>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9"/>
          <p:cNvGrpSpPr>
            <a:grpSpLocks noChangeAspect="1"/>
          </p:cNvGrpSpPr>
          <p:nvPr/>
        </p:nvGrpSpPr>
        <p:grpSpPr bwMode="auto">
          <a:xfrm>
            <a:off x="252174" y="6281494"/>
            <a:ext cx="1090489" cy="372762"/>
            <a:chOff x="2667" y="2628"/>
            <a:chExt cx="863" cy="295"/>
          </a:xfrm>
          <a:solidFill>
            <a:srgbClr val="ECF1F5"/>
          </a:solidFill>
        </p:grpSpPr>
        <p:sp>
          <p:nvSpPr>
            <p:cNvPr id="62" name="Freeform 41"/>
            <p:cNvSpPr>
              <a:spLocks/>
            </p:cNvSpPr>
            <p:nvPr userDrawn="1"/>
          </p:nvSpPr>
          <p:spPr bwMode="auto">
            <a:xfrm>
              <a:off x="2723" y="2829"/>
              <a:ext cx="122" cy="94"/>
            </a:xfrm>
            <a:custGeom>
              <a:avLst/>
              <a:gdLst>
                <a:gd name="T0" fmla="*/ 42 w 89"/>
                <a:gd name="T1" fmla="*/ 68 h 68"/>
                <a:gd name="T2" fmla="*/ 1 w 89"/>
                <a:gd name="T3" fmla="*/ 3 h 68"/>
                <a:gd name="T4" fmla="*/ 0 w 89"/>
                <a:gd name="T5" fmla="*/ 1 h 68"/>
                <a:gd name="T6" fmla="*/ 30 w 89"/>
                <a:gd name="T7" fmla="*/ 0 h 68"/>
                <a:gd name="T8" fmla="*/ 58 w 89"/>
                <a:gd name="T9" fmla="*/ 5 h 68"/>
                <a:gd name="T10" fmla="*/ 76 w 89"/>
                <a:gd name="T11" fmla="*/ 16 h 68"/>
                <a:gd name="T12" fmla="*/ 63 w 89"/>
                <a:gd name="T13" fmla="*/ 65 h 68"/>
                <a:gd name="T14" fmla="*/ 50 w 89"/>
                <a:gd name="T15" fmla="*/ 68 h 68"/>
                <a:gd name="T16" fmla="*/ 49 w 89"/>
                <a:gd name="T17" fmla="*/ 68 h 68"/>
                <a:gd name="T18" fmla="*/ 42 w 89"/>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8">
                  <a:moveTo>
                    <a:pt x="42" y="68"/>
                  </a:moveTo>
                  <a:cubicBezTo>
                    <a:pt x="29" y="46"/>
                    <a:pt x="15" y="25"/>
                    <a:pt x="1" y="3"/>
                  </a:cubicBezTo>
                  <a:cubicBezTo>
                    <a:pt x="1" y="2"/>
                    <a:pt x="0" y="2"/>
                    <a:pt x="0" y="1"/>
                  </a:cubicBezTo>
                  <a:cubicBezTo>
                    <a:pt x="10" y="0"/>
                    <a:pt x="20" y="0"/>
                    <a:pt x="30" y="0"/>
                  </a:cubicBezTo>
                  <a:cubicBezTo>
                    <a:pt x="40" y="1"/>
                    <a:pt x="49" y="2"/>
                    <a:pt x="58" y="5"/>
                  </a:cubicBezTo>
                  <a:cubicBezTo>
                    <a:pt x="65" y="7"/>
                    <a:pt x="71" y="10"/>
                    <a:pt x="76" y="16"/>
                  </a:cubicBezTo>
                  <a:cubicBezTo>
                    <a:pt x="89" y="31"/>
                    <a:pt x="86" y="57"/>
                    <a:pt x="63" y="65"/>
                  </a:cubicBezTo>
                  <a:cubicBezTo>
                    <a:pt x="59" y="67"/>
                    <a:pt x="55" y="68"/>
                    <a:pt x="50" y="68"/>
                  </a:cubicBezTo>
                  <a:cubicBezTo>
                    <a:pt x="50" y="68"/>
                    <a:pt x="49" y="68"/>
                    <a:pt x="49" y="68"/>
                  </a:cubicBezTo>
                  <a:cubicBezTo>
                    <a:pt x="47" y="68"/>
                    <a:pt x="44" y="68"/>
                    <a:pt x="4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userDrawn="1"/>
          </p:nvSpPr>
          <p:spPr bwMode="auto">
            <a:xfrm>
              <a:off x="3465" y="2707"/>
              <a:ext cx="65" cy="75"/>
            </a:xfrm>
            <a:custGeom>
              <a:avLst/>
              <a:gdLst>
                <a:gd name="T0" fmla="*/ 48 w 48"/>
                <a:gd name="T1" fmla="*/ 44 h 55"/>
                <a:gd name="T2" fmla="*/ 47 w 48"/>
                <a:gd name="T3" fmla="*/ 45 h 55"/>
                <a:gd name="T4" fmla="*/ 36 w 48"/>
                <a:gd name="T5" fmla="*/ 55 h 55"/>
                <a:gd name="T6" fmla="*/ 19 w 48"/>
                <a:gd name="T7" fmla="*/ 54 h 55"/>
                <a:gd name="T8" fmla="*/ 10 w 48"/>
                <a:gd name="T9" fmla="*/ 42 h 55"/>
                <a:gd name="T10" fmla="*/ 10 w 48"/>
                <a:gd name="T11" fmla="*/ 18 h 55"/>
                <a:gd name="T12" fmla="*/ 8 w 48"/>
                <a:gd name="T13" fmla="*/ 16 h 55"/>
                <a:gd name="T14" fmla="*/ 1 w 48"/>
                <a:gd name="T15" fmla="*/ 16 h 55"/>
                <a:gd name="T16" fmla="*/ 0 w 48"/>
                <a:gd name="T17" fmla="*/ 15 h 55"/>
                <a:gd name="T18" fmla="*/ 4 w 48"/>
                <a:gd name="T19" fmla="*/ 10 h 55"/>
                <a:gd name="T20" fmla="*/ 9 w 48"/>
                <a:gd name="T21" fmla="*/ 10 h 55"/>
                <a:gd name="T22" fmla="*/ 10 w 48"/>
                <a:gd name="T23" fmla="*/ 5 h 55"/>
                <a:gd name="T24" fmla="*/ 15 w 48"/>
                <a:gd name="T25" fmla="*/ 0 h 55"/>
                <a:gd name="T26" fmla="*/ 17 w 48"/>
                <a:gd name="T27" fmla="*/ 2 h 55"/>
                <a:gd name="T28" fmla="*/ 17 w 48"/>
                <a:gd name="T29" fmla="*/ 8 h 55"/>
                <a:gd name="T30" fmla="*/ 19 w 48"/>
                <a:gd name="T31" fmla="*/ 10 h 55"/>
                <a:gd name="T32" fmla="*/ 44 w 48"/>
                <a:gd name="T33" fmla="*/ 10 h 55"/>
                <a:gd name="T34" fmla="*/ 46 w 48"/>
                <a:gd name="T35" fmla="*/ 12 h 55"/>
                <a:gd name="T36" fmla="*/ 43 w 48"/>
                <a:gd name="T37" fmla="*/ 16 h 55"/>
                <a:gd name="T38" fmla="*/ 19 w 48"/>
                <a:gd name="T39" fmla="*/ 16 h 55"/>
                <a:gd name="T40" fmla="*/ 17 w 48"/>
                <a:gd name="T41" fmla="*/ 18 h 55"/>
                <a:gd name="T42" fmla="*/ 17 w 48"/>
                <a:gd name="T43" fmla="*/ 39 h 55"/>
                <a:gd name="T44" fmla="*/ 26 w 48"/>
                <a:gd name="T45" fmla="*/ 49 h 55"/>
                <a:gd name="T46" fmla="*/ 36 w 48"/>
                <a:gd name="T47" fmla="*/ 49 h 55"/>
                <a:gd name="T48" fmla="*/ 41 w 48"/>
                <a:gd name="T49" fmla="*/ 43 h 55"/>
                <a:gd name="T50" fmla="*/ 42 w 48"/>
                <a:gd name="T51" fmla="*/ 36 h 55"/>
                <a:gd name="T52" fmla="*/ 44 w 48"/>
                <a:gd name="T53" fmla="*/ 34 h 55"/>
                <a:gd name="T54" fmla="*/ 48 w 48"/>
                <a:gd name="T55" fmla="*/ 34 h 55"/>
                <a:gd name="T56" fmla="*/ 48 w 48"/>
                <a:gd name="T5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55">
                  <a:moveTo>
                    <a:pt x="48" y="44"/>
                  </a:moveTo>
                  <a:cubicBezTo>
                    <a:pt x="47" y="44"/>
                    <a:pt x="47" y="45"/>
                    <a:pt x="47" y="45"/>
                  </a:cubicBezTo>
                  <a:cubicBezTo>
                    <a:pt x="46" y="51"/>
                    <a:pt x="43" y="54"/>
                    <a:pt x="36" y="55"/>
                  </a:cubicBezTo>
                  <a:cubicBezTo>
                    <a:pt x="30" y="55"/>
                    <a:pt x="25" y="55"/>
                    <a:pt x="19" y="54"/>
                  </a:cubicBezTo>
                  <a:cubicBezTo>
                    <a:pt x="13" y="53"/>
                    <a:pt x="10" y="48"/>
                    <a:pt x="10" y="42"/>
                  </a:cubicBezTo>
                  <a:cubicBezTo>
                    <a:pt x="10" y="34"/>
                    <a:pt x="10" y="26"/>
                    <a:pt x="10" y="18"/>
                  </a:cubicBezTo>
                  <a:cubicBezTo>
                    <a:pt x="10" y="16"/>
                    <a:pt x="9" y="16"/>
                    <a:pt x="8" y="16"/>
                  </a:cubicBezTo>
                  <a:cubicBezTo>
                    <a:pt x="6" y="16"/>
                    <a:pt x="4" y="16"/>
                    <a:pt x="1" y="16"/>
                  </a:cubicBezTo>
                  <a:cubicBezTo>
                    <a:pt x="0" y="16"/>
                    <a:pt x="0" y="16"/>
                    <a:pt x="0" y="15"/>
                  </a:cubicBezTo>
                  <a:cubicBezTo>
                    <a:pt x="0" y="10"/>
                    <a:pt x="0" y="10"/>
                    <a:pt x="4" y="10"/>
                  </a:cubicBezTo>
                  <a:cubicBezTo>
                    <a:pt x="6" y="10"/>
                    <a:pt x="8" y="11"/>
                    <a:pt x="9" y="10"/>
                  </a:cubicBezTo>
                  <a:cubicBezTo>
                    <a:pt x="11" y="9"/>
                    <a:pt x="10" y="6"/>
                    <a:pt x="10" y="5"/>
                  </a:cubicBezTo>
                  <a:cubicBezTo>
                    <a:pt x="10" y="0"/>
                    <a:pt x="10" y="0"/>
                    <a:pt x="15" y="0"/>
                  </a:cubicBezTo>
                  <a:cubicBezTo>
                    <a:pt x="17" y="0"/>
                    <a:pt x="17" y="0"/>
                    <a:pt x="17" y="2"/>
                  </a:cubicBezTo>
                  <a:cubicBezTo>
                    <a:pt x="17" y="4"/>
                    <a:pt x="17" y="6"/>
                    <a:pt x="17" y="8"/>
                  </a:cubicBezTo>
                  <a:cubicBezTo>
                    <a:pt x="17" y="10"/>
                    <a:pt x="18" y="10"/>
                    <a:pt x="19" y="10"/>
                  </a:cubicBezTo>
                  <a:cubicBezTo>
                    <a:pt x="28" y="10"/>
                    <a:pt x="36" y="10"/>
                    <a:pt x="44" y="10"/>
                  </a:cubicBezTo>
                  <a:cubicBezTo>
                    <a:pt x="46" y="10"/>
                    <a:pt x="46" y="10"/>
                    <a:pt x="46" y="12"/>
                  </a:cubicBezTo>
                  <a:cubicBezTo>
                    <a:pt x="46" y="16"/>
                    <a:pt x="46" y="16"/>
                    <a:pt x="43" y="16"/>
                  </a:cubicBezTo>
                  <a:cubicBezTo>
                    <a:pt x="35" y="16"/>
                    <a:pt x="27" y="16"/>
                    <a:pt x="19" y="16"/>
                  </a:cubicBezTo>
                  <a:cubicBezTo>
                    <a:pt x="17" y="16"/>
                    <a:pt x="17" y="17"/>
                    <a:pt x="17" y="18"/>
                  </a:cubicBezTo>
                  <a:cubicBezTo>
                    <a:pt x="17" y="25"/>
                    <a:pt x="17" y="32"/>
                    <a:pt x="17" y="39"/>
                  </a:cubicBezTo>
                  <a:cubicBezTo>
                    <a:pt x="17" y="46"/>
                    <a:pt x="19" y="49"/>
                    <a:pt x="26" y="49"/>
                  </a:cubicBezTo>
                  <a:cubicBezTo>
                    <a:pt x="29" y="49"/>
                    <a:pt x="33" y="49"/>
                    <a:pt x="36" y="49"/>
                  </a:cubicBezTo>
                  <a:cubicBezTo>
                    <a:pt x="39" y="48"/>
                    <a:pt x="41" y="46"/>
                    <a:pt x="41" y="43"/>
                  </a:cubicBezTo>
                  <a:cubicBezTo>
                    <a:pt x="41" y="41"/>
                    <a:pt x="42" y="39"/>
                    <a:pt x="42" y="36"/>
                  </a:cubicBezTo>
                  <a:cubicBezTo>
                    <a:pt x="41" y="35"/>
                    <a:pt x="42" y="34"/>
                    <a:pt x="44" y="34"/>
                  </a:cubicBezTo>
                  <a:cubicBezTo>
                    <a:pt x="45" y="34"/>
                    <a:pt x="46" y="34"/>
                    <a:pt x="48" y="34"/>
                  </a:cubicBezTo>
                  <a:cubicBezTo>
                    <a:pt x="48" y="38"/>
                    <a:pt x="48" y="4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userDrawn="1"/>
          </p:nvSpPr>
          <p:spPr bwMode="auto">
            <a:xfrm>
              <a:off x="2791" y="2656"/>
              <a:ext cx="196" cy="191"/>
            </a:xfrm>
            <a:custGeom>
              <a:avLst/>
              <a:gdLst>
                <a:gd name="T0" fmla="*/ 38 w 143"/>
                <a:gd name="T1" fmla="*/ 24 h 139"/>
                <a:gd name="T2" fmla="*/ 51 w 143"/>
                <a:gd name="T3" fmla="*/ 10 h 139"/>
                <a:gd name="T4" fmla="*/ 88 w 143"/>
                <a:gd name="T5" fmla="*/ 1 h 139"/>
                <a:gd name="T6" fmla="*/ 118 w 143"/>
                <a:gd name="T7" fmla="*/ 13 h 139"/>
                <a:gd name="T8" fmla="*/ 138 w 143"/>
                <a:gd name="T9" fmla="*/ 45 h 139"/>
                <a:gd name="T10" fmla="*/ 130 w 143"/>
                <a:gd name="T11" fmla="*/ 95 h 139"/>
                <a:gd name="T12" fmla="*/ 84 w 143"/>
                <a:gd name="T13" fmla="*/ 139 h 139"/>
                <a:gd name="T14" fmla="*/ 77 w 143"/>
                <a:gd name="T15" fmla="*/ 126 h 139"/>
                <a:gd name="T16" fmla="*/ 46 w 143"/>
                <a:gd name="T17" fmla="*/ 103 h 139"/>
                <a:gd name="T18" fmla="*/ 11 w 143"/>
                <a:gd name="T19" fmla="*/ 93 h 139"/>
                <a:gd name="T20" fmla="*/ 2 w 143"/>
                <a:gd name="T21" fmla="*/ 92 h 139"/>
                <a:gd name="T22" fmla="*/ 0 w 143"/>
                <a:gd name="T23" fmla="*/ 91 h 139"/>
                <a:gd name="T24" fmla="*/ 6 w 143"/>
                <a:gd name="T25" fmla="*/ 60 h 139"/>
                <a:gd name="T26" fmla="*/ 10 w 143"/>
                <a:gd name="T27" fmla="*/ 57 h 139"/>
                <a:gd name="T28" fmla="*/ 52 w 143"/>
                <a:gd name="T29" fmla="*/ 63 h 139"/>
                <a:gd name="T30" fmla="*/ 91 w 143"/>
                <a:gd name="T31" fmla="*/ 69 h 139"/>
                <a:gd name="T32" fmla="*/ 96 w 143"/>
                <a:gd name="T33" fmla="*/ 70 h 139"/>
                <a:gd name="T34" fmla="*/ 98 w 143"/>
                <a:gd name="T35" fmla="*/ 69 h 139"/>
                <a:gd name="T36" fmla="*/ 102 w 143"/>
                <a:gd name="T37" fmla="*/ 41 h 139"/>
                <a:gd name="T38" fmla="*/ 102 w 143"/>
                <a:gd name="T39" fmla="*/ 36 h 139"/>
                <a:gd name="T40" fmla="*/ 101 w 143"/>
                <a:gd name="T41" fmla="*/ 34 h 139"/>
                <a:gd name="T42" fmla="*/ 72 w 143"/>
                <a:gd name="T43" fmla="*/ 29 h 139"/>
                <a:gd name="T44" fmla="*/ 43 w 143"/>
                <a:gd name="T45" fmla="*/ 25 h 139"/>
                <a:gd name="T46" fmla="*/ 38 w 143"/>
                <a:gd name="T47"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39">
                  <a:moveTo>
                    <a:pt x="38" y="24"/>
                  </a:moveTo>
                  <a:cubicBezTo>
                    <a:pt x="41" y="18"/>
                    <a:pt x="46" y="14"/>
                    <a:pt x="51" y="10"/>
                  </a:cubicBezTo>
                  <a:cubicBezTo>
                    <a:pt x="62" y="3"/>
                    <a:pt x="74" y="0"/>
                    <a:pt x="88" y="1"/>
                  </a:cubicBezTo>
                  <a:cubicBezTo>
                    <a:pt x="99" y="3"/>
                    <a:pt x="109" y="6"/>
                    <a:pt x="118" y="13"/>
                  </a:cubicBezTo>
                  <a:cubicBezTo>
                    <a:pt x="129" y="21"/>
                    <a:pt x="135" y="32"/>
                    <a:pt x="138" y="45"/>
                  </a:cubicBezTo>
                  <a:cubicBezTo>
                    <a:pt x="143" y="63"/>
                    <a:pt x="139" y="79"/>
                    <a:pt x="130" y="95"/>
                  </a:cubicBezTo>
                  <a:cubicBezTo>
                    <a:pt x="118" y="114"/>
                    <a:pt x="102" y="127"/>
                    <a:pt x="84" y="139"/>
                  </a:cubicBezTo>
                  <a:cubicBezTo>
                    <a:pt x="82" y="134"/>
                    <a:pt x="80" y="130"/>
                    <a:pt x="77" y="126"/>
                  </a:cubicBezTo>
                  <a:cubicBezTo>
                    <a:pt x="69" y="115"/>
                    <a:pt x="58" y="108"/>
                    <a:pt x="46" y="103"/>
                  </a:cubicBezTo>
                  <a:cubicBezTo>
                    <a:pt x="35" y="98"/>
                    <a:pt x="23" y="95"/>
                    <a:pt x="11" y="93"/>
                  </a:cubicBezTo>
                  <a:cubicBezTo>
                    <a:pt x="8" y="93"/>
                    <a:pt x="5" y="92"/>
                    <a:pt x="2" y="92"/>
                  </a:cubicBezTo>
                  <a:cubicBezTo>
                    <a:pt x="1" y="92"/>
                    <a:pt x="0" y="92"/>
                    <a:pt x="0" y="91"/>
                  </a:cubicBezTo>
                  <a:cubicBezTo>
                    <a:pt x="2" y="80"/>
                    <a:pt x="4" y="70"/>
                    <a:pt x="6" y="60"/>
                  </a:cubicBezTo>
                  <a:cubicBezTo>
                    <a:pt x="7" y="56"/>
                    <a:pt x="7" y="56"/>
                    <a:pt x="10" y="57"/>
                  </a:cubicBezTo>
                  <a:cubicBezTo>
                    <a:pt x="24" y="59"/>
                    <a:pt x="38" y="61"/>
                    <a:pt x="52" y="63"/>
                  </a:cubicBezTo>
                  <a:cubicBezTo>
                    <a:pt x="65" y="65"/>
                    <a:pt x="78" y="67"/>
                    <a:pt x="91" y="69"/>
                  </a:cubicBezTo>
                  <a:cubicBezTo>
                    <a:pt x="93" y="69"/>
                    <a:pt x="94" y="70"/>
                    <a:pt x="96" y="70"/>
                  </a:cubicBezTo>
                  <a:cubicBezTo>
                    <a:pt x="97" y="70"/>
                    <a:pt x="98" y="70"/>
                    <a:pt x="98" y="69"/>
                  </a:cubicBezTo>
                  <a:cubicBezTo>
                    <a:pt x="99" y="60"/>
                    <a:pt x="100" y="50"/>
                    <a:pt x="102" y="41"/>
                  </a:cubicBezTo>
                  <a:cubicBezTo>
                    <a:pt x="102" y="39"/>
                    <a:pt x="102" y="38"/>
                    <a:pt x="102" y="36"/>
                  </a:cubicBezTo>
                  <a:cubicBezTo>
                    <a:pt x="103" y="35"/>
                    <a:pt x="102" y="34"/>
                    <a:pt x="101" y="34"/>
                  </a:cubicBezTo>
                  <a:cubicBezTo>
                    <a:pt x="91" y="32"/>
                    <a:pt x="82" y="31"/>
                    <a:pt x="72" y="29"/>
                  </a:cubicBezTo>
                  <a:cubicBezTo>
                    <a:pt x="62" y="28"/>
                    <a:pt x="53" y="26"/>
                    <a:pt x="43" y="25"/>
                  </a:cubicBezTo>
                  <a:cubicBezTo>
                    <a:pt x="41" y="24"/>
                    <a:pt x="40"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a:off x="2667" y="2628"/>
              <a:ext cx="156" cy="187"/>
            </a:xfrm>
            <a:custGeom>
              <a:avLst/>
              <a:gdLst>
                <a:gd name="T0" fmla="*/ 35 w 114"/>
                <a:gd name="T1" fmla="*/ 136 h 136"/>
                <a:gd name="T2" fmla="*/ 27 w 114"/>
                <a:gd name="T3" fmla="*/ 126 h 136"/>
                <a:gd name="T4" fmla="*/ 5 w 114"/>
                <a:gd name="T5" fmla="*/ 80 h 136"/>
                <a:gd name="T6" fmla="*/ 18 w 114"/>
                <a:gd name="T7" fmla="*/ 21 h 136"/>
                <a:gd name="T8" fmla="*/ 54 w 114"/>
                <a:gd name="T9" fmla="*/ 1 h 136"/>
                <a:gd name="T10" fmla="*/ 91 w 114"/>
                <a:gd name="T11" fmla="*/ 8 h 136"/>
                <a:gd name="T12" fmla="*/ 113 w 114"/>
                <a:gd name="T13" fmla="*/ 38 h 136"/>
                <a:gd name="T14" fmla="*/ 111 w 114"/>
                <a:gd name="T15" fmla="*/ 40 h 136"/>
                <a:gd name="T16" fmla="*/ 62 w 114"/>
                <a:gd name="T17" fmla="*/ 33 h 136"/>
                <a:gd name="T18" fmla="*/ 56 w 114"/>
                <a:gd name="T19" fmla="*/ 32 h 136"/>
                <a:gd name="T20" fmla="*/ 54 w 114"/>
                <a:gd name="T21" fmla="*/ 33 h 136"/>
                <a:gd name="T22" fmla="*/ 45 w 114"/>
                <a:gd name="T23" fmla="*/ 84 h 136"/>
                <a:gd name="T24" fmla="*/ 35 w 114"/>
                <a:gd name="T25" fmla="*/ 135 h 136"/>
                <a:gd name="T26" fmla="*/ 35 w 114"/>
                <a:gd name="T2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6">
                  <a:moveTo>
                    <a:pt x="35" y="136"/>
                  </a:moveTo>
                  <a:cubicBezTo>
                    <a:pt x="32" y="133"/>
                    <a:pt x="29" y="130"/>
                    <a:pt x="27" y="126"/>
                  </a:cubicBezTo>
                  <a:cubicBezTo>
                    <a:pt x="17" y="112"/>
                    <a:pt x="9" y="97"/>
                    <a:pt x="5" y="80"/>
                  </a:cubicBezTo>
                  <a:cubicBezTo>
                    <a:pt x="0" y="59"/>
                    <a:pt x="4" y="39"/>
                    <a:pt x="18" y="21"/>
                  </a:cubicBezTo>
                  <a:cubicBezTo>
                    <a:pt x="27" y="10"/>
                    <a:pt x="39" y="3"/>
                    <a:pt x="54" y="1"/>
                  </a:cubicBezTo>
                  <a:cubicBezTo>
                    <a:pt x="67" y="0"/>
                    <a:pt x="80" y="1"/>
                    <a:pt x="91" y="8"/>
                  </a:cubicBezTo>
                  <a:cubicBezTo>
                    <a:pt x="103" y="14"/>
                    <a:pt x="110" y="25"/>
                    <a:pt x="113" y="38"/>
                  </a:cubicBezTo>
                  <a:cubicBezTo>
                    <a:pt x="114" y="40"/>
                    <a:pt x="113" y="41"/>
                    <a:pt x="111" y="40"/>
                  </a:cubicBezTo>
                  <a:cubicBezTo>
                    <a:pt x="95" y="38"/>
                    <a:pt x="78" y="35"/>
                    <a:pt x="62" y="33"/>
                  </a:cubicBezTo>
                  <a:cubicBezTo>
                    <a:pt x="60" y="32"/>
                    <a:pt x="58" y="32"/>
                    <a:pt x="56" y="32"/>
                  </a:cubicBezTo>
                  <a:cubicBezTo>
                    <a:pt x="55" y="32"/>
                    <a:pt x="54" y="32"/>
                    <a:pt x="54" y="33"/>
                  </a:cubicBezTo>
                  <a:cubicBezTo>
                    <a:pt x="51" y="50"/>
                    <a:pt x="48" y="67"/>
                    <a:pt x="45" y="84"/>
                  </a:cubicBezTo>
                  <a:cubicBezTo>
                    <a:pt x="41" y="101"/>
                    <a:pt x="38" y="118"/>
                    <a:pt x="35" y="135"/>
                  </a:cubicBezTo>
                  <a:cubicBezTo>
                    <a:pt x="35" y="135"/>
                    <a:pt x="35" y="135"/>
                    <a:pt x="3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a:off x="3305" y="2719"/>
              <a:ext cx="75" cy="63"/>
            </a:xfrm>
            <a:custGeom>
              <a:avLst/>
              <a:gdLst>
                <a:gd name="T0" fmla="*/ 47 w 55"/>
                <a:gd name="T1" fmla="*/ 41 h 46"/>
                <a:gd name="T2" fmla="*/ 36 w 55"/>
                <a:gd name="T3" fmla="*/ 46 h 46"/>
                <a:gd name="T4" fmla="*/ 10 w 55"/>
                <a:gd name="T5" fmla="*/ 46 h 46"/>
                <a:gd name="T6" fmla="*/ 0 w 55"/>
                <a:gd name="T7" fmla="*/ 35 h 46"/>
                <a:gd name="T8" fmla="*/ 0 w 55"/>
                <a:gd name="T9" fmla="*/ 30 h 46"/>
                <a:gd name="T10" fmla="*/ 9 w 55"/>
                <a:gd name="T11" fmla="*/ 19 h 46"/>
                <a:gd name="T12" fmla="*/ 40 w 55"/>
                <a:gd name="T13" fmla="*/ 19 h 46"/>
                <a:gd name="T14" fmla="*/ 47 w 55"/>
                <a:gd name="T15" fmla="*/ 23 h 46"/>
                <a:gd name="T16" fmla="*/ 47 w 55"/>
                <a:gd name="T17" fmla="*/ 11 h 46"/>
                <a:gd name="T18" fmla="*/ 39 w 55"/>
                <a:gd name="T19" fmla="*/ 7 h 46"/>
                <a:gd name="T20" fmla="*/ 16 w 55"/>
                <a:gd name="T21" fmla="*/ 7 h 46"/>
                <a:gd name="T22" fmla="*/ 9 w 55"/>
                <a:gd name="T23" fmla="*/ 13 h 46"/>
                <a:gd name="T24" fmla="*/ 8 w 55"/>
                <a:gd name="T25" fmla="*/ 14 h 46"/>
                <a:gd name="T26" fmla="*/ 5 w 55"/>
                <a:gd name="T27" fmla="*/ 14 h 46"/>
                <a:gd name="T28" fmla="*/ 2 w 55"/>
                <a:gd name="T29" fmla="*/ 11 h 46"/>
                <a:gd name="T30" fmla="*/ 10 w 55"/>
                <a:gd name="T31" fmla="*/ 1 h 46"/>
                <a:gd name="T32" fmla="*/ 20 w 55"/>
                <a:gd name="T33" fmla="*/ 0 h 46"/>
                <a:gd name="T34" fmla="*/ 40 w 55"/>
                <a:gd name="T35" fmla="*/ 1 h 46"/>
                <a:gd name="T36" fmla="*/ 47 w 55"/>
                <a:gd name="T37" fmla="*/ 2 h 46"/>
                <a:gd name="T38" fmla="*/ 55 w 55"/>
                <a:gd name="T39" fmla="*/ 15 h 46"/>
                <a:gd name="T40" fmla="*/ 55 w 55"/>
                <a:gd name="T41" fmla="*/ 44 h 46"/>
                <a:gd name="T42" fmla="*/ 53 w 55"/>
                <a:gd name="T43" fmla="*/ 45 h 46"/>
                <a:gd name="T44" fmla="*/ 51 w 55"/>
                <a:gd name="T45" fmla="*/ 45 h 46"/>
                <a:gd name="T46" fmla="*/ 47 w 55"/>
                <a:gd name="T47" fmla="*/ 41 h 46"/>
                <a:gd name="T48" fmla="*/ 28 w 55"/>
                <a:gd name="T49" fmla="*/ 25 h 46"/>
                <a:gd name="T50" fmla="*/ 15 w 55"/>
                <a:gd name="T51" fmla="*/ 25 h 46"/>
                <a:gd name="T52" fmla="*/ 7 w 55"/>
                <a:gd name="T53" fmla="*/ 33 h 46"/>
                <a:gd name="T54" fmla="*/ 14 w 55"/>
                <a:gd name="T55" fmla="*/ 40 h 46"/>
                <a:gd name="T56" fmla="*/ 34 w 55"/>
                <a:gd name="T57" fmla="*/ 40 h 46"/>
                <a:gd name="T58" fmla="*/ 43 w 55"/>
                <a:gd name="T59" fmla="*/ 39 h 46"/>
                <a:gd name="T60" fmla="*/ 47 w 55"/>
                <a:gd name="T61" fmla="*/ 36 h 46"/>
                <a:gd name="T62" fmla="*/ 41 w 55"/>
                <a:gd name="T63" fmla="*/ 25 h 46"/>
                <a:gd name="T64" fmla="*/ 28 w 55"/>
                <a:gd name="T6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6">
                  <a:moveTo>
                    <a:pt x="47" y="41"/>
                  </a:moveTo>
                  <a:cubicBezTo>
                    <a:pt x="45" y="46"/>
                    <a:pt x="40" y="46"/>
                    <a:pt x="36" y="46"/>
                  </a:cubicBezTo>
                  <a:cubicBezTo>
                    <a:pt x="27" y="46"/>
                    <a:pt x="18" y="46"/>
                    <a:pt x="10" y="46"/>
                  </a:cubicBezTo>
                  <a:cubicBezTo>
                    <a:pt x="4" y="45"/>
                    <a:pt x="0" y="41"/>
                    <a:pt x="0" y="35"/>
                  </a:cubicBezTo>
                  <a:cubicBezTo>
                    <a:pt x="0" y="33"/>
                    <a:pt x="0" y="32"/>
                    <a:pt x="0" y="30"/>
                  </a:cubicBezTo>
                  <a:cubicBezTo>
                    <a:pt x="0" y="23"/>
                    <a:pt x="3" y="20"/>
                    <a:pt x="9" y="19"/>
                  </a:cubicBezTo>
                  <a:cubicBezTo>
                    <a:pt x="19" y="18"/>
                    <a:pt x="30" y="18"/>
                    <a:pt x="40" y="19"/>
                  </a:cubicBezTo>
                  <a:cubicBezTo>
                    <a:pt x="43" y="19"/>
                    <a:pt x="45" y="21"/>
                    <a:pt x="47" y="23"/>
                  </a:cubicBezTo>
                  <a:cubicBezTo>
                    <a:pt x="47" y="19"/>
                    <a:pt x="48" y="15"/>
                    <a:pt x="47" y="11"/>
                  </a:cubicBezTo>
                  <a:cubicBezTo>
                    <a:pt x="46" y="8"/>
                    <a:pt x="42" y="7"/>
                    <a:pt x="39" y="7"/>
                  </a:cubicBezTo>
                  <a:cubicBezTo>
                    <a:pt x="31" y="6"/>
                    <a:pt x="23" y="6"/>
                    <a:pt x="16" y="7"/>
                  </a:cubicBezTo>
                  <a:cubicBezTo>
                    <a:pt x="11" y="7"/>
                    <a:pt x="10" y="8"/>
                    <a:pt x="9" y="13"/>
                  </a:cubicBezTo>
                  <a:cubicBezTo>
                    <a:pt x="9" y="14"/>
                    <a:pt x="9" y="14"/>
                    <a:pt x="8" y="14"/>
                  </a:cubicBezTo>
                  <a:cubicBezTo>
                    <a:pt x="7" y="14"/>
                    <a:pt x="6" y="14"/>
                    <a:pt x="5" y="14"/>
                  </a:cubicBezTo>
                  <a:cubicBezTo>
                    <a:pt x="2" y="14"/>
                    <a:pt x="2" y="14"/>
                    <a:pt x="2" y="11"/>
                  </a:cubicBezTo>
                  <a:cubicBezTo>
                    <a:pt x="2" y="5"/>
                    <a:pt x="5" y="2"/>
                    <a:pt x="10" y="1"/>
                  </a:cubicBezTo>
                  <a:cubicBezTo>
                    <a:pt x="14" y="1"/>
                    <a:pt x="17" y="0"/>
                    <a:pt x="20" y="0"/>
                  </a:cubicBezTo>
                  <a:cubicBezTo>
                    <a:pt x="27" y="0"/>
                    <a:pt x="33" y="0"/>
                    <a:pt x="40" y="1"/>
                  </a:cubicBezTo>
                  <a:cubicBezTo>
                    <a:pt x="42" y="1"/>
                    <a:pt x="44" y="1"/>
                    <a:pt x="47" y="2"/>
                  </a:cubicBezTo>
                  <a:cubicBezTo>
                    <a:pt x="53" y="5"/>
                    <a:pt x="55" y="9"/>
                    <a:pt x="55" y="15"/>
                  </a:cubicBezTo>
                  <a:cubicBezTo>
                    <a:pt x="55" y="24"/>
                    <a:pt x="55" y="34"/>
                    <a:pt x="55" y="44"/>
                  </a:cubicBezTo>
                  <a:cubicBezTo>
                    <a:pt x="55" y="45"/>
                    <a:pt x="54" y="45"/>
                    <a:pt x="53" y="45"/>
                  </a:cubicBezTo>
                  <a:cubicBezTo>
                    <a:pt x="53" y="45"/>
                    <a:pt x="52" y="45"/>
                    <a:pt x="51" y="45"/>
                  </a:cubicBezTo>
                  <a:cubicBezTo>
                    <a:pt x="48" y="45"/>
                    <a:pt x="48" y="45"/>
                    <a:pt x="47" y="41"/>
                  </a:cubicBezTo>
                  <a:close/>
                  <a:moveTo>
                    <a:pt x="28" y="25"/>
                  </a:moveTo>
                  <a:cubicBezTo>
                    <a:pt x="22" y="25"/>
                    <a:pt x="19" y="24"/>
                    <a:pt x="15" y="25"/>
                  </a:cubicBezTo>
                  <a:cubicBezTo>
                    <a:pt x="10" y="25"/>
                    <a:pt x="7" y="26"/>
                    <a:pt x="7" y="33"/>
                  </a:cubicBezTo>
                  <a:cubicBezTo>
                    <a:pt x="7" y="37"/>
                    <a:pt x="9" y="39"/>
                    <a:pt x="14" y="40"/>
                  </a:cubicBezTo>
                  <a:cubicBezTo>
                    <a:pt x="21" y="40"/>
                    <a:pt x="27" y="40"/>
                    <a:pt x="34" y="40"/>
                  </a:cubicBezTo>
                  <a:cubicBezTo>
                    <a:pt x="37" y="40"/>
                    <a:pt x="40" y="40"/>
                    <a:pt x="43" y="39"/>
                  </a:cubicBezTo>
                  <a:cubicBezTo>
                    <a:pt x="45" y="38"/>
                    <a:pt x="46" y="37"/>
                    <a:pt x="47" y="36"/>
                  </a:cubicBezTo>
                  <a:cubicBezTo>
                    <a:pt x="48" y="30"/>
                    <a:pt x="47" y="26"/>
                    <a:pt x="41" y="25"/>
                  </a:cubicBezTo>
                  <a:cubicBezTo>
                    <a:pt x="36" y="24"/>
                    <a:pt x="31" y="25"/>
                    <a:pt x="2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a:off x="3214" y="2696"/>
              <a:ext cx="74" cy="85"/>
            </a:xfrm>
            <a:custGeom>
              <a:avLst/>
              <a:gdLst>
                <a:gd name="T0" fmla="*/ 7 w 54"/>
                <a:gd name="T1" fmla="*/ 25 h 62"/>
                <a:gd name="T2" fmla="*/ 20 w 54"/>
                <a:gd name="T3" fmla="*/ 18 h 62"/>
                <a:gd name="T4" fmla="*/ 43 w 54"/>
                <a:gd name="T5" fmla="*/ 18 h 62"/>
                <a:gd name="T6" fmla="*/ 54 w 54"/>
                <a:gd name="T7" fmla="*/ 32 h 62"/>
                <a:gd name="T8" fmla="*/ 54 w 54"/>
                <a:gd name="T9" fmla="*/ 61 h 62"/>
                <a:gd name="T10" fmla="*/ 52 w 54"/>
                <a:gd name="T11" fmla="*/ 62 h 62"/>
                <a:gd name="T12" fmla="*/ 47 w 54"/>
                <a:gd name="T13" fmla="*/ 57 h 62"/>
                <a:gd name="T14" fmla="*/ 47 w 54"/>
                <a:gd name="T15" fmla="*/ 35 h 62"/>
                <a:gd name="T16" fmla="*/ 36 w 54"/>
                <a:gd name="T17" fmla="*/ 24 h 62"/>
                <a:gd name="T18" fmla="*/ 16 w 54"/>
                <a:gd name="T19" fmla="*/ 24 h 62"/>
                <a:gd name="T20" fmla="*/ 7 w 54"/>
                <a:gd name="T21" fmla="*/ 35 h 62"/>
                <a:gd name="T22" fmla="*/ 7 w 54"/>
                <a:gd name="T23" fmla="*/ 60 h 62"/>
                <a:gd name="T24" fmla="*/ 5 w 54"/>
                <a:gd name="T25" fmla="*/ 62 h 62"/>
                <a:gd name="T26" fmla="*/ 0 w 54"/>
                <a:gd name="T27" fmla="*/ 57 h 62"/>
                <a:gd name="T28" fmla="*/ 0 w 54"/>
                <a:gd name="T29" fmla="*/ 2 h 62"/>
                <a:gd name="T30" fmla="*/ 2 w 54"/>
                <a:gd name="T31" fmla="*/ 0 h 62"/>
                <a:gd name="T32" fmla="*/ 7 w 54"/>
                <a:gd name="T33" fmla="*/ 5 h 62"/>
                <a:gd name="T34" fmla="*/ 7 w 54"/>
                <a:gd name="T3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62">
                  <a:moveTo>
                    <a:pt x="7" y="25"/>
                  </a:moveTo>
                  <a:cubicBezTo>
                    <a:pt x="10" y="20"/>
                    <a:pt x="14" y="18"/>
                    <a:pt x="20" y="18"/>
                  </a:cubicBezTo>
                  <a:cubicBezTo>
                    <a:pt x="27" y="17"/>
                    <a:pt x="35" y="17"/>
                    <a:pt x="43" y="18"/>
                  </a:cubicBezTo>
                  <a:cubicBezTo>
                    <a:pt x="50" y="20"/>
                    <a:pt x="54" y="24"/>
                    <a:pt x="54" y="32"/>
                  </a:cubicBezTo>
                  <a:cubicBezTo>
                    <a:pt x="54" y="41"/>
                    <a:pt x="54" y="51"/>
                    <a:pt x="54" y="61"/>
                  </a:cubicBezTo>
                  <a:cubicBezTo>
                    <a:pt x="54" y="62"/>
                    <a:pt x="53" y="62"/>
                    <a:pt x="52" y="62"/>
                  </a:cubicBezTo>
                  <a:cubicBezTo>
                    <a:pt x="47" y="62"/>
                    <a:pt x="47" y="62"/>
                    <a:pt x="47" y="57"/>
                  </a:cubicBezTo>
                  <a:cubicBezTo>
                    <a:pt x="47" y="49"/>
                    <a:pt x="47" y="42"/>
                    <a:pt x="47" y="35"/>
                  </a:cubicBezTo>
                  <a:cubicBezTo>
                    <a:pt x="47" y="27"/>
                    <a:pt x="44" y="24"/>
                    <a:pt x="36" y="24"/>
                  </a:cubicBezTo>
                  <a:cubicBezTo>
                    <a:pt x="29" y="23"/>
                    <a:pt x="22" y="23"/>
                    <a:pt x="16" y="24"/>
                  </a:cubicBezTo>
                  <a:cubicBezTo>
                    <a:pt x="10" y="26"/>
                    <a:pt x="7" y="29"/>
                    <a:pt x="7" y="35"/>
                  </a:cubicBezTo>
                  <a:cubicBezTo>
                    <a:pt x="7" y="43"/>
                    <a:pt x="7" y="52"/>
                    <a:pt x="7" y="60"/>
                  </a:cubicBezTo>
                  <a:cubicBezTo>
                    <a:pt x="7" y="62"/>
                    <a:pt x="7" y="62"/>
                    <a:pt x="5" y="62"/>
                  </a:cubicBezTo>
                  <a:cubicBezTo>
                    <a:pt x="0" y="62"/>
                    <a:pt x="0" y="62"/>
                    <a:pt x="0" y="57"/>
                  </a:cubicBezTo>
                  <a:cubicBezTo>
                    <a:pt x="0" y="39"/>
                    <a:pt x="0" y="20"/>
                    <a:pt x="0" y="2"/>
                  </a:cubicBezTo>
                  <a:cubicBezTo>
                    <a:pt x="0" y="0"/>
                    <a:pt x="0" y="0"/>
                    <a:pt x="2" y="0"/>
                  </a:cubicBezTo>
                  <a:cubicBezTo>
                    <a:pt x="7" y="0"/>
                    <a:pt x="7" y="0"/>
                    <a:pt x="7" y="5"/>
                  </a:cubicBezTo>
                  <a:cubicBezTo>
                    <a:pt x="7" y="12"/>
                    <a:pt x="7" y="18"/>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a:off x="3149" y="2696"/>
              <a:ext cx="53" cy="85"/>
            </a:xfrm>
            <a:custGeom>
              <a:avLst/>
              <a:gdLst>
                <a:gd name="T0" fmla="*/ 18 w 39"/>
                <a:gd name="T1" fmla="*/ 43 h 62"/>
                <a:gd name="T2" fmla="*/ 18 w 39"/>
                <a:gd name="T3" fmla="*/ 60 h 62"/>
                <a:gd name="T4" fmla="*/ 16 w 39"/>
                <a:gd name="T5" fmla="*/ 62 h 62"/>
                <a:gd name="T6" fmla="*/ 10 w 39"/>
                <a:gd name="T7" fmla="*/ 57 h 62"/>
                <a:gd name="T8" fmla="*/ 10 w 39"/>
                <a:gd name="T9" fmla="*/ 26 h 62"/>
                <a:gd name="T10" fmla="*/ 8 w 39"/>
                <a:gd name="T11" fmla="*/ 24 h 62"/>
                <a:gd name="T12" fmla="*/ 5 w 39"/>
                <a:gd name="T13" fmla="*/ 24 h 62"/>
                <a:gd name="T14" fmla="*/ 1 w 39"/>
                <a:gd name="T15" fmla="*/ 20 h 62"/>
                <a:gd name="T16" fmla="*/ 2 w 39"/>
                <a:gd name="T17" fmla="*/ 18 h 62"/>
                <a:gd name="T18" fmla="*/ 8 w 39"/>
                <a:gd name="T19" fmla="*/ 18 h 62"/>
                <a:gd name="T20" fmla="*/ 10 w 39"/>
                <a:gd name="T21" fmla="*/ 16 h 62"/>
                <a:gd name="T22" fmla="*/ 11 w 39"/>
                <a:gd name="T23" fmla="*/ 9 h 62"/>
                <a:gd name="T24" fmla="*/ 24 w 39"/>
                <a:gd name="T25" fmla="*/ 0 h 62"/>
                <a:gd name="T26" fmla="*/ 37 w 39"/>
                <a:gd name="T27" fmla="*/ 0 h 62"/>
                <a:gd name="T28" fmla="*/ 38 w 39"/>
                <a:gd name="T29" fmla="*/ 1 h 62"/>
                <a:gd name="T30" fmla="*/ 34 w 39"/>
                <a:gd name="T31" fmla="*/ 6 h 62"/>
                <a:gd name="T32" fmla="*/ 23 w 39"/>
                <a:gd name="T33" fmla="*/ 6 h 62"/>
                <a:gd name="T34" fmla="*/ 18 w 39"/>
                <a:gd name="T35" fmla="*/ 12 h 62"/>
                <a:gd name="T36" fmla="*/ 18 w 39"/>
                <a:gd name="T37" fmla="*/ 18 h 62"/>
                <a:gd name="T38" fmla="*/ 23 w 39"/>
                <a:gd name="T39" fmla="*/ 18 h 62"/>
                <a:gd name="T40" fmla="*/ 36 w 39"/>
                <a:gd name="T41" fmla="*/ 18 h 62"/>
                <a:gd name="T42" fmla="*/ 38 w 39"/>
                <a:gd name="T43" fmla="*/ 20 h 62"/>
                <a:gd name="T44" fmla="*/ 34 w 39"/>
                <a:gd name="T45" fmla="*/ 24 h 62"/>
                <a:gd name="T46" fmla="*/ 19 w 39"/>
                <a:gd name="T47" fmla="*/ 24 h 62"/>
                <a:gd name="T48" fmla="*/ 18 w 39"/>
                <a:gd name="T49" fmla="*/ 26 h 62"/>
                <a:gd name="T50" fmla="*/ 18 w 39"/>
                <a:gd name="T5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62">
                  <a:moveTo>
                    <a:pt x="18" y="43"/>
                  </a:moveTo>
                  <a:cubicBezTo>
                    <a:pt x="18" y="49"/>
                    <a:pt x="18" y="55"/>
                    <a:pt x="18" y="60"/>
                  </a:cubicBezTo>
                  <a:cubicBezTo>
                    <a:pt x="18" y="62"/>
                    <a:pt x="17" y="62"/>
                    <a:pt x="16" y="62"/>
                  </a:cubicBezTo>
                  <a:cubicBezTo>
                    <a:pt x="10" y="62"/>
                    <a:pt x="10" y="62"/>
                    <a:pt x="10" y="57"/>
                  </a:cubicBezTo>
                  <a:cubicBezTo>
                    <a:pt x="10" y="47"/>
                    <a:pt x="10" y="36"/>
                    <a:pt x="10" y="26"/>
                  </a:cubicBezTo>
                  <a:cubicBezTo>
                    <a:pt x="10" y="24"/>
                    <a:pt x="10" y="24"/>
                    <a:pt x="8" y="24"/>
                  </a:cubicBezTo>
                  <a:cubicBezTo>
                    <a:pt x="7" y="24"/>
                    <a:pt x="6" y="24"/>
                    <a:pt x="5" y="24"/>
                  </a:cubicBezTo>
                  <a:cubicBezTo>
                    <a:pt x="0" y="24"/>
                    <a:pt x="0" y="24"/>
                    <a:pt x="1" y="20"/>
                  </a:cubicBezTo>
                  <a:cubicBezTo>
                    <a:pt x="1" y="18"/>
                    <a:pt x="1" y="18"/>
                    <a:pt x="2" y="18"/>
                  </a:cubicBezTo>
                  <a:cubicBezTo>
                    <a:pt x="4" y="18"/>
                    <a:pt x="6" y="18"/>
                    <a:pt x="8" y="18"/>
                  </a:cubicBezTo>
                  <a:cubicBezTo>
                    <a:pt x="10" y="18"/>
                    <a:pt x="11" y="18"/>
                    <a:pt x="10" y="16"/>
                  </a:cubicBezTo>
                  <a:cubicBezTo>
                    <a:pt x="10" y="13"/>
                    <a:pt x="10" y="11"/>
                    <a:pt x="11" y="9"/>
                  </a:cubicBezTo>
                  <a:cubicBezTo>
                    <a:pt x="13" y="3"/>
                    <a:pt x="17" y="0"/>
                    <a:pt x="24" y="0"/>
                  </a:cubicBezTo>
                  <a:cubicBezTo>
                    <a:pt x="28" y="0"/>
                    <a:pt x="33" y="0"/>
                    <a:pt x="37" y="0"/>
                  </a:cubicBezTo>
                  <a:cubicBezTo>
                    <a:pt x="38" y="0"/>
                    <a:pt x="38" y="0"/>
                    <a:pt x="38" y="1"/>
                  </a:cubicBezTo>
                  <a:cubicBezTo>
                    <a:pt x="38" y="6"/>
                    <a:pt x="39" y="6"/>
                    <a:pt x="34" y="6"/>
                  </a:cubicBezTo>
                  <a:cubicBezTo>
                    <a:pt x="30" y="6"/>
                    <a:pt x="27" y="5"/>
                    <a:pt x="23" y="6"/>
                  </a:cubicBezTo>
                  <a:cubicBezTo>
                    <a:pt x="19" y="7"/>
                    <a:pt x="18" y="9"/>
                    <a:pt x="18" y="12"/>
                  </a:cubicBezTo>
                  <a:cubicBezTo>
                    <a:pt x="18" y="14"/>
                    <a:pt x="17" y="17"/>
                    <a:pt x="18" y="18"/>
                  </a:cubicBezTo>
                  <a:cubicBezTo>
                    <a:pt x="19" y="19"/>
                    <a:pt x="21" y="18"/>
                    <a:pt x="23" y="18"/>
                  </a:cubicBezTo>
                  <a:cubicBezTo>
                    <a:pt x="28" y="18"/>
                    <a:pt x="32" y="18"/>
                    <a:pt x="36" y="18"/>
                  </a:cubicBezTo>
                  <a:cubicBezTo>
                    <a:pt x="38" y="18"/>
                    <a:pt x="38" y="18"/>
                    <a:pt x="38" y="20"/>
                  </a:cubicBezTo>
                  <a:cubicBezTo>
                    <a:pt x="38" y="24"/>
                    <a:pt x="38" y="24"/>
                    <a:pt x="34" y="24"/>
                  </a:cubicBezTo>
                  <a:cubicBezTo>
                    <a:pt x="29" y="24"/>
                    <a:pt x="24" y="24"/>
                    <a:pt x="19" y="24"/>
                  </a:cubicBezTo>
                  <a:cubicBezTo>
                    <a:pt x="18" y="24"/>
                    <a:pt x="18" y="24"/>
                    <a:pt x="18" y="26"/>
                  </a:cubicBezTo>
                  <a:cubicBezTo>
                    <a:pt x="18" y="32"/>
                    <a:pt x="18" y="37"/>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userDrawn="1"/>
          </p:nvSpPr>
          <p:spPr bwMode="auto">
            <a:xfrm>
              <a:off x="3002" y="2721"/>
              <a:ext cx="79" cy="61"/>
            </a:xfrm>
            <a:custGeom>
              <a:avLst/>
              <a:gdLst>
                <a:gd name="T0" fmla="*/ 29 w 58"/>
                <a:gd name="T1" fmla="*/ 38 h 45"/>
                <a:gd name="T2" fmla="*/ 41 w 58"/>
                <a:gd name="T3" fmla="*/ 17 h 45"/>
                <a:gd name="T4" fmla="*/ 50 w 58"/>
                <a:gd name="T5" fmla="*/ 2 h 45"/>
                <a:gd name="T6" fmla="*/ 52 w 58"/>
                <a:gd name="T7" fmla="*/ 0 h 45"/>
                <a:gd name="T8" fmla="*/ 58 w 58"/>
                <a:gd name="T9" fmla="*/ 0 h 45"/>
                <a:gd name="T10" fmla="*/ 57 w 58"/>
                <a:gd name="T11" fmla="*/ 2 h 45"/>
                <a:gd name="T12" fmla="*/ 34 w 58"/>
                <a:gd name="T13" fmla="*/ 43 h 45"/>
                <a:gd name="T14" fmla="*/ 32 w 58"/>
                <a:gd name="T15" fmla="*/ 44 h 45"/>
                <a:gd name="T16" fmla="*/ 21 w 58"/>
                <a:gd name="T17" fmla="*/ 38 h 45"/>
                <a:gd name="T18" fmla="*/ 1 w 58"/>
                <a:gd name="T19" fmla="*/ 3 h 45"/>
                <a:gd name="T20" fmla="*/ 0 w 58"/>
                <a:gd name="T21" fmla="*/ 0 h 45"/>
                <a:gd name="T22" fmla="*/ 7 w 58"/>
                <a:gd name="T23" fmla="*/ 0 h 45"/>
                <a:gd name="T24" fmla="*/ 9 w 58"/>
                <a:gd name="T25" fmla="*/ 2 h 45"/>
                <a:gd name="T26" fmla="*/ 28 w 58"/>
                <a:gd name="T27" fmla="*/ 36 h 45"/>
                <a:gd name="T28" fmla="*/ 29 w 58"/>
                <a:gd name="T29"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5">
                  <a:moveTo>
                    <a:pt x="29" y="38"/>
                  </a:moveTo>
                  <a:cubicBezTo>
                    <a:pt x="33" y="31"/>
                    <a:pt x="37" y="24"/>
                    <a:pt x="41" y="17"/>
                  </a:cubicBezTo>
                  <a:cubicBezTo>
                    <a:pt x="44" y="12"/>
                    <a:pt x="47" y="7"/>
                    <a:pt x="50" y="2"/>
                  </a:cubicBezTo>
                  <a:cubicBezTo>
                    <a:pt x="50" y="1"/>
                    <a:pt x="51" y="0"/>
                    <a:pt x="52" y="0"/>
                  </a:cubicBezTo>
                  <a:cubicBezTo>
                    <a:pt x="54" y="0"/>
                    <a:pt x="56" y="0"/>
                    <a:pt x="58" y="0"/>
                  </a:cubicBezTo>
                  <a:cubicBezTo>
                    <a:pt x="58" y="1"/>
                    <a:pt x="57" y="2"/>
                    <a:pt x="57" y="2"/>
                  </a:cubicBezTo>
                  <a:cubicBezTo>
                    <a:pt x="50" y="16"/>
                    <a:pt x="42" y="29"/>
                    <a:pt x="34" y="43"/>
                  </a:cubicBezTo>
                  <a:cubicBezTo>
                    <a:pt x="34" y="44"/>
                    <a:pt x="33" y="44"/>
                    <a:pt x="32" y="44"/>
                  </a:cubicBezTo>
                  <a:cubicBezTo>
                    <a:pt x="27" y="45"/>
                    <a:pt x="24" y="43"/>
                    <a:pt x="21" y="38"/>
                  </a:cubicBezTo>
                  <a:cubicBezTo>
                    <a:pt x="15" y="26"/>
                    <a:pt x="8" y="14"/>
                    <a:pt x="1" y="3"/>
                  </a:cubicBezTo>
                  <a:cubicBezTo>
                    <a:pt x="1" y="2"/>
                    <a:pt x="0" y="1"/>
                    <a:pt x="0" y="0"/>
                  </a:cubicBezTo>
                  <a:cubicBezTo>
                    <a:pt x="3" y="0"/>
                    <a:pt x="5" y="0"/>
                    <a:pt x="7" y="0"/>
                  </a:cubicBezTo>
                  <a:cubicBezTo>
                    <a:pt x="8" y="0"/>
                    <a:pt x="8" y="1"/>
                    <a:pt x="9" y="2"/>
                  </a:cubicBezTo>
                  <a:cubicBezTo>
                    <a:pt x="15" y="13"/>
                    <a:pt x="22" y="25"/>
                    <a:pt x="28" y="36"/>
                  </a:cubicBezTo>
                  <a:cubicBezTo>
                    <a:pt x="28" y="37"/>
                    <a:pt x="29" y="37"/>
                    <a:pt x="2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p:cNvSpPr>
            <p:nvPr userDrawn="1"/>
          </p:nvSpPr>
          <p:spPr bwMode="auto">
            <a:xfrm>
              <a:off x="3398" y="2719"/>
              <a:ext cx="63" cy="62"/>
            </a:xfrm>
            <a:custGeom>
              <a:avLst/>
              <a:gdLst>
                <a:gd name="T0" fmla="*/ 7 w 46"/>
                <a:gd name="T1" fmla="*/ 7 h 45"/>
                <a:gd name="T2" fmla="*/ 16 w 46"/>
                <a:gd name="T3" fmla="*/ 1 h 45"/>
                <a:gd name="T4" fmla="*/ 31 w 46"/>
                <a:gd name="T5" fmla="*/ 0 h 45"/>
                <a:gd name="T6" fmla="*/ 37 w 46"/>
                <a:gd name="T7" fmla="*/ 1 h 45"/>
                <a:gd name="T8" fmla="*/ 46 w 46"/>
                <a:gd name="T9" fmla="*/ 14 h 45"/>
                <a:gd name="T10" fmla="*/ 46 w 46"/>
                <a:gd name="T11" fmla="*/ 16 h 45"/>
                <a:gd name="T12" fmla="*/ 41 w 46"/>
                <a:gd name="T13" fmla="*/ 21 h 45"/>
                <a:gd name="T14" fmla="*/ 39 w 46"/>
                <a:gd name="T15" fmla="*/ 19 h 45"/>
                <a:gd name="T16" fmla="*/ 39 w 46"/>
                <a:gd name="T17" fmla="*/ 13 h 45"/>
                <a:gd name="T18" fmla="*/ 33 w 46"/>
                <a:gd name="T19" fmla="*/ 7 h 45"/>
                <a:gd name="T20" fmla="*/ 17 w 46"/>
                <a:gd name="T21" fmla="*/ 6 h 45"/>
                <a:gd name="T22" fmla="*/ 7 w 46"/>
                <a:gd name="T23" fmla="*/ 18 h 45"/>
                <a:gd name="T24" fmla="*/ 7 w 46"/>
                <a:gd name="T25" fmla="*/ 43 h 45"/>
                <a:gd name="T26" fmla="*/ 5 w 46"/>
                <a:gd name="T27" fmla="*/ 45 h 45"/>
                <a:gd name="T28" fmla="*/ 0 w 46"/>
                <a:gd name="T29" fmla="*/ 40 h 45"/>
                <a:gd name="T30" fmla="*/ 0 w 46"/>
                <a:gd name="T31" fmla="*/ 3 h 45"/>
                <a:gd name="T32" fmla="*/ 2 w 46"/>
                <a:gd name="T33" fmla="*/ 1 h 45"/>
                <a:gd name="T34" fmla="*/ 7 w 46"/>
                <a:gd name="T35" fmla="*/ 6 h 45"/>
                <a:gd name="T36" fmla="*/ 7 w 46"/>
                <a:gd name="T37"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5">
                  <a:moveTo>
                    <a:pt x="7" y="7"/>
                  </a:moveTo>
                  <a:cubicBezTo>
                    <a:pt x="9" y="4"/>
                    <a:pt x="12" y="1"/>
                    <a:pt x="16" y="1"/>
                  </a:cubicBezTo>
                  <a:cubicBezTo>
                    <a:pt x="21" y="0"/>
                    <a:pt x="26" y="0"/>
                    <a:pt x="31" y="0"/>
                  </a:cubicBezTo>
                  <a:cubicBezTo>
                    <a:pt x="33" y="1"/>
                    <a:pt x="35" y="1"/>
                    <a:pt x="37" y="1"/>
                  </a:cubicBezTo>
                  <a:cubicBezTo>
                    <a:pt x="43" y="3"/>
                    <a:pt x="45" y="7"/>
                    <a:pt x="46" y="14"/>
                  </a:cubicBezTo>
                  <a:cubicBezTo>
                    <a:pt x="46" y="15"/>
                    <a:pt x="46" y="15"/>
                    <a:pt x="46" y="16"/>
                  </a:cubicBezTo>
                  <a:cubicBezTo>
                    <a:pt x="46" y="21"/>
                    <a:pt x="46" y="21"/>
                    <a:pt x="41" y="21"/>
                  </a:cubicBezTo>
                  <a:cubicBezTo>
                    <a:pt x="39" y="21"/>
                    <a:pt x="39" y="20"/>
                    <a:pt x="39" y="19"/>
                  </a:cubicBezTo>
                  <a:cubicBezTo>
                    <a:pt x="39" y="17"/>
                    <a:pt x="39" y="15"/>
                    <a:pt x="39" y="13"/>
                  </a:cubicBezTo>
                  <a:cubicBezTo>
                    <a:pt x="38" y="10"/>
                    <a:pt x="37" y="8"/>
                    <a:pt x="33" y="7"/>
                  </a:cubicBezTo>
                  <a:cubicBezTo>
                    <a:pt x="28" y="6"/>
                    <a:pt x="22" y="6"/>
                    <a:pt x="17" y="6"/>
                  </a:cubicBezTo>
                  <a:cubicBezTo>
                    <a:pt x="11" y="7"/>
                    <a:pt x="7" y="11"/>
                    <a:pt x="7" y="18"/>
                  </a:cubicBezTo>
                  <a:cubicBezTo>
                    <a:pt x="7" y="26"/>
                    <a:pt x="7" y="35"/>
                    <a:pt x="7" y="43"/>
                  </a:cubicBezTo>
                  <a:cubicBezTo>
                    <a:pt x="7" y="45"/>
                    <a:pt x="7" y="45"/>
                    <a:pt x="5" y="45"/>
                  </a:cubicBezTo>
                  <a:cubicBezTo>
                    <a:pt x="0" y="45"/>
                    <a:pt x="0" y="45"/>
                    <a:pt x="0" y="40"/>
                  </a:cubicBezTo>
                  <a:cubicBezTo>
                    <a:pt x="0" y="28"/>
                    <a:pt x="0" y="16"/>
                    <a:pt x="0" y="3"/>
                  </a:cubicBezTo>
                  <a:cubicBezTo>
                    <a:pt x="0" y="2"/>
                    <a:pt x="0" y="1"/>
                    <a:pt x="2" y="1"/>
                  </a:cubicBezTo>
                  <a:cubicBezTo>
                    <a:pt x="7" y="1"/>
                    <a:pt x="7" y="1"/>
                    <a:pt x="7" y="6"/>
                  </a:cubicBezTo>
                  <a:cubicBezTo>
                    <a:pt x="7" y="6"/>
                    <a:pt x="7"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userDrawn="1"/>
          </p:nvSpPr>
          <p:spPr bwMode="auto">
            <a:xfrm>
              <a:off x="3114" y="2721"/>
              <a:ext cx="22" cy="82"/>
            </a:xfrm>
            <a:custGeom>
              <a:avLst/>
              <a:gdLst>
                <a:gd name="T0" fmla="*/ 15 w 16"/>
                <a:gd name="T1" fmla="*/ 26 h 60"/>
                <a:gd name="T2" fmla="*/ 15 w 16"/>
                <a:gd name="T3" fmla="*/ 48 h 60"/>
                <a:gd name="T4" fmla="*/ 5 w 16"/>
                <a:gd name="T5" fmla="*/ 59 h 60"/>
                <a:gd name="T6" fmla="*/ 1 w 16"/>
                <a:gd name="T7" fmla="*/ 54 h 60"/>
                <a:gd name="T8" fmla="*/ 2 w 16"/>
                <a:gd name="T9" fmla="*/ 53 h 60"/>
                <a:gd name="T10" fmla="*/ 4 w 16"/>
                <a:gd name="T11" fmla="*/ 53 h 60"/>
                <a:gd name="T12" fmla="*/ 8 w 16"/>
                <a:gd name="T13" fmla="*/ 48 h 60"/>
                <a:gd name="T14" fmla="*/ 8 w 16"/>
                <a:gd name="T15" fmla="*/ 3 h 60"/>
                <a:gd name="T16" fmla="*/ 10 w 16"/>
                <a:gd name="T17" fmla="*/ 0 h 60"/>
                <a:gd name="T18" fmla="*/ 15 w 16"/>
                <a:gd name="T19" fmla="*/ 5 h 60"/>
                <a:gd name="T20" fmla="*/ 15 w 16"/>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60">
                  <a:moveTo>
                    <a:pt x="15" y="26"/>
                  </a:moveTo>
                  <a:cubicBezTo>
                    <a:pt x="15" y="33"/>
                    <a:pt x="15" y="41"/>
                    <a:pt x="15" y="48"/>
                  </a:cubicBezTo>
                  <a:cubicBezTo>
                    <a:pt x="16" y="55"/>
                    <a:pt x="12" y="58"/>
                    <a:pt x="5" y="59"/>
                  </a:cubicBezTo>
                  <a:cubicBezTo>
                    <a:pt x="1" y="60"/>
                    <a:pt x="0" y="58"/>
                    <a:pt x="1" y="54"/>
                  </a:cubicBezTo>
                  <a:cubicBezTo>
                    <a:pt x="1" y="54"/>
                    <a:pt x="1" y="53"/>
                    <a:pt x="2" y="53"/>
                  </a:cubicBezTo>
                  <a:cubicBezTo>
                    <a:pt x="2" y="53"/>
                    <a:pt x="3" y="53"/>
                    <a:pt x="4" y="53"/>
                  </a:cubicBezTo>
                  <a:cubicBezTo>
                    <a:pt x="7" y="53"/>
                    <a:pt x="8" y="52"/>
                    <a:pt x="8" y="48"/>
                  </a:cubicBezTo>
                  <a:cubicBezTo>
                    <a:pt x="8" y="33"/>
                    <a:pt x="8" y="18"/>
                    <a:pt x="8" y="3"/>
                  </a:cubicBezTo>
                  <a:cubicBezTo>
                    <a:pt x="8" y="1"/>
                    <a:pt x="9" y="0"/>
                    <a:pt x="10" y="0"/>
                  </a:cubicBezTo>
                  <a:cubicBezTo>
                    <a:pt x="15" y="0"/>
                    <a:pt x="15" y="0"/>
                    <a:pt x="15" y="5"/>
                  </a:cubicBezTo>
                  <a:cubicBezTo>
                    <a:pt x="15" y="12"/>
                    <a:pt x="15" y="19"/>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userDrawn="1"/>
          </p:nvSpPr>
          <p:spPr bwMode="auto">
            <a:xfrm>
              <a:off x="3341" y="2815"/>
              <a:ext cx="44" cy="51"/>
            </a:xfrm>
            <a:custGeom>
              <a:avLst/>
              <a:gdLst>
                <a:gd name="T0" fmla="*/ 4 w 32"/>
                <a:gd name="T1" fmla="*/ 4 h 37"/>
                <a:gd name="T2" fmla="*/ 4 w 32"/>
                <a:gd name="T3" fmla="*/ 34 h 37"/>
                <a:gd name="T4" fmla="*/ 2 w 32"/>
                <a:gd name="T5" fmla="*/ 36 h 37"/>
                <a:gd name="T6" fmla="*/ 0 w 32"/>
                <a:gd name="T7" fmla="*/ 34 h 37"/>
                <a:gd name="T8" fmla="*/ 0 w 32"/>
                <a:gd name="T9" fmla="*/ 3 h 37"/>
                <a:gd name="T10" fmla="*/ 2 w 32"/>
                <a:gd name="T11" fmla="*/ 1 h 37"/>
                <a:gd name="T12" fmla="*/ 10 w 32"/>
                <a:gd name="T13" fmla="*/ 5 h 37"/>
                <a:gd name="T14" fmla="*/ 28 w 32"/>
                <a:gd name="T15" fmla="*/ 33 h 37"/>
                <a:gd name="T16" fmla="*/ 28 w 32"/>
                <a:gd name="T17" fmla="*/ 31 h 37"/>
                <a:gd name="T18" fmla="*/ 28 w 32"/>
                <a:gd name="T19" fmla="*/ 3 h 37"/>
                <a:gd name="T20" fmla="*/ 30 w 32"/>
                <a:gd name="T21" fmla="*/ 1 h 37"/>
                <a:gd name="T22" fmla="*/ 32 w 32"/>
                <a:gd name="T23" fmla="*/ 3 h 37"/>
                <a:gd name="T24" fmla="*/ 32 w 32"/>
                <a:gd name="T25" fmla="*/ 34 h 37"/>
                <a:gd name="T26" fmla="*/ 30 w 32"/>
                <a:gd name="T27" fmla="*/ 36 h 37"/>
                <a:gd name="T28" fmla="*/ 23 w 32"/>
                <a:gd name="T29" fmla="*/ 32 h 37"/>
                <a:gd name="T30" fmla="*/ 5 w 32"/>
                <a:gd name="T31" fmla="*/ 5 h 37"/>
                <a:gd name="T32" fmla="*/ 4 w 32"/>
                <a:gd name="T3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4" y="4"/>
                  </a:moveTo>
                  <a:cubicBezTo>
                    <a:pt x="4" y="14"/>
                    <a:pt x="4" y="24"/>
                    <a:pt x="4" y="34"/>
                  </a:cubicBezTo>
                  <a:cubicBezTo>
                    <a:pt x="4" y="36"/>
                    <a:pt x="4" y="36"/>
                    <a:pt x="2" y="36"/>
                  </a:cubicBezTo>
                  <a:cubicBezTo>
                    <a:pt x="1" y="36"/>
                    <a:pt x="0" y="36"/>
                    <a:pt x="0" y="34"/>
                  </a:cubicBezTo>
                  <a:cubicBezTo>
                    <a:pt x="0" y="24"/>
                    <a:pt x="0" y="13"/>
                    <a:pt x="0" y="3"/>
                  </a:cubicBezTo>
                  <a:cubicBezTo>
                    <a:pt x="0" y="1"/>
                    <a:pt x="1" y="1"/>
                    <a:pt x="2" y="1"/>
                  </a:cubicBezTo>
                  <a:cubicBezTo>
                    <a:pt x="6" y="0"/>
                    <a:pt x="8" y="2"/>
                    <a:pt x="10" y="5"/>
                  </a:cubicBezTo>
                  <a:cubicBezTo>
                    <a:pt x="16" y="14"/>
                    <a:pt x="22" y="23"/>
                    <a:pt x="28" y="33"/>
                  </a:cubicBezTo>
                  <a:cubicBezTo>
                    <a:pt x="28" y="32"/>
                    <a:pt x="28" y="32"/>
                    <a:pt x="28" y="31"/>
                  </a:cubicBezTo>
                  <a:cubicBezTo>
                    <a:pt x="28" y="22"/>
                    <a:pt x="28" y="12"/>
                    <a:pt x="28" y="3"/>
                  </a:cubicBezTo>
                  <a:cubicBezTo>
                    <a:pt x="28" y="1"/>
                    <a:pt x="29" y="1"/>
                    <a:pt x="30" y="1"/>
                  </a:cubicBezTo>
                  <a:cubicBezTo>
                    <a:pt x="32" y="1"/>
                    <a:pt x="32" y="1"/>
                    <a:pt x="32" y="3"/>
                  </a:cubicBezTo>
                  <a:cubicBezTo>
                    <a:pt x="32" y="13"/>
                    <a:pt x="32" y="24"/>
                    <a:pt x="32" y="34"/>
                  </a:cubicBezTo>
                  <a:cubicBezTo>
                    <a:pt x="32" y="36"/>
                    <a:pt x="32" y="36"/>
                    <a:pt x="30" y="36"/>
                  </a:cubicBezTo>
                  <a:cubicBezTo>
                    <a:pt x="27" y="37"/>
                    <a:pt x="25" y="35"/>
                    <a:pt x="23" y="32"/>
                  </a:cubicBezTo>
                  <a:cubicBezTo>
                    <a:pt x="17" y="23"/>
                    <a:pt x="11" y="14"/>
                    <a:pt x="5" y="5"/>
                  </a:cubicBezTo>
                  <a:cubicBezTo>
                    <a:pt x="5" y="5"/>
                    <a:pt x="5"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p:cNvSpPr>
            <p:nvPr userDrawn="1"/>
          </p:nvSpPr>
          <p:spPr bwMode="auto">
            <a:xfrm>
              <a:off x="3481" y="2815"/>
              <a:ext cx="44" cy="51"/>
            </a:xfrm>
            <a:custGeom>
              <a:avLst/>
              <a:gdLst>
                <a:gd name="T0" fmla="*/ 27 w 32"/>
                <a:gd name="T1" fmla="*/ 33 h 37"/>
                <a:gd name="T2" fmla="*/ 27 w 32"/>
                <a:gd name="T3" fmla="*/ 3 h 37"/>
                <a:gd name="T4" fmla="*/ 30 w 32"/>
                <a:gd name="T5" fmla="*/ 1 h 37"/>
                <a:gd name="T6" fmla="*/ 32 w 32"/>
                <a:gd name="T7" fmla="*/ 2 h 37"/>
                <a:gd name="T8" fmla="*/ 32 w 32"/>
                <a:gd name="T9" fmla="*/ 34 h 37"/>
                <a:gd name="T10" fmla="*/ 30 w 32"/>
                <a:gd name="T11" fmla="*/ 36 h 37"/>
                <a:gd name="T12" fmla="*/ 22 w 32"/>
                <a:gd name="T13" fmla="*/ 32 h 37"/>
                <a:gd name="T14" fmla="*/ 5 w 32"/>
                <a:gd name="T15" fmla="*/ 5 h 37"/>
                <a:gd name="T16" fmla="*/ 4 w 32"/>
                <a:gd name="T17" fmla="*/ 4 h 37"/>
                <a:gd name="T18" fmla="*/ 4 w 32"/>
                <a:gd name="T19" fmla="*/ 6 h 37"/>
                <a:gd name="T20" fmla="*/ 4 w 32"/>
                <a:gd name="T21" fmla="*/ 34 h 37"/>
                <a:gd name="T22" fmla="*/ 2 w 32"/>
                <a:gd name="T23" fmla="*/ 36 h 37"/>
                <a:gd name="T24" fmla="*/ 0 w 32"/>
                <a:gd name="T25" fmla="*/ 34 h 37"/>
                <a:gd name="T26" fmla="*/ 0 w 32"/>
                <a:gd name="T27" fmla="*/ 3 h 37"/>
                <a:gd name="T28" fmla="*/ 1 w 32"/>
                <a:gd name="T29" fmla="*/ 1 h 37"/>
                <a:gd name="T30" fmla="*/ 9 w 32"/>
                <a:gd name="T31" fmla="*/ 5 h 37"/>
                <a:gd name="T32" fmla="*/ 27 w 32"/>
                <a:gd name="T33"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7" y="33"/>
                  </a:moveTo>
                  <a:cubicBezTo>
                    <a:pt x="27" y="23"/>
                    <a:pt x="28" y="13"/>
                    <a:pt x="27" y="3"/>
                  </a:cubicBezTo>
                  <a:cubicBezTo>
                    <a:pt x="27" y="1"/>
                    <a:pt x="28" y="1"/>
                    <a:pt x="30" y="1"/>
                  </a:cubicBezTo>
                  <a:cubicBezTo>
                    <a:pt x="31" y="1"/>
                    <a:pt x="32" y="1"/>
                    <a:pt x="32" y="2"/>
                  </a:cubicBezTo>
                  <a:cubicBezTo>
                    <a:pt x="32" y="13"/>
                    <a:pt x="32" y="24"/>
                    <a:pt x="32" y="34"/>
                  </a:cubicBezTo>
                  <a:cubicBezTo>
                    <a:pt x="32" y="36"/>
                    <a:pt x="31" y="36"/>
                    <a:pt x="30" y="36"/>
                  </a:cubicBezTo>
                  <a:cubicBezTo>
                    <a:pt x="26" y="37"/>
                    <a:pt x="24" y="35"/>
                    <a:pt x="22" y="32"/>
                  </a:cubicBezTo>
                  <a:cubicBezTo>
                    <a:pt x="17" y="23"/>
                    <a:pt x="11" y="14"/>
                    <a:pt x="5" y="5"/>
                  </a:cubicBezTo>
                  <a:cubicBezTo>
                    <a:pt x="5" y="5"/>
                    <a:pt x="4" y="5"/>
                    <a:pt x="4" y="4"/>
                  </a:cubicBezTo>
                  <a:cubicBezTo>
                    <a:pt x="4" y="5"/>
                    <a:pt x="4" y="6"/>
                    <a:pt x="4" y="6"/>
                  </a:cubicBezTo>
                  <a:cubicBezTo>
                    <a:pt x="4" y="16"/>
                    <a:pt x="4" y="25"/>
                    <a:pt x="4" y="34"/>
                  </a:cubicBezTo>
                  <a:cubicBezTo>
                    <a:pt x="4" y="36"/>
                    <a:pt x="3" y="36"/>
                    <a:pt x="2" y="36"/>
                  </a:cubicBezTo>
                  <a:cubicBezTo>
                    <a:pt x="0" y="36"/>
                    <a:pt x="0" y="36"/>
                    <a:pt x="0" y="34"/>
                  </a:cubicBezTo>
                  <a:cubicBezTo>
                    <a:pt x="0" y="24"/>
                    <a:pt x="0" y="13"/>
                    <a:pt x="0" y="3"/>
                  </a:cubicBezTo>
                  <a:cubicBezTo>
                    <a:pt x="0" y="1"/>
                    <a:pt x="0" y="1"/>
                    <a:pt x="1" y="1"/>
                  </a:cubicBezTo>
                  <a:cubicBezTo>
                    <a:pt x="5" y="0"/>
                    <a:pt x="7" y="1"/>
                    <a:pt x="9" y="5"/>
                  </a:cubicBezTo>
                  <a:cubicBezTo>
                    <a:pt x="15" y="14"/>
                    <a:pt x="21" y="2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p:cNvSpPr>
            <p:nvPr userDrawn="1"/>
          </p:nvSpPr>
          <p:spPr bwMode="auto">
            <a:xfrm>
              <a:off x="3392" y="2815"/>
              <a:ext cx="44" cy="51"/>
            </a:xfrm>
            <a:custGeom>
              <a:avLst/>
              <a:gdLst>
                <a:gd name="T0" fmla="*/ 1 w 32"/>
                <a:gd name="T1" fmla="*/ 17 h 37"/>
                <a:gd name="T2" fmla="*/ 1 w 32"/>
                <a:gd name="T3" fmla="*/ 9 h 37"/>
                <a:gd name="T4" fmla="*/ 10 w 32"/>
                <a:gd name="T5" fmla="*/ 0 h 37"/>
                <a:gd name="T6" fmla="*/ 24 w 32"/>
                <a:gd name="T7" fmla="*/ 1 h 37"/>
                <a:gd name="T8" fmla="*/ 31 w 32"/>
                <a:gd name="T9" fmla="*/ 10 h 37"/>
                <a:gd name="T10" fmla="*/ 29 w 32"/>
                <a:gd name="T11" fmla="*/ 11 h 37"/>
                <a:gd name="T12" fmla="*/ 27 w 32"/>
                <a:gd name="T13" fmla="*/ 10 h 37"/>
                <a:gd name="T14" fmla="*/ 27 w 32"/>
                <a:gd name="T15" fmla="*/ 8 h 37"/>
                <a:gd name="T16" fmla="*/ 22 w 32"/>
                <a:gd name="T17" fmla="*/ 4 h 37"/>
                <a:gd name="T18" fmla="*/ 10 w 32"/>
                <a:gd name="T19" fmla="*/ 4 h 37"/>
                <a:gd name="T20" fmla="*/ 5 w 32"/>
                <a:gd name="T21" fmla="*/ 9 h 37"/>
                <a:gd name="T22" fmla="*/ 5 w 32"/>
                <a:gd name="T23" fmla="*/ 27 h 37"/>
                <a:gd name="T24" fmla="*/ 11 w 32"/>
                <a:gd name="T25" fmla="*/ 33 h 37"/>
                <a:gd name="T26" fmla="*/ 22 w 32"/>
                <a:gd name="T27" fmla="*/ 33 h 37"/>
                <a:gd name="T28" fmla="*/ 27 w 32"/>
                <a:gd name="T29" fmla="*/ 28 h 37"/>
                <a:gd name="T30" fmla="*/ 27 w 32"/>
                <a:gd name="T31" fmla="*/ 22 h 37"/>
                <a:gd name="T32" fmla="*/ 21 w 32"/>
                <a:gd name="T33" fmla="*/ 22 h 37"/>
                <a:gd name="T34" fmla="*/ 17 w 32"/>
                <a:gd name="T35" fmla="*/ 22 h 37"/>
                <a:gd name="T36" fmla="*/ 15 w 32"/>
                <a:gd name="T37" fmla="*/ 20 h 37"/>
                <a:gd name="T38" fmla="*/ 17 w 32"/>
                <a:gd name="T39" fmla="*/ 18 h 37"/>
                <a:gd name="T40" fmla="*/ 30 w 32"/>
                <a:gd name="T41" fmla="*/ 18 h 37"/>
                <a:gd name="T42" fmla="*/ 31 w 32"/>
                <a:gd name="T43" fmla="*/ 19 h 37"/>
                <a:gd name="T44" fmla="*/ 31 w 32"/>
                <a:gd name="T45" fmla="*/ 30 h 37"/>
                <a:gd name="T46" fmla="*/ 25 w 32"/>
                <a:gd name="T47" fmla="*/ 36 h 37"/>
                <a:gd name="T48" fmla="*/ 7 w 32"/>
                <a:gd name="T49" fmla="*/ 36 h 37"/>
                <a:gd name="T50" fmla="*/ 1 w 32"/>
                <a:gd name="T51" fmla="*/ 28 h 37"/>
                <a:gd name="T52" fmla="*/ 1 w 32"/>
                <a:gd name="T53" fmla="*/ 25 h 37"/>
                <a:gd name="T54" fmla="*/ 1 w 32"/>
                <a:gd name="T55"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7">
                  <a:moveTo>
                    <a:pt x="1" y="17"/>
                  </a:moveTo>
                  <a:cubicBezTo>
                    <a:pt x="1" y="15"/>
                    <a:pt x="0" y="12"/>
                    <a:pt x="1" y="9"/>
                  </a:cubicBezTo>
                  <a:cubicBezTo>
                    <a:pt x="2" y="3"/>
                    <a:pt x="4" y="1"/>
                    <a:pt x="10" y="0"/>
                  </a:cubicBezTo>
                  <a:cubicBezTo>
                    <a:pt x="15" y="0"/>
                    <a:pt x="20" y="0"/>
                    <a:pt x="24" y="1"/>
                  </a:cubicBezTo>
                  <a:cubicBezTo>
                    <a:pt x="29" y="1"/>
                    <a:pt x="32" y="5"/>
                    <a:pt x="31" y="10"/>
                  </a:cubicBezTo>
                  <a:cubicBezTo>
                    <a:pt x="31" y="11"/>
                    <a:pt x="30" y="11"/>
                    <a:pt x="29" y="11"/>
                  </a:cubicBezTo>
                  <a:cubicBezTo>
                    <a:pt x="28" y="11"/>
                    <a:pt x="27" y="11"/>
                    <a:pt x="27" y="10"/>
                  </a:cubicBezTo>
                  <a:cubicBezTo>
                    <a:pt x="27" y="9"/>
                    <a:pt x="27" y="9"/>
                    <a:pt x="27" y="8"/>
                  </a:cubicBezTo>
                  <a:cubicBezTo>
                    <a:pt x="27" y="5"/>
                    <a:pt x="26" y="4"/>
                    <a:pt x="22" y="4"/>
                  </a:cubicBezTo>
                  <a:cubicBezTo>
                    <a:pt x="18" y="4"/>
                    <a:pt x="14" y="4"/>
                    <a:pt x="10" y="4"/>
                  </a:cubicBezTo>
                  <a:cubicBezTo>
                    <a:pt x="7" y="4"/>
                    <a:pt x="5" y="6"/>
                    <a:pt x="5" y="9"/>
                  </a:cubicBezTo>
                  <a:cubicBezTo>
                    <a:pt x="4" y="15"/>
                    <a:pt x="4" y="21"/>
                    <a:pt x="5" y="27"/>
                  </a:cubicBezTo>
                  <a:cubicBezTo>
                    <a:pt x="5" y="31"/>
                    <a:pt x="7" y="33"/>
                    <a:pt x="11" y="33"/>
                  </a:cubicBezTo>
                  <a:cubicBezTo>
                    <a:pt x="15" y="33"/>
                    <a:pt x="18" y="33"/>
                    <a:pt x="22" y="33"/>
                  </a:cubicBezTo>
                  <a:cubicBezTo>
                    <a:pt x="25" y="33"/>
                    <a:pt x="27" y="31"/>
                    <a:pt x="27" y="28"/>
                  </a:cubicBezTo>
                  <a:cubicBezTo>
                    <a:pt x="27" y="26"/>
                    <a:pt x="28" y="23"/>
                    <a:pt x="27" y="22"/>
                  </a:cubicBezTo>
                  <a:cubicBezTo>
                    <a:pt x="26" y="21"/>
                    <a:pt x="23" y="22"/>
                    <a:pt x="21" y="22"/>
                  </a:cubicBezTo>
                  <a:cubicBezTo>
                    <a:pt x="20" y="22"/>
                    <a:pt x="19" y="22"/>
                    <a:pt x="17" y="22"/>
                  </a:cubicBezTo>
                  <a:cubicBezTo>
                    <a:pt x="16" y="22"/>
                    <a:pt x="15" y="22"/>
                    <a:pt x="15" y="20"/>
                  </a:cubicBezTo>
                  <a:cubicBezTo>
                    <a:pt x="15" y="18"/>
                    <a:pt x="16" y="18"/>
                    <a:pt x="17" y="18"/>
                  </a:cubicBezTo>
                  <a:cubicBezTo>
                    <a:pt x="21" y="18"/>
                    <a:pt x="25" y="18"/>
                    <a:pt x="30" y="18"/>
                  </a:cubicBezTo>
                  <a:cubicBezTo>
                    <a:pt x="30" y="18"/>
                    <a:pt x="31" y="18"/>
                    <a:pt x="31" y="19"/>
                  </a:cubicBezTo>
                  <a:cubicBezTo>
                    <a:pt x="31" y="23"/>
                    <a:pt x="31" y="26"/>
                    <a:pt x="31" y="30"/>
                  </a:cubicBezTo>
                  <a:cubicBezTo>
                    <a:pt x="30" y="33"/>
                    <a:pt x="28" y="35"/>
                    <a:pt x="25" y="36"/>
                  </a:cubicBezTo>
                  <a:cubicBezTo>
                    <a:pt x="19" y="37"/>
                    <a:pt x="13" y="37"/>
                    <a:pt x="7" y="36"/>
                  </a:cubicBezTo>
                  <a:cubicBezTo>
                    <a:pt x="3" y="35"/>
                    <a:pt x="2" y="32"/>
                    <a:pt x="1" y="28"/>
                  </a:cubicBezTo>
                  <a:cubicBezTo>
                    <a:pt x="1" y="27"/>
                    <a:pt x="1" y="26"/>
                    <a:pt x="1" y="25"/>
                  </a:cubicBezTo>
                  <a:cubicBezTo>
                    <a:pt x="1" y="23"/>
                    <a:pt x="1" y="21"/>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noEditPoints="1"/>
            </p:cNvSpPr>
            <p:nvPr userDrawn="1"/>
          </p:nvSpPr>
          <p:spPr bwMode="auto">
            <a:xfrm>
              <a:off x="3276" y="2815"/>
              <a:ext cx="42" cy="50"/>
            </a:xfrm>
            <a:custGeom>
              <a:avLst/>
              <a:gdLst>
                <a:gd name="T0" fmla="*/ 0 w 31"/>
                <a:gd name="T1" fmla="*/ 18 h 36"/>
                <a:gd name="T2" fmla="*/ 0 w 31"/>
                <a:gd name="T3" fmla="*/ 2 h 36"/>
                <a:gd name="T4" fmla="*/ 1 w 31"/>
                <a:gd name="T5" fmla="*/ 1 h 36"/>
                <a:gd name="T6" fmla="*/ 22 w 31"/>
                <a:gd name="T7" fmla="*/ 1 h 36"/>
                <a:gd name="T8" fmla="*/ 30 w 31"/>
                <a:gd name="T9" fmla="*/ 9 h 36"/>
                <a:gd name="T10" fmla="*/ 30 w 31"/>
                <a:gd name="T11" fmla="*/ 28 h 36"/>
                <a:gd name="T12" fmla="*/ 20 w 31"/>
                <a:gd name="T13" fmla="*/ 36 h 36"/>
                <a:gd name="T14" fmla="*/ 1 w 31"/>
                <a:gd name="T15" fmla="*/ 36 h 36"/>
                <a:gd name="T16" fmla="*/ 0 w 31"/>
                <a:gd name="T17" fmla="*/ 34 h 36"/>
                <a:gd name="T18" fmla="*/ 0 w 31"/>
                <a:gd name="T19" fmla="*/ 18 h 36"/>
                <a:gd name="T20" fmla="*/ 4 w 31"/>
                <a:gd name="T21" fmla="*/ 18 h 36"/>
                <a:gd name="T22" fmla="*/ 4 w 31"/>
                <a:gd name="T23" fmla="*/ 31 h 36"/>
                <a:gd name="T24" fmla="*/ 6 w 31"/>
                <a:gd name="T25" fmla="*/ 33 h 36"/>
                <a:gd name="T26" fmla="*/ 20 w 31"/>
                <a:gd name="T27" fmla="*/ 32 h 36"/>
                <a:gd name="T28" fmla="*/ 26 w 31"/>
                <a:gd name="T29" fmla="*/ 26 h 36"/>
                <a:gd name="T30" fmla="*/ 27 w 31"/>
                <a:gd name="T31" fmla="*/ 13 h 36"/>
                <a:gd name="T32" fmla="*/ 18 w 31"/>
                <a:gd name="T33" fmla="*/ 4 h 36"/>
                <a:gd name="T34" fmla="*/ 6 w 31"/>
                <a:gd name="T35" fmla="*/ 4 h 36"/>
                <a:gd name="T36" fmla="*/ 4 w 31"/>
                <a:gd name="T37" fmla="*/ 6 h 36"/>
                <a:gd name="T38" fmla="*/ 4 w 31"/>
                <a:gd name="T3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6">
                  <a:moveTo>
                    <a:pt x="0" y="18"/>
                  </a:moveTo>
                  <a:cubicBezTo>
                    <a:pt x="0" y="13"/>
                    <a:pt x="0" y="8"/>
                    <a:pt x="0" y="2"/>
                  </a:cubicBezTo>
                  <a:cubicBezTo>
                    <a:pt x="0" y="2"/>
                    <a:pt x="0" y="1"/>
                    <a:pt x="1" y="1"/>
                  </a:cubicBezTo>
                  <a:cubicBezTo>
                    <a:pt x="8" y="1"/>
                    <a:pt x="15" y="0"/>
                    <a:pt x="22" y="1"/>
                  </a:cubicBezTo>
                  <a:cubicBezTo>
                    <a:pt x="26" y="2"/>
                    <a:pt x="29" y="4"/>
                    <a:pt x="30" y="9"/>
                  </a:cubicBezTo>
                  <a:cubicBezTo>
                    <a:pt x="31" y="15"/>
                    <a:pt x="31" y="21"/>
                    <a:pt x="30" y="28"/>
                  </a:cubicBezTo>
                  <a:cubicBezTo>
                    <a:pt x="29" y="33"/>
                    <a:pt x="25" y="36"/>
                    <a:pt x="20" y="36"/>
                  </a:cubicBezTo>
                  <a:cubicBezTo>
                    <a:pt x="14" y="36"/>
                    <a:pt x="7" y="36"/>
                    <a:pt x="1" y="36"/>
                  </a:cubicBezTo>
                  <a:cubicBezTo>
                    <a:pt x="0" y="36"/>
                    <a:pt x="0" y="36"/>
                    <a:pt x="0" y="34"/>
                  </a:cubicBezTo>
                  <a:cubicBezTo>
                    <a:pt x="0" y="29"/>
                    <a:pt x="0" y="24"/>
                    <a:pt x="0" y="18"/>
                  </a:cubicBezTo>
                  <a:close/>
                  <a:moveTo>
                    <a:pt x="4" y="18"/>
                  </a:moveTo>
                  <a:cubicBezTo>
                    <a:pt x="4" y="23"/>
                    <a:pt x="4" y="27"/>
                    <a:pt x="4" y="31"/>
                  </a:cubicBezTo>
                  <a:cubicBezTo>
                    <a:pt x="4" y="32"/>
                    <a:pt x="4" y="33"/>
                    <a:pt x="6" y="33"/>
                  </a:cubicBezTo>
                  <a:cubicBezTo>
                    <a:pt x="10" y="33"/>
                    <a:pt x="15" y="33"/>
                    <a:pt x="20" y="32"/>
                  </a:cubicBezTo>
                  <a:cubicBezTo>
                    <a:pt x="24" y="32"/>
                    <a:pt x="26" y="30"/>
                    <a:pt x="26" y="26"/>
                  </a:cubicBezTo>
                  <a:cubicBezTo>
                    <a:pt x="27" y="22"/>
                    <a:pt x="27" y="17"/>
                    <a:pt x="27" y="13"/>
                  </a:cubicBezTo>
                  <a:cubicBezTo>
                    <a:pt x="27" y="8"/>
                    <a:pt x="24" y="4"/>
                    <a:pt x="18" y="4"/>
                  </a:cubicBezTo>
                  <a:cubicBezTo>
                    <a:pt x="14" y="4"/>
                    <a:pt x="10" y="4"/>
                    <a:pt x="6" y="4"/>
                  </a:cubicBezTo>
                  <a:cubicBezTo>
                    <a:pt x="4" y="4"/>
                    <a:pt x="4" y="4"/>
                    <a:pt x="4" y="6"/>
                  </a:cubicBezTo>
                  <a:cubicBezTo>
                    <a:pt x="4" y="10"/>
                    <a:pt x="4" y="14"/>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userDrawn="1"/>
          </p:nvSpPr>
          <p:spPr bwMode="auto">
            <a:xfrm>
              <a:off x="3091" y="2815"/>
              <a:ext cx="41" cy="51"/>
            </a:xfrm>
            <a:custGeom>
              <a:avLst/>
              <a:gdLst>
                <a:gd name="T0" fmla="*/ 1 w 30"/>
                <a:gd name="T1" fmla="*/ 17 h 37"/>
                <a:gd name="T2" fmla="*/ 1 w 30"/>
                <a:gd name="T3" fmla="*/ 7 h 37"/>
                <a:gd name="T4" fmla="*/ 7 w 30"/>
                <a:gd name="T5" fmla="*/ 1 h 37"/>
                <a:gd name="T6" fmla="*/ 23 w 30"/>
                <a:gd name="T7" fmla="*/ 1 h 37"/>
                <a:gd name="T8" fmla="*/ 30 w 30"/>
                <a:gd name="T9" fmla="*/ 10 h 37"/>
                <a:gd name="T10" fmla="*/ 30 w 30"/>
                <a:gd name="T11" fmla="*/ 29 h 37"/>
                <a:gd name="T12" fmla="*/ 23 w 30"/>
                <a:gd name="T13" fmla="*/ 36 h 37"/>
                <a:gd name="T14" fmla="*/ 7 w 30"/>
                <a:gd name="T15" fmla="*/ 36 h 37"/>
                <a:gd name="T16" fmla="*/ 1 w 30"/>
                <a:gd name="T17" fmla="*/ 28 h 37"/>
                <a:gd name="T18" fmla="*/ 1 w 30"/>
                <a:gd name="T19" fmla="*/ 17 h 37"/>
                <a:gd name="T20" fmla="*/ 5 w 30"/>
                <a:gd name="T21" fmla="*/ 17 h 37"/>
                <a:gd name="T22" fmla="*/ 5 w 30"/>
                <a:gd name="T23" fmla="*/ 27 h 37"/>
                <a:gd name="T24" fmla="*/ 11 w 30"/>
                <a:gd name="T25" fmla="*/ 33 h 37"/>
                <a:gd name="T26" fmla="*/ 20 w 30"/>
                <a:gd name="T27" fmla="*/ 33 h 37"/>
                <a:gd name="T28" fmla="*/ 26 w 30"/>
                <a:gd name="T29" fmla="*/ 28 h 37"/>
                <a:gd name="T30" fmla="*/ 26 w 30"/>
                <a:gd name="T31" fmla="*/ 8 h 37"/>
                <a:gd name="T32" fmla="*/ 21 w 30"/>
                <a:gd name="T33" fmla="*/ 4 h 37"/>
                <a:gd name="T34" fmla="*/ 10 w 30"/>
                <a:gd name="T35" fmla="*/ 4 h 37"/>
                <a:gd name="T36" fmla="*/ 5 w 30"/>
                <a:gd name="T37" fmla="*/ 8 h 37"/>
                <a:gd name="T38" fmla="*/ 5 w 30"/>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7">
                  <a:moveTo>
                    <a:pt x="1" y="17"/>
                  </a:moveTo>
                  <a:cubicBezTo>
                    <a:pt x="1" y="15"/>
                    <a:pt x="0" y="11"/>
                    <a:pt x="1" y="7"/>
                  </a:cubicBezTo>
                  <a:cubicBezTo>
                    <a:pt x="2" y="4"/>
                    <a:pt x="4" y="2"/>
                    <a:pt x="7" y="1"/>
                  </a:cubicBezTo>
                  <a:cubicBezTo>
                    <a:pt x="13" y="0"/>
                    <a:pt x="18" y="0"/>
                    <a:pt x="23" y="1"/>
                  </a:cubicBezTo>
                  <a:cubicBezTo>
                    <a:pt x="28" y="2"/>
                    <a:pt x="30" y="4"/>
                    <a:pt x="30" y="10"/>
                  </a:cubicBezTo>
                  <a:cubicBezTo>
                    <a:pt x="30" y="16"/>
                    <a:pt x="30" y="23"/>
                    <a:pt x="30" y="29"/>
                  </a:cubicBezTo>
                  <a:cubicBezTo>
                    <a:pt x="29" y="33"/>
                    <a:pt x="27" y="35"/>
                    <a:pt x="23" y="36"/>
                  </a:cubicBezTo>
                  <a:cubicBezTo>
                    <a:pt x="18" y="37"/>
                    <a:pt x="13" y="37"/>
                    <a:pt x="7" y="36"/>
                  </a:cubicBezTo>
                  <a:cubicBezTo>
                    <a:pt x="3" y="35"/>
                    <a:pt x="1" y="32"/>
                    <a:pt x="1" y="28"/>
                  </a:cubicBezTo>
                  <a:cubicBezTo>
                    <a:pt x="1" y="25"/>
                    <a:pt x="1" y="21"/>
                    <a:pt x="1" y="17"/>
                  </a:cubicBezTo>
                  <a:close/>
                  <a:moveTo>
                    <a:pt x="5" y="17"/>
                  </a:moveTo>
                  <a:cubicBezTo>
                    <a:pt x="5" y="21"/>
                    <a:pt x="5" y="24"/>
                    <a:pt x="5" y="27"/>
                  </a:cubicBezTo>
                  <a:cubicBezTo>
                    <a:pt x="5" y="31"/>
                    <a:pt x="7" y="33"/>
                    <a:pt x="11" y="33"/>
                  </a:cubicBezTo>
                  <a:cubicBezTo>
                    <a:pt x="14" y="33"/>
                    <a:pt x="17" y="33"/>
                    <a:pt x="20" y="33"/>
                  </a:cubicBezTo>
                  <a:cubicBezTo>
                    <a:pt x="23" y="33"/>
                    <a:pt x="25" y="31"/>
                    <a:pt x="26" y="28"/>
                  </a:cubicBezTo>
                  <a:cubicBezTo>
                    <a:pt x="26" y="21"/>
                    <a:pt x="26" y="15"/>
                    <a:pt x="26" y="8"/>
                  </a:cubicBezTo>
                  <a:cubicBezTo>
                    <a:pt x="25" y="6"/>
                    <a:pt x="23" y="4"/>
                    <a:pt x="21" y="4"/>
                  </a:cubicBezTo>
                  <a:cubicBezTo>
                    <a:pt x="17" y="4"/>
                    <a:pt x="14" y="4"/>
                    <a:pt x="10" y="4"/>
                  </a:cubicBezTo>
                  <a:cubicBezTo>
                    <a:pt x="7" y="4"/>
                    <a:pt x="6" y="5"/>
                    <a:pt x="5" y="8"/>
                  </a:cubicBezTo>
                  <a:cubicBezTo>
                    <a:pt x="4" y="11"/>
                    <a:pt x="5" y="15"/>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noEditPoints="1"/>
            </p:cNvSpPr>
            <p:nvPr userDrawn="1"/>
          </p:nvSpPr>
          <p:spPr bwMode="auto">
            <a:xfrm>
              <a:off x="3139" y="2817"/>
              <a:ext cx="38" cy="49"/>
            </a:xfrm>
            <a:custGeom>
              <a:avLst/>
              <a:gdLst>
                <a:gd name="T0" fmla="*/ 0 w 28"/>
                <a:gd name="T1" fmla="*/ 17 h 36"/>
                <a:gd name="T2" fmla="*/ 0 w 28"/>
                <a:gd name="T3" fmla="*/ 2 h 36"/>
                <a:gd name="T4" fmla="*/ 2 w 28"/>
                <a:gd name="T5" fmla="*/ 0 h 36"/>
                <a:gd name="T6" fmla="*/ 18 w 28"/>
                <a:gd name="T7" fmla="*/ 0 h 36"/>
                <a:gd name="T8" fmla="*/ 28 w 28"/>
                <a:gd name="T9" fmla="*/ 9 h 36"/>
                <a:gd name="T10" fmla="*/ 28 w 28"/>
                <a:gd name="T11" fmla="*/ 15 h 36"/>
                <a:gd name="T12" fmla="*/ 19 w 28"/>
                <a:gd name="T13" fmla="*/ 21 h 36"/>
                <a:gd name="T14" fmla="*/ 7 w 28"/>
                <a:gd name="T15" fmla="*/ 21 h 36"/>
                <a:gd name="T16" fmla="*/ 4 w 28"/>
                <a:gd name="T17" fmla="*/ 24 h 36"/>
                <a:gd name="T18" fmla="*/ 5 w 28"/>
                <a:gd name="T19" fmla="*/ 34 h 36"/>
                <a:gd name="T20" fmla="*/ 2 w 28"/>
                <a:gd name="T21" fmla="*/ 35 h 36"/>
                <a:gd name="T22" fmla="*/ 0 w 28"/>
                <a:gd name="T23" fmla="*/ 34 h 36"/>
                <a:gd name="T24" fmla="*/ 0 w 28"/>
                <a:gd name="T25" fmla="*/ 17 h 36"/>
                <a:gd name="T26" fmla="*/ 13 w 28"/>
                <a:gd name="T27" fmla="*/ 3 h 36"/>
                <a:gd name="T28" fmla="*/ 13 w 28"/>
                <a:gd name="T29" fmla="*/ 3 h 36"/>
                <a:gd name="T30" fmla="*/ 6 w 28"/>
                <a:gd name="T31" fmla="*/ 3 h 36"/>
                <a:gd name="T32" fmla="*/ 4 w 28"/>
                <a:gd name="T33" fmla="*/ 5 h 36"/>
                <a:gd name="T34" fmla="*/ 4 w 28"/>
                <a:gd name="T35" fmla="*/ 16 h 36"/>
                <a:gd name="T36" fmla="*/ 6 w 28"/>
                <a:gd name="T37" fmla="*/ 18 h 36"/>
                <a:gd name="T38" fmla="*/ 20 w 28"/>
                <a:gd name="T39" fmla="*/ 18 h 36"/>
                <a:gd name="T40" fmla="*/ 24 w 28"/>
                <a:gd name="T41" fmla="*/ 14 h 36"/>
                <a:gd name="T42" fmla="*/ 24 w 28"/>
                <a:gd name="T43" fmla="*/ 7 h 36"/>
                <a:gd name="T44" fmla="*/ 20 w 28"/>
                <a:gd name="T45" fmla="*/ 3 h 36"/>
                <a:gd name="T46" fmla="*/ 13 w 28"/>
                <a:gd name="T4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6">
                  <a:moveTo>
                    <a:pt x="0" y="17"/>
                  </a:moveTo>
                  <a:cubicBezTo>
                    <a:pt x="0" y="12"/>
                    <a:pt x="0" y="7"/>
                    <a:pt x="0" y="2"/>
                  </a:cubicBezTo>
                  <a:cubicBezTo>
                    <a:pt x="0" y="0"/>
                    <a:pt x="1" y="0"/>
                    <a:pt x="2" y="0"/>
                  </a:cubicBezTo>
                  <a:cubicBezTo>
                    <a:pt x="8" y="0"/>
                    <a:pt x="13" y="0"/>
                    <a:pt x="18" y="0"/>
                  </a:cubicBezTo>
                  <a:cubicBezTo>
                    <a:pt x="25" y="0"/>
                    <a:pt x="27" y="2"/>
                    <a:pt x="28" y="9"/>
                  </a:cubicBezTo>
                  <a:cubicBezTo>
                    <a:pt x="28" y="11"/>
                    <a:pt x="28" y="13"/>
                    <a:pt x="28" y="15"/>
                  </a:cubicBezTo>
                  <a:cubicBezTo>
                    <a:pt x="27" y="19"/>
                    <a:pt x="24" y="21"/>
                    <a:pt x="19" y="21"/>
                  </a:cubicBezTo>
                  <a:cubicBezTo>
                    <a:pt x="15" y="21"/>
                    <a:pt x="11" y="21"/>
                    <a:pt x="7" y="21"/>
                  </a:cubicBezTo>
                  <a:cubicBezTo>
                    <a:pt x="5" y="21"/>
                    <a:pt x="4" y="22"/>
                    <a:pt x="4" y="24"/>
                  </a:cubicBezTo>
                  <a:cubicBezTo>
                    <a:pt x="5" y="27"/>
                    <a:pt x="4" y="30"/>
                    <a:pt x="5" y="34"/>
                  </a:cubicBezTo>
                  <a:cubicBezTo>
                    <a:pt x="5" y="36"/>
                    <a:pt x="3" y="35"/>
                    <a:pt x="2" y="35"/>
                  </a:cubicBezTo>
                  <a:cubicBezTo>
                    <a:pt x="1" y="35"/>
                    <a:pt x="0" y="35"/>
                    <a:pt x="0" y="34"/>
                  </a:cubicBezTo>
                  <a:cubicBezTo>
                    <a:pt x="0" y="28"/>
                    <a:pt x="0" y="23"/>
                    <a:pt x="0" y="17"/>
                  </a:cubicBezTo>
                  <a:close/>
                  <a:moveTo>
                    <a:pt x="13" y="3"/>
                  </a:moveTo>
                  <a:cubicBezTo>
                    <a:pt x="13" y="3"/>
                    <a:pt x="13" y="3"/>
                    <a:pt x="13" y="3"/>
                  </a:cubicBezTo>
                  <a:cubicBezTo>
                    <a:pt x="10" y="3"/>
                    <a:pt x="8" y="3"/>
                    <a:pt x="6" y="3"/>
                  </a:cubicBezTo>
                  <a:cubicBezTo>
                    <a:pt x="5" y="3"/>
                    <a:pt x="4" y="3"/>
                    <a:pt x="4" y="5"/>
                  </a:cubicBezTo>
                  <a:cubicBezTo>
                    <a:pt x="5" y="8"/>
                    <a:pt x="4" y="12"/>
                    <a:pt x="4" y="16"/>
                  </a:cubicBezTo>
                  <a:cubicBezTo>
                    <a:pt x="4" y="17"/>
                    <a:pt x="5" y="18"/>
                    <a:pt x="6" y="18"/>
                  </a:cubicBezTo>
                  <a:cubicBezTo>
                    <a:pt x="10" y="18"/>
                    <a:pt x="15" y="18"/>
                    <a:pt x="20" y="18"/>
                  </a:cubicBezTo>
                  <a:cubicBezTo>
                    <a:pt x="22" y="17"/>
                    <a:pt x="23" y="16"/>
                    <a:pt x="24" y="14"/>
                  </a:cubicBezTo>
                  <a:cubicBezTo>
                    <a:pt x="24" y="12"/>
                    <a:pt x="24" y="9"/>
                    <a:pt x="24" y="7"/>
                  </a:cubicBezTo>
                  <a:cubicBezTo>
                    <a:pt x="23" y="5"/>
                    <a:pt x="22" y="3"/>
                    <a:pt x="20" y="3"/>
                  </a:cubicBezTo>
                  <a:cubicBezTo>
                    <a:pt x="17" y="3"/>
                    <a:pt x="15"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userDrawn="1"/>
          </p:nvSpPr>
          <p:spPr bwMode="auto">
            <a:xfrm>
              <a:off x="3221" y="2817"/>
              <a:ext cx="33" cy="48"/>
            </a:xfrm>
            <a:custGeom>
              <a:avLst/>
              <a:gdLst>
                <a:gd name="T0" fmla="*/ 0 w 24"/>
                <a:gd name="T1" fmla="*/ 17 h 35"/>
                <a:gd name="T2" fmla="*/ 0 w 24"/>
                <a:gd name="T3" fmla="*/ 2 h 35"/>
                <a:gd name="T4" fmla="*/ 2 w 24"/>
                <a:gd name="T5" fmla="*/ 0 h 35"/>
                <a:gd name="T6" fmla="*/ 22 w 24"/>
                <a:gd name="T7" fmla="*/ 0 h 35"/>
                <a:gd name="T8" fmla="*/ 24 w 24"/>
                <a:gd name="T9" fmla="*/ 1 h 35"/>
                <a:gd name="T10" fmla="*/ 22 w 24"/>
                <a:gd name="T11" fmla="*/ 3 h 35"/>
                <a:gd name="T12" fmla="*/ 6 w 24"/>
                <a:gd name="T13" fmla="*/ 3 h 35"/>
                <a:gd name="T14" fmla="*/ 4 w 24"/>
                <a:gd name="T15" fmla="*/ 5 h 35"/>
                <a:gd name="T16" fmla="*/ 4 w 24"/>
                <a:gd name="T17" fmla="*/ 13 h 35"/>
                <a:gd name="T18" fmla="*/ 6 w 24"/>
                <a:gd name="T19" fmla="*/ 15 h 35"/>
                <a:gd name="T20" fmla="*/ 21 w 24"/>
                <a:gd name="T21" fmla="*/ 15 h 35"/>
                <a:gd name="T22" fmla="*/ 23 w 24"/>
                <a:gd name="T23" fmla="*/ 17 h 35"/>
                <a:gd name="T24" fmla="*/ 21 w 24"/>
                <a:gd name="T25" fmla="*/ 19 h 35"/>
                <a:gd name="T26" fmla="*/ 6 w 24"/>
                <a:gd name="T27" fmla="*/ 18 h 35"/>
                <a:gd name="T28" fmla="*/ 4 w 24"/>
                <a:gd name="T29" fmla="*/ 20 h 35"/>
                <a:gd name="T30" fmla="*/ 4 w 24"/>
                <a:gd name="T31" fmla="*/ 30 h 35"/>
                <a:gd name="T32" fmla="*/ 6 w 24"/>
                <a:gd name="T33" fmla="*/ 32 h 35"/>
                <a:gd name="T34" fmla="*/ 22 w 24"/>
                <a:gd name="T35" fmla="*/ 32 h 35"/>
                <a:gd name="T36" fmla="*/ 24 w 24"/>
                <a:gd name="T37" fmla="*/ 33 h 35"/>
                <a:gd name="T38" fmla="*/ 22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2"/>
                  </a:cubicBezTo>
                  <a:cubicBezTo>
                    <a:pt x="0" y="0"/>
                    <a:pt x="0" y="0"/>
                    <a:pt x="2" y="0"/>
                  </a:cubicBezTo>
                  <a:cubicBezTo>
                    <a:pt x="9" y="0"/>
                    <a:pt x="15" y="0"/>
                    <a:pt x="22" y="0"/>
                  </a:cubicBezTo>
                  <a:cubicBezTo>
                    <a:pt x="23" y="0"/>
                    <a:pt x="24" y="0"/>
                    <a:pt x="24" y="1"/>
                  </a:cubicBezTo>
                  <a:cubicBezTo>
                    <a:pt x="24" y="3"/>
                    <a:pt x="23" y="3"/>
                    <a:pt x="22" y="3"/>
                  </a:cubicBezTo>
                  <a:cubicBezTo>
                    <a:pt x="17" y="3"/>
                    <a:pt x="11" y="3"/>
                    <a:pt x="6" y="3"/>
                  </a:cubicBezTo>
                  <a:cubicBezTo>
                    <a:pt x="4" y="3"/>
                    <a:pt x="4" y="4"/>
                    <a:pt x="4" y="5"/>
                  </a:cubicBezTo>
                  <a:cubicBezTo>
                    <a:pt x="4" y="8"/>
                    <a:pt x="4" y="11"/>
                    <a:pt x="4" y="13"/>
                  </a:cubicBezTo>
                  <a:cubicBezTo>
                    <a:pt x="4" y="15"/>
                    <a:pt x="5" y="15"/>
                    <a:pt x="6" y="15"/>
                  </a:cubicBezTo>
                  <a:cubicBezTo>
                    <a:pt x="11" y="15"/>
                    <a:pt x="16" y="15"/>
                    <a:pt x="21" y="15"/>
                  </a:cubicBezTo>
                  <a:cubicBezTo>
                    <a:pt x="22" y="15"/>
                    <a:pt x="23" y="15"/>
                    <a:pt x="23" y="17"/>
                  </a:cubicBezTo>
                  <a:cubicBezTo>
                    <a:pt x="23" y="18"/>
                    <a:pt x="23" y="19"/>
                    <a:pt x="21" y="19"/>
                  </a:cubicBezTo>
                  <a:cubicBezTo>
                    <a:pt x="16" y="18"/>
                    <a:pt x="11" y="19"/>
                    <a:pt x="6" y="18"/>
                  </a:cubicBezTo>
                  <a:cubicBezTo>
                    <a:pt x="4" y="18"/>
                    <a:pt x="4" y="19"/>
                    <a:pt x="4" y="20"/>
                  </a:cubicBezTo>
                  <a:cubicBezTo>
                    <a:pt x="4" y="23"/>
                    <a:pt x="4" y="26"/>
                    <a:pt x="4" y="30"/>
                  </a:cubicBezTo>
                  <a:cubicBezTo>
                    <a:pt x="4" y="31"/>
                    <a:pt x="4" y="32"/>
                    <a:pt x="6" y="32"/>
                  </a:cubicBezTo>
                  <a:cubicBezTo>
                    <a:pt x="11" y="31"/>
                    <a:pt x="17" y="32"/>
                    <a:pt x="22" y="32"/>
                  </a:cubicBezTo>
                  <a:cubicBezTo>
                    <a:pt x="24" y="31"/>
                    <a:pt x="24" y="32"/>
                    <a:pt x="24" y="33"/>
                  </a:cubicBezTo>
                  <a:cubicBezTo>
                    <a:pt x="24" y="35"/>
                    <a:pt x="23" y="35"/>
                    <a:pt x="22"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userDrawn="1"/>
          </p:nvSpPr>
          <p:spPr bwMode="auto">
            <a:xfrm>
              <a:off x="3440" y="2817"/>
              <a:ext cx="33" cy="48"/>
            </a:xfrm>
            <a:custGeom>
              <a:avLst/>
              <a:gdLst>
                <a:gd name="T0" fmla="*/ 0 w 24"/>
                <a:gd name="T1" fmla="*/ 17 h 35"/>
                <a:gd name="T2" fmla="*/ 0 w 24"/>
                <a:gd name="T3" fmla="*/ 1 h 35"/>
                <a:gd name="T4" fmla="*/ 2 w 24"/>
                <a:gd name="T5" fmla="*/ 0 h 35"/>
                <a:gd name="T6" fmla="*/ 23 w 24"/>
                <a:gd name="T7" fmla="*/ 0 h 35"/>
                <a:gd name="T8" fmla="*/ 24 w 24"/>
                <a:gd name="T9" fmla="*/ 1 h 35"/>
                <a:gd name="T10" fmla="*/ 23 w 24"/>
                <a:gd name="T11" fmla="*/ 3 h 35"/>
                <a:gd name="T12" fmla="*/ 6 w 24"/>
                <a:gd name="T13" fmla="*/ 3 h 35"/>
                <a:gd name="T14" fmla="*/ 5 w 24"/>
                <a:gd name="T15" fmla="*/ 5 h 35"/>
                <a:gd name="T16" fmla="*/ 5 w 24"/>
                <a:gd name="T17" fmla="*/ 14 h 35"/>
                <a:gd name="T18" fmla="*/ 6 w 24"/>
                <a:gd name="T19" fmla="*/ 15 h 35"/>
                <a:gd name="T20" fmla="*/ 22 w 24"/>
                <a:gd name="T21" fmla="*/ 15 h 35"/>
                <a:gd name="T22" fmla="*/ 23 w 24"/>
                <a:gd name="T23" fmla="*/ 17 h 35"/>
                <a:gd name="T24" fmla="*/ 22 w 24"/>
                <a:gd name="T25" fmla="*/ 19 h 35"/>
                <a:gd name="T26" fmla="*/ 6 w 24"/>
                <a:gd name="T27" fmla="*/ 18 h 35"/>
                <a:gd name="T28" fmla="*/ 5 w 24"/>
                <a:gd name="T29" fmla="*/ 20 h 35"/>
                <a:gd name="T30" fmla="*/ 5 w 24"/>
                <a:gd name="T31" fmla="*/ 30 h 35"/>
                <a:gd name="T32" fmla="*/ 6 w 24"/>
                <a:gd name="T33" fmla="*/ 32 h 35"/>
                <a:gd name="T34" fmla="*/ 22 w 24"/>
                <a:gd name="T35" fmla="*/ 32 h 35"/>
                <a:gd name="T36" fmla="*/ 24 w 24"/>
                <a:gd name="T37" fmla="*/ 33 h 35"/>
                <a:gd name="T38" fmla="*/ 23 w 24"/>
                <a:gd name="T39" fmla="*/ 35 h 35"/>
                <a:gd name="T40" fmla="*/ 2 w 24"/>
                <a:gd name="T41" fmla="*/ 35 h 35"/>
                <a:gd name="T42" fmla="*/ 0 w 24"/>
                <a:gd name="T43" fmla="*/ 33 h 35"/>
                <a:gd name="T44" fmla="*/ 0 w 24"/>
                <a:gd name="T4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5">
                  <a:moveTo>
                    <a:pt x="0" y="17"/>
                  </a:moveTo>
                  <a:cubicBezTo>
                    <a:pt x="0" y="12"/>
                    <a:pt x="0" y="7"/>
                    <a:pt x="0" y="1"/>
                  </a:cubicBezTo>
                  <a:cubicBezTo>
                    <a:pt x="0" y="0"/>
                    <a:pt x="1" y="0"/>
                    <a:pt x="2" y="0"/>
                  </a:cubicBezTo>
                  <a:cubicBezTo>
                    <a:pt x="9" y="0"/>
                    <a:pt x="16" y="0"/>
                    <a:pt x="23" y="0"/>
                  </a:cubicBezTo>
                  <a:cubicBezTo>
                    <a:pt x="24" y="0"/>
                    <a:pt x="24" y="0"/>
                    <a:pt x="24" y="1"/>
                  </a:cubicBezTo>
                  <a:cubicBezTo>
                    <a:pt x="24" y="2"/>
                    <a:pt x="24" y="3"/>
                    <a:pt x="23" y="3"/>
                  </a:cubicBezTo>
                  <a:cubicBezTo>
                    <a:pt x="17" y="3"/>
                    <a:pt x="12" y="3"/>
                    <a:pt x="6" y="3"/>
                  </a:cubicBezTo>
                  <a:cubicBezTo>
                    <a:pt x="5" y="3"/>
                    <a:pt x="4" y="3"/>
                    <a:pt x="5" y="5"/>
                  </a:cubicBezTo>
                  <a:cubicBezTo>
                    <a:pt x="5" y="8"/>
                    <a:pt x="5" y="11"/>
                    <a:pt x="5" y="14"/>
                  </a:cubicBezTo>
                  <a:cubicBezTo>
                    <a:pt x="4" y="15"/>
                    <a:pt x="5" y="15"/>
                    <a:pt x="6" y="15"/>
                  </a:cubicBezTo>
                  <a:cubicBezTo>
                    <a:pt x="11" y="15"/>
                    <a:pt x="17" y="15"/>
                    <a:pt x="22" y="15"/>
                  </a:cubicBezTo>
                  <a:cubicBezTo>
                    <a:pt x="23" y="15"/>
                    <a:pt x="23" y="16"/>
                    <a:pt x="23" y="17"/>
                  </a:cubicBezTo>
                  <a:cubicBezTo>
                    <a:pt x="23" y="18"/>
                    <a:pt x="23" y="19"/>
                    <a:pt x="22" y="19"/>
                  </a:cubicBezTo>
                  <a:cubicBezTo>
                    <a:pt x="17" y="18"/>
                    <a:pt x="11" y="19"/>
                    <a:pt x="6" y="18"/>
                  </a:cubicBezTo>
                  <a:cubicBezTo>
                    <a:pt x="5" y="18"/>
                    <a:pt x="4" y="19"/>
                    <a:pt x="5" y="20"/>
                  </a:cubicBezTo>
                  <a:cubicBezTo>
                    <a:pt x="5" y="23"/>
                    <a:pt x="5" y="27"/>
                    <a:pt x="5" y="30"/>
                  </a:cubicBezTo>
                  <a:cubicBezTo>
                    <a:pt x="4" y="31"/>
                    <a:pt x="5" y="32"/>
                    <a:pt x="6" y="32"/>
                  </a:cubicBezTo>
                  <a:cubicBezTo>
                    <a:pt x="12" y="32"/>
                    <a:pt x="17" y="32"/>
                    <a:pt x="22" y="32"/>
                  </a:cubicBezTo>
                  <a:cubicBezTo>
                    <a:pt x="24" y="31"/>
                    <a:pt x="24" y="32"/>
                    <a:pt x="24" y="33"/>
                  </a:cubicBezTo>
                  <a:cubicBezTo>
                    <a:pt x="24" y="35"/>
                    <a:pt x="24" y="35"/>
                    <a:pt x="23" y="35"/>
                  </a:cubicBezTo>
                  <a:cubicBezTo>
                    <a:pt x="16" y="35"/>
                    <a:pt x="9" y="35"/>
                    <a:pt x="2" y="35"/>
                  </a:cubicBezTo>
                  <a:cubicBezTo>
                    <a:pt x="1"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userDrawn="1"/>
          </p:nvSpPr>
          <p:spPr bwMode="auto">
            <a:xfrm>
              <a:off x="3094" y="2721"/>
              <a:ext cx="9" cy="60"/>
            </a:xfrm>
            <a:custGeom>
              <a:avLst/>
              <a:gdLst>
                <a:gd name="T0" fmla="*/ 0 w 7"/>
                <a:gd name="T1" fmla="*/ 22 h 44"/>
                <a:gd name="T2" fmla="*/ 0 w 7"/>
                <a:gd name="T3" fmla="*/ 2 h 44"/>
                <a:gd name="T4" fmla="*/ 2 w 7"/>
                <a:gd name="T5" fmla="*/ 0 h 44"/>
                <a:gd name="T6" fmla="*/ 7 w 7"/>
                <a:gd name="T7" fmla="*/ 6 h 44"/>
                <a:gd name="T8" fmla="*/ 7 w 7"/>
                <a:gd name="T9" fmla="*/ 42 h 44"/>
                <a:gd name="T10" fmla="*/ 5 w 7"/>
                <a:gd name="T11" fmla="*/ 44 h 44"/>
                <a:gd name="T12" fmla="*/ 0 w 7"/>
                <a:gd name="T13" fmla="*/ 39 h 44"/>
                <a:gd name="T14" fmla="*/ 0 w 7"/>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4">
                  <a:moveTo>
                    <a:pt x="0" y="22"/>
                  </a:moveTo>
                  <a:cubicBezTo>
                    <a:pt x="0" y="15"/>
                    <a:pt x="0" y="9"/>
                    <a:pt x="0" y="2"/>
                  </a:cubicBezTo>
                  <a:cubicBezTo>
                    <a:pt x="0" y="1"/>
                    <a:pt x="0" y="0"/>
                    <a:pt x="2" y="0"/>
                  </a:cubicBezTo>
                  <a:cubicBezTo>
                    <a:pt x="7" y="0"/>
                    <a:pt x="7" y="0"/>
                    <a:pt x="7" y="6"/>
                  </a:cubicBezTo>
                  <a:cubicBezTo>
                    <a:pt x="7" y="18"/>
                    <a:pt x="7" y="30"/>
                    <a:pt x="7" y="42"/>
                  </a:cubicBezTo>
                  <a:cubicBezTo>
                    <a:pt x="7" y="44"/>
                    <a:pt x="7" y="44"/>
                    <a:pt x="5" y="44"/>
                  </a:cubicBezTo>
                  <a:cubicBezTo>
                    <a:pt x="0" y="44"/>
                    <a:pt x="0" y="44"/>
                    <a:pt x="0" y="39"/>
                  </a:cubicBezTo>
                  <a:cubicBezTo>
                    <a:pt x="0" y="33"/>
                    <a:pt x="0" y="28"/>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p:cNvSpPr>
            <p:nvPr userDrawn="1"/>
          </p:nvSpPr>
          <p:spPr bwMode="auto">
            <a:xfrm>
              <a:off x="3027" y="2817"/>
              <a:ext cx="38" cy="48"/>
            </a:xfrm>
            <a:custGeom>
              <a:avLst/>
              <a:gdLst>
                <a:gd name="T0" fmla="*/ 16 w 28"/>
                <a:gd name="T1" fmla="*/ 19 h 35"/>
                <a:gd name="T2" fmla="*/ 16 w 28"/>
                <a:gd name="T3" fmla="*/ 32 h 35"/>
                <a:gd name="T4" fmla="*/ 14 w 28"/>
                <a:gd name="T5" fmla="*/ 35 h 35"/>
                <a:gd name="T6" fmla="*/ 12 w 28"/>
                <a:gd name="T7" fmla="*/ 33 h 35"/>
                <a:gd name="T8" fmla="*/ 12 w 28"/>
                <a:gd name="T9" fmla="*/ 5 h 35"/>
                <a:gd name="T10" fmla="*/ 10 w 28"/>
                <a:gd name="T11" fmla="*/ 3 h 35"/>
                <a:gd name="T12" fmla="*/ 1 w 28"/>
                <a:gd name="T13" fmla="*/ 3 h 35"/>
                <a:gd name="T14" fmla="*/ 0 w 28"/>
                <a:gd name="T15" fmla="*/ 1 h 35"/>
                <a:gd name="T16" fmla="*/ 1 w 28"/>
                <a:gd name="T17" fmla="*/ 0 h 35"/>
                <a:gd name="T18" fmla="*/ 27 w 28"/>
                <a:gd name="T19" fmla="*/ 0 h 35"/>
                <a:gd name="T20" fmla="*/ 28 w 28"/>
                <a:gd name="T21" fmla="*/ 1 h 35"/>
                <a:gd name="T22" fmla="*/ 26 w 28"/>
                <a:gd name="T23" fmla="*/ 3 h 35"/>
                <a:gd name="T24" fmla="*/ 18 w 28"/>
                <a:gd name="T25" fmla="*/ 3 h 35"/>
                <a:gd name="T26" fmla="*/ 16 w 28"/>
                <a:gd name="T27" fmla="*/ 6 h 35"/>
                <a:gd name="T28" fmla="*/ 16 w 28"/>
                <a:gd name="T2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5">
                  <a:moveTo>
                    <a:pt x="16" y="19"/>
                  </a:moveTo>
                  <a:cubicBezTo>
                    <a:pt x="16" y="24"/>
                    <a:pt x="16" y="28"/>
                    <a:pt x="16" y="32"/>
                  </a:cubicBezTo>
                  <a:cubicBezTo>
                    <a:pt x="16" y="34"/>
                    <a:pt x="17" y="35"/>
                    <a:pt x="14" y="35"/>
                  </a:cubicBezTo>
                  <a:cubicBezTo>
                    <a:pt x="12" y="35"/>
                    <a:pt x="12" y="34"/>
                    <a:pt x="12" y="33"/>
                  </a:cubicBezTo>
                  <a:cubicBezTo>
                    <a:pt x="12" y="23"/>
                    <a:pt x="12" y="14"/>
                    <a:pt x="12" y="5"/>
                  </a:cubicBezTo>
                  <a:cubicBezTo>
                    <a:pt x="12" y="4"/>
                    <a:pt x="12" y="3"/>
                    <a:pt x="10" y="3"/>
                  </a:cubicBezTo>
                  <a:cubicBezTo>
                    <a:pt x="7" y="3"/>
                    <a:pt x="4" y="3"/>
                    <a:pt x="1" y="3"/>
                  </a:cubicBezTo>
                  <a:cubicBezTo>
                    <a:pt x="0" y="3"/>
                    <a:pt x="0" y="2"/>
                    <a:pt x="0" y="1"/>
                  </a:cubicBezTo>
                  <a:cubicBezTo>
                    <a:pt x="0" y="0"/>
                    <a:pt x="0" y="0"/>
                    <a:pt x="1" y="0"/>
                  </a:cubicBezTo>
                  <a:cubicBezTo>
                    <a:pt x="10" y="0"/>
                    <a:pt x="18" y="0"/>
                    <a:pt x="27" y="0"/>
                  </a:cubicBezTo>
                  <a:cubicBezTo>
                    <a:pt x="28" y="0"/>
                    <a:pt x="28" y="0"/>
                    <a:pt x="28" y="1"/>
                  </a:cubicBezTo>
                  <a:cubicBezTo>
                    <a:pt x="28" y="3"/>
                    <a:pt x="28" y="3"/>
                    <a:pt x="26" y="3"/>
                  </a:cubicBezTo>
                  <a:cubicBezTo>
                    <a:pt x="24" y="3"/>
                    <a:pt x="21" y="3"/>
                    <a:pt x="18" y="3"/>
                  </a:cubicBezTo>
                  <a:cubicBezTo>
                    <a:pt x="16" y="3"/>
                    <a:pt x="16" y="4"/>
                    <a:pt x="16" y="6"/>
                  </a:cubicBezTo>
                  <a:cubicBezTo>
                    <a:pt x="16" y="10"/>
                    <a:pt x="16" y="15"/>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userDrawn="1"/>
          </p:nvSpPr>
          <p:spPr bwMode="auto">
            <a:xfrm>
              <a:off x="3185" y="2817"/>
              <a:ext cx="32" cy="48"/>
            </a:xfrm>
            <a:custGeom>
              <a:avLst/>
              <a:gdLst>
                <a:gd name="T0" fmla="*/ 0 w 23"/>
                <a:gd name="T1" fmla="*/ 17 h 35"/>
                <a:gd name="T2" fmla="*/ 0 w 23"/>
                <a:gd name="T3" fmla="*/ 1 h 35"/>
                <a:gd name="T4" fmla="*/ 2 w 23"/>
                <a:gd name="T5" fmla="*/ 0 h 35"/>
                <a:gd name="T6" fmla="*/ 4 w 23"/>
                <a:gd name="T7" fmla="*/ 1 h 35"/>
                <a:gd name="T8" fmla="*/ 4 w 23"/>
                <a:gd name="T9" fmla="*/ 30 h 35"/>
                <a:gd name="T10" fmla="*/ 6 w 23"/>
                <a:gd name="T11" fmla="*/ 32 h 35"/>
                <a:gd name="T12" fmla="*/ 21 w 23"/>
                <a:gd name="T13" fmla="*/ 32 h 35"/>
                <a:gd name="T14" fmla="*/ 23 w 23"/>
                <a:gd name="T15" fmla="*/ 33 h 35"/>
                <a:gd name="T16" fmla="*/ 21 w 23"/>
                <a:gd name="T17" fmla="*/ 35 h 35"/>
                <a:gd name="T18" fmla="*/ 2 w 23"/>
                <a:gd name="T19" fmla="*/ 35 h 35"/>
                <a:gd name="T20" fmla="*/ 0 w 23"/>
                <a:gd name="T21" fmla="*/ 33 h 35"/>
                <a:gd name="T22" fmla="*/ 0 w 23"/>
                <a:gd name="T2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0" y="17"/>
                  </a:moveTo>
                  <a:cubicBezTo>
                    <a:pt x="0" y="12"/>
                    <a:pt x="0" y="7"/>
                    <a:pt x="0" y="1"/>
                  </a:cubicBezTo>
                  <a:cubicBezTo>
                    <a:pt x="0" y="0"/>
                    <a:pt x="1" y="0"/>
                    <a:pt x="2" y="0"/>
                  </a:cubicBezTo>
                  <a:cubicBezTo>
                    <a:pt x="3" y="0"/>
                    <a:pt x="4" y="0"/>
                    <a:pt x="4" y="1"/>
                  </a:cubicBezTo>
                  <a:cubicBezTo>
                    <a:pt x="4" y="11"/>
                    <a:pt x="4" y="20"/>
                    <a:pt x="4" y="30"/>
                  </a:cubicBezTo>
                  <a:cubicBezTo>
                    <a:pt x="4" y="31"/>
                    <a:pt x="4" y="32"/>
                    <a:pt x="6" y="32"/>
                  </a:cubicBezTo>
                  <a:cubicBezTo>
                    <a:pt x="11" y="31"/>
                    <a:pt x="16" y="32"/>
                    <a:pt x="21" y="32"/>
                  </a:cubicBezTo>
                  <a:cubicBezTo>
                    <a:pt x="23" y="31"/>
                    <a:pt x="23" y="32"/>
                    <a:pt x="23" y="33"/>
                  </a:cubicBezTo>
                  <a:cubicBezTo>
                    <a:pt x="23" y="34"/>
                    <a:pt x="23" y="35"/>
                    <a:pt x="21" y="35"/>
                  </a:cubicBezTo>
                  <a:cubicBezTo>
                    <a:pt x="15" y="35"/>
                    <a:pt x="8" y="35"/>
                    <a:pt x="2" y="35"/>
                  </a:cubicBezTo>
                  <a:cubicBezTo>
                    <a:pt x="0" y="35"/>
                    <a:pt x="0" y="35"/>
                    <a:pt x="0" y="33"/>
                  </a:cubicBezTo>
                  <a:cubicBezTo>
                    <a:pt x="0" y="28"/>
                    <a:pt x="0" y="23"/>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userDrawn="1"/>
          </p:nvSpPr>
          <p:spPr bwMode="auto">
            <a:xfrm>
              <a:off x="3261" y="2817"/>
              <a:ext cx="5" cy="48"/>
            </a:xfrm>
            <a:custGeom>
              <a:avLst/>
              <a:gdLst>
                <a:gd name="T0" fmla="*/ 4 w 4"/>
                <a:gd name="T1" fmla="*/ 17 h 35"/>
                <a:gd name="T2" fmla="*/ 4 w 4"/>
                <a:gd name="T3" fmla="*/ 33 h 35"/>
                <a:gd name="T4" fmla="*/ 2 w 4"/>
                <a:gd name="T5" fmla="*/ 35 h 35"/>
                <a:gd name="T6" fmla="*/ 0 w 4"/>
                <a:gd name="T7" fmla="*/ 33 h 35"/>
                <a:gd name="T8" fmla="*/ 0 w 4"/>
                <a:gd name="T9" fmla="*/ 1 h 35"/>
                <a:gd name="T10" fmla="*/ 2 w 4"/>
                <a:gd name="T11" fmla="*/ 0 h 35"/>
                <a:gd name="T12" fmla="*/ 4 w 4"/>
                <a:gd name="T13" fmla="*/ 1 h 35"/>
                <a:gd name="T14" fmla="*/ 4 w 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5">
                  <a:moveTo>
                    <a:pt x="4" y="17"/>
                  </a:moveTo>
                  <a:cubicBezTo>
                    <a:pt x="4" y="23"/>
                    <a:pt x="4" y="28"/>
                    <a:pt x="4" y="33"/>
                  </a:cubicBezTo>
                  <a:cubicBezTo>
                    <a:pt x="4" y="35"/>
                    <a:pt x="4" y="35"/>
                    <a:pt x="2" y="35"/>
                  </a:cubicBezTo>
                  <a:cubicBezTo>
                    <a:pt x="1" y="35"/>
                    <a:pt x="0" y="35"/>
                    <a:pt x="0" y="33"/>
                  </a:cubicBezTo>
                  <a:cubicBezTo>
                    <a:pt x="0" y="23"/>
                    <a:pt x="0" y="12"/>
                    <a:pt x="0" y="1"/>
                  </a:cubicBezTo>
                  <a:cubicBezTo>
                    <a:pt x="0" y="0"/>
                    <a:pt x="1" y="0"/>
                    <a:pt x="2" y="0"/>
                  </a:cubicBezTo>
                  <a:cubicBezTo>
                    <a:pt x="4" y="0"/>
                    <a:pt x="4" y="0"/>
                    <a:pt x="4" y="1"/>
                  </a:cubicBezTo>
                  <a:cubicBezTo>
                    <a:pt x="4" y="7"/>
                    <a:pt x="4" y="12"/>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3"/>
            <p:cNvSpPr>
              <a:spLocks/>
            </p:cNvSpPr>
            <p:nvPr userDrawn="1"/>
          </p:nvSpPr>
          <p:spPr bwMode="auto">
            <a:xfrm>
              <a:off x="3326" y="2815"/>
              <a:ext cx="6"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0"/>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4"/>
            <p:cNvSpPr>
              <a:spLocks/>
            </p:cNvSpPr>
            <p:nvPr userDrawn="1"/>
          </p:nvSpPr>
          <p:spPr bwMode="auto">
            <a:xfrm>
              <a:off x="3016" y="2815"/>
              <a:ext cx="5" cy="51"/>
            </a:xfrm>
            <a:custGeom>
              <a:avLst/>
              <a:gdLst>
                <a:gd name="T0" fmla="*/ 4 w 4"/>
                <a:gd name="T1" fmla="*/ 19 h 37"/>
                <a:gd name="T2" fmla="*/ 4 w 4"/>
                <a:gd name="T3" fmla="*/ 34 h 37"/>
                <a:gd name="T4" fmla="*/ 2 w 4"/>
                <a:gd name="T5" fmla="*/ 36 h 37"/>
                <a:gd name="T6" fmla="*/ 0 w 4"/>
                <a:gd name="T7" fmla="*/ 34 h 37"/>
                <a:gd name="T8" fmla="*/ 0 w 4"/>
                <a:gd name="T9" fmla="*/ 2 h 37"/>
                <a:gd name="T10" fmla="*/ 2 w 4"/>
                <a:gd name="T11" fmla="*/ 1 h 37"/>
                <a:gd name="T12" fmla="*/ 4 w 4"/>
                <a:gd name="T13" fmla="*/ 2 h 37"/>
                <a:gd name="T14" fmla="*/ 4 w 4"/>
                <a:gd name="T15" fmla="*/ 19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4" y="19"/>
                  </a:moveTo>
                  <a:cubicBezTo>
                    <a:pt x="4" y="24"/>
                    <a:pt x="4" y="29"/>
                    <a:pt x="4" y="34"/>
                  </a:cubicBezTo>
                  <a:cubicBezTo>
                    <a:pt x="4" y="36"/>
                    <a:pt x="3" y="36"/>
                    <a:pt x="2" y="36"/>
                  </a:cubicBezTo>
                  <a:cubicBezTo>
                    <a:pt x="1" y="36"/>
                    <a:pt x="0" y="37"/>
                    <a:pt x="0" y="34"/>
                  </a:cubicBezTo>
                  <a:cubicBezTo>
                    <a:pt x="0" y="24"/>
                    <a:pt x="0" y="13"/>
                    <a:pt x="0" y="2"/>
                  </a:cubicBezTo>
                  <a:cubicBezTo>
                    <a:pt x="0" y="0"/>
                    <a:pt x="1" y="1"/>
                    <a:pt x="2" y="1"/>
                  </a:cubicBezTo>
                  <a:cubicBezTo>
                    <a:pt x="3" y="1"/>
                    <a:pt x="4" y="1"/>
                    <a:pt x="4" y="2"/>
                  </a:cubicBezTo>
                  <a:cubicBezTo>
                    <a:pt x="4" y="8"/>
                    <a:pt x="4" y="13"/>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65"/>
            <p:cNvSpPr>
              <a:spLocks noChangeArrowheads="1"/>
            </p:cNvSpPr>
            <p:nvPr userDrawn="1"/>
          </p:nvSpPr>
          <p:spPr bwMode="auto">
            <a:xfrm>
              <a:off x="3094" y="2696"/>
              <a:ext cx="9" cy="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6"/>
            <p:cNvSpPr>
              <a:spLocks/>
            </p:cNvSpPr>
            <p:nvPr userDrawn="1"/>
          </p:nvSpPr>
          <p:spPr bwMode="auto">
            <a:xfrm>
              <a:off x="3125" y="2696"/>
              <a:ext cx="11" cy="11"/>
            </a:xfrm>
            <a:custGeom>
              <a:avLst/>
              <a:gdLst>
                <a:gd name="T0" fmla="*/ 7 w 8"/>
                <a:gd name="T1" fmla="*/ 4 h 8"/>
                <a:gd name="T2" fmla="*/ 3 w 8"/>
                <a:gd name="T3" fmla="*/ 8 h 8"/>
                <a:gd name="T4" fmla="*/ 2 w 8"/>
                <a:gd name="T5" fmla="*/ 8 h 8"/>
                <a:gd name="T6" fmla="*/ 0 w 8"/>
                <a:gd name="T7" fmla="*/ 7 h 8"/>
                <a:gd name="T8" fmla="*/ 0 w 8"/>
                <a:gd name="T9" fmla="*/ 4 h 8"/>
                <a:gd name="T10" fmla="*/ 5 w 8"/>
                <a:gd name="T11" fmla="*/ 0 h 8"/>
                <a:gd name="T12" fmla="*/ 7 w 8"/>
                <a:gd name="T13" fmla="*/ 2 h 8"/>
                <a:gd name="T14" fmla="*/ 7 w 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4"/>
                  </a:moveTo>
                  <a:cubicBezTo>
                    <a:pt x="7" y="8"/>
                    <a:pt x="7" y="8"/>
                    <a:pt x="3" y="8"/>
                  </a:cubicBezTo>
                  <a:cubicBezTo>
                    <a:pt x="3" y="8"/>
                    <a:pt x="2" y="8"/>
                    <a:pt x="2" y="8"/>
                  </a:cubicBezTo>
                  <a:cubicBezTo>
                    <a:pt x="0" y="8"/>
                    <a:pt x="0" y="8"/>
                    <a:pt x="0" y="7"/>
                  </a:cubicBezTo>
                  <a:cubicBezTo>
                    <a:pt x="0" y="6"/>
                    <a:pt x="0" y="5"/>
                    <a:pt x="0" y="4"/>
                  </a:cubicBezTo>
                  <a:cubicBezTo>
                    <a:pt x="0" y="0"/>
                    <a:pt x="0" y="0"/>
                    <a:pt x="5" y="0"/>
                  </a:cubicBezTo>
                  <a:cubicBezTo>
                    <a:pt x="7" y="0"/>
                    <a:pt x="8" y="0"/>
                    <a:pt x="7" y="2"/>
                  </a:cubicBezTo>
                  <a:cubicBezTo>
                    <a:pt x="7" y="3"/>
                    <a:pt x="7"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7"/>
            <p:cNvSpPr>
              <a:spLocks/>
            </p:cNvSpPr>
            <p:nvPr userDrawn="1"/>
          </p:nvSpPr>
          <p:spPr bwMode="auto">
            <a:xfrm>
              <a:off x="3065" y="2844"/>
              <a:ext cx="19" cy="6"/>
            </a:xfrm>
            <a:custGeom>
              <a:avLst/>
              <a:gdLst>
                <a:gd name="T0" fmla="*/ 7 w 14"/>
                <a:gd name="T1" fmla="*/ 4 h 4"/>
                <a:gd name="T2" fmla="*/ 1 w 14"/>
                <a:gd name="T3" fmla="*/ 4 h 4"/>
                <a:gd name="T4" fmla="*/ 0 w 14"/>
                <a:gd name="T5" fmla="*/ 2 h 4"/>
                <a:gd name="T6" fmla="*/ 1 w 14"/>
                <a:gd name="T7" fmla="*/ 0 h 4"/>
                <a:gd name="T8" fmla="*/ 12 w 14"/>
                <a:gd name="T9" fmla="*/ 0 h 4"/>
                <a:gd name="T10" fmla="*/ 14 w 14"/>
                <a:gd name="T11" fmla="*/ 2 h 4"/>
                <a:gd name="T12" fmla="*/ 12 w 14"/>
                <a:gd name="T13" fmla="*/ 4 h 4"/>
                <a:gd name="T14" fmla="*/ 7 w 1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7" y="4"/>
                  </a:moveTo>
                  <a:cubicBezTo>
                    <a:pt x="5" y="4"/>
                    <a:pt x="3" y="4"/>
                    <a:pt x="1" y="4"/>
                  </a:cubicBezTo>
                  <a:cubicBezTo>
                    <a:pt x="0" y="4"/>
                    <a:pt x="0" y="3"/>
                    <a:pt x="0" y="2"/>
                  </a:cubicBezTo>
                  <a:cubicBezTo>
                    <a:pt x="0" y="2"/>
                    <a:pt x="0" y="0"/>
                    <a:pt x="1" y="0"/>
                  </a:cubicBezTo>
                  <a:cubicBezTo>
                    <a:pt x="5" y="0"/>
                    <a:pt x="9" y="0"/>
                    <a:pt x="12" y="0"/>
                  </a:cubicBezTo>
                  <a:cubicBezTo>
                    <a:pt x="14" y="0"/>
                    <a:pt x="14" y="2"/>
                    <a:pt x="14" y="2"/>
                  </a:cubicBezTo>
                  <a:cubicBezTo>
                    <a:pt x="14" y="3"/>
                    <a:pt x="14" y="4"/>
                    <a:pt x="12" y="4"/>
                  </a:cubicBezTo>
                  <a:cubicBezTo>
                    <a:pt x="11" y="4"/>
                    <a:pt x="9"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720717" y="390828"/>
            <a:ext cx="6750567" cy="769441"/>
          </a:xfrm>
          <a:prstGeom prst="rect">
            <a:avLst/>
          </a:prstGeom>
          <a:noFill/>
        </p:spPr>
        <p:txBody>
          <a:bodyPr wrap="none" rtlCol="0">
            <a:spAutoFit/>
          </a:bodyPr>
          <a:lstStyle/>
          <a:p>
            <a:pPr algn="ctr"/>
            <a:r>
              <a:rPr lang="en-US" sz="4400" cap="all"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SUPERVISED LEARNING</a:t>
            </a:r>
          </a:p>
        </p:txBody>
      </p:sp>
      <p:sp>
        <p:nvSpPr>
          <p:cNvPr id="2" name="Right Brace 1"/>
          <p:cNvSpPr/>
          <p:nvPr/>
        </p:nvSpPr>
        <p:spPr>
          <a:xfrm rot="5400000">
            <a:off x="3349253" y="3905692"/>
            <a:ext cx="276446" cy="914400"/>
          </a:xfrm>
          <a:prstGeom prst="righ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ight Brace 90"/>
          <p:cNvSpPr/>
          <p:nvPr/>
        </p:nvSpPr>
        <p:spPr>
          <a:xfrm rot="5400000">
            <a:off x="7446335" y="3905692"/>
            <a:ext cx="276446" cy="914400"/>
          </a:xfrm>
          <a:prstGeom prst="righ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p:cNvSpPr txBox="1"/>
          <p:nvPr/>
        </p:nvSpPr>
        <p:spPr>
          <a:xfrm>
            <a:off x="4607230" y="1276875"/>
            <a:ext cx="2977546" cy="646331"/>
          </a:xfrm>
          <a:prstGeom prst="rect">
            <a:avLst/>
          </a:prstGeom>
          <a:noFill/>
        </p:spPr>
        <p:txBody>
          <a:bodyPr wrap="none" rtlCol="0">
            <a:spAutoFit/>
          </a:bodyPr>
          <a:lstStyle/>
          <a:p>
            <a:pPr algn="ctr"/>
            <a:r>
              <a:rPr lang="nl-NL" sz="3600" cap="all"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CLASSIFICATIE</a:t>
            </a:r>
          </a:p>
        </p:txBody>
      </p:sp>
      <p:sp>
        <p:nvSpPr>
          <p:cNvPr id="94" name="TextBox 93"/>
          <p:cNvSpPr txBox="1"/>
          <p:nvPr/>
        </p:nvSpPr>
        <p:spPr>
          <a:xfrm>
            <a:off x="2171184" y="4682838"/>
            <a:ext cx="2731838" cy="461665"/>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spam / geen spam?</a:t>
            </a:r>
          </a:p>
        </p:txBody>
      </p:sp>
      <p:sp>
        <p:nvSpPr>
          <p:cNvPr id="95" name="TextBox 94"/>
          <p:cNvSpPr txBox="1"/>
          <p:nvPr/>
        </p:nvSpPr>
        <p:spPr>
          <a:xfrm>
            <a:off x="6357273" y="4707647"/>
            <a:ext cx="2490041" cy="830997"/>
          </a:xfrm>
          <a:prstGeom prst="rect">
            <a:avLst/>
          </a:prstGeom>
          <a:noFill/>
        </p:spPr>
        <p:txBody>
          <a:bodyPr wrap="none" rtlCol="0">
            <a:spAutoFit/>
          </a:bodyPr>
          <a:lstStyle/>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woordentellingen,</a:t>
            </a:r>
          </a:p>
          <a:p>
            <a:pPr algn="ctr"/>
            <a:r>
              <a:rPr lang="nl-NL"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email metadata</a:t>
            </a:r>
          </a:p>
        </p:txBody>
      </p:sp>
      <mc:AlternateContent xmlns:mc="http://schemas.openxmlformats.org/markup-compatibility/2006" xmlns:a14="http://schemas.microsoft.com/office/drawing/2010/main">
        <mc:Choice Requires="a14">
          <p:sp>
            <p:nvSpPr>
              <p:cNvPr id="96" name="TextBox 95"/>
              <p:cNvSpPr txBox="1"/>
              <p:nvPr/>
            </p:nvSpPr>
            <p:spPr>
              <a:xfrm>
                <a:off x="2922471" y="2173327"/>
                <a:ext cx="6347058" cy="186204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𝑦</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𝑓</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𝑋</m:t>
                      </m:r>
                      <m:r>
                        <a:rPr lang="en-US" sz="11500" i="1" dirty="0" smtClean="0">
                          <a:solidFill>
                            <a:schemeClr val="bg1"/>
                          </a:solidFill>
                          <a:latin typeface="Cambria Math" panose="02040503050406030204" pitchFamily="18" charset="0"/>
                          <a:ea typeface="Cambria Math" panose="02040503050406030204" pitchFamily="18" charset="0"/>
                          <a:cs typeface="Segoe UI Black" panose="020B0A02040204020203" pitchFamily="34" charset="0"/>
                        </a:rPr>
                        <m:t>)</m:t>
                      </m:r>
                    </m:oMath>
                  </m:oMathPara>
                </a14:m>
                <a:endParaRPr lang="en-US" sz="11500" dirty="0">
                  <a:solidFill>
                    <a:schemeClr val="bg1"/>
                  </a:solidFill>
                  <a:latin typeface="Cambria Math" panose="02040503050406030204" pitchFamily="18" charset="0"/>
                  <a:ea typeface="Cambria Math" panose="02040503050406030204" pitchFamily="18" charset="0"/>
                  <a:cs typeface="Segoe UI Black" panose="020B0A02040204020203" pitchFamily="34"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2922471" y="2173327"/>
                <a:ext cx="6347058" cy="18620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0890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8545143"/>
              </p:ext>
            </p:extLst>
          </p:nvPr>
        </p:nvGraphicFramePr>
        <p:xfrm>
          <a:off x="2259762" y="372538"/>
          <a:ext cx="8043959" cy="6385492"/>
        </p:xfrm>
        <a:graphic>
          <a:graphicData uri="http://schemas.openxmlformats.org/drawingml/2006/table">
            <a:tbl>
              <a:tblPr firstRow="1" bandRow="1">
                <a:tableStyleId>{5C22544A-7EE6-4342-B048-85BDC9FD1C3A}</a:tableStyleId>
              </a:tblPr>
              <a:tblGrid>
                <a:gridCol w="1996335">
                  <a:extLst>
                    <a:ext uri="{9D8B030D-6E8A-4147-A177-3AD203B41FA5}">
                      <a16:colId xmlns="" xmlns:a16="http://schemas.microsoft.com/office/drawing/2014/main" val="662676639"/>
                    </a:ext>
                  </a:extLst>
                </a:gridCol>
                <a:gridCol w="369048">
                  <a:extLst>
                    <a:ext uri="{9D8B030D-6E8A-4147-A177-3AD203B41FA5}">
                      <a16:colId xmlns="" xmlns:a16="http://schemas.microsoft.com/office/drawing/2014/main" val="3756346716"/>
                    </a:ext>
                  </a:extLst>
                </a:gridCol>
                <a:gridCol w="5678576">
                  <a:extLst>
                    <a:ext uri="{9D8B030D-6E8A-4147-A177-3AD203B41FA5}">
                      <a16:colId xmlns="" xmlns:a16="http://schemas.microsoft.com/office/drawing/2014/main" val="1870441063"/>
                    </a:ext>
                  </a:extLst>
                </a:gridCol>
              </a:tblGrid>
              <a:tr h="0">
                <a:tc>
                  <a:txBody>
                    <a:bodyPr/>
                    <a:lstStyle/>
                    <a:p>
                      <a:pPr algn="r"/>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endParaRPr lang="nl-NL" sz="1800" b="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364036110"/>
                  </a:ext>
                </a:extLst>
              </a:tr>
              <a:tr h="897020">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9:30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10:00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aseline="0" noProof="0" dirty="0" smtClean="0">
                          <a:solidFill>
                            <a:schemeClr val="bg2">
                              <a:lumMod val="50000"/>
                            </a:schemeClr>
                          </a:solidFill>
                        </a:rPr>
                        <a:t>Wat is machine </a:t>
                      </a:r>
                      <a:r>
                        <a:rPr lang="nl-NL" sz="2400" baseline="0" noProof="0" dirty="0" err="1" smtClean="0">
                          <a:solidFill>
                            <a:schemeClr val="bg2">
                              <a:lumMod val="50000"/>
                            </a:schemeClr>
                          </a:solidFill>
                        </a:rPr>
                        <a:t>learning</a:t>
                      </a:r>
                      <a:r>
                        <a:rPr lang="nl-NL" sz="2400" baseline="0" noProof="0" dirty="0" smtClean="0">
                          <a:solidFill>
                            <a:schemeClr val="bg2">
                              <a:lumMod val="50000"/>
                            </a:schemeClr>
                          </a:solidFill>
                        </a:rPr>
                        <a:t>?</a:t>
                      </a:r>
                    </a:p>
                    <a:p>
                      <a:r>
                        <a:rPr lang="nl-NL" sz="2400" baseline="0" noProof="0" dirty="0" smtClean="0">
                          <a:solidFill>
                            <a:schemeClr val="bg2">
                              <a:lumMod val="50000"/>
                            </a:schemeClr>
                          </a:solidFill>
                        </a:rPr>
                        <a:t>Kennismaking</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42112463"/>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10:00– 11:00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Regressie + HANDS-ON</a:t>
                      </a:r>
                      <a:endParaRPr lang="nl-NL" sz="2400" b="0" i="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139792162"/>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11:00– 11:15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1" noProof="0" dirty="0">
                          <a:solidFill>
                            <a:schemeClr val="bg2">
                              <a:lumMod val="50000"/>
                            </a:schemeClr>
                          </a:solidFill>
                        </a:rPr>
                        <a:t>Koffiepauze</a:t>
                      </a:r>
                      <a:endParaRPr lang="nl-NL" sz="2400" b="1"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8591364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11:15– 12:30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noProof="0" dirty="0" smtClean="0">
                          <a:solidFill>
                            <a:schemeClr val="bg2">
                              <a:lumMod val="50000"/>
                            </a:schemeClr>
                          </a:solidFill>
                        </a:rPr>
                        <a:t>Data </a:t>
                      </a:r>
                      <a:r>
                        <a:rPr lang="nl-NL" sz="2400" b="0" noProof="0" dirty="0" err="1" smtClean="0">
                          <a:solidFill>
                            <a:schemeClr val="bg2">
                              <a:lumMod val="50000"/>
                            </a:schemeClr>
                          </a:solidFill>
                        </a:rPr>
                        <a:t>science</a:t>
                      </a:r>
                      <a:r>
                        <a:rPr lang="nl-NL" sz="2400" b="0" noProof="0" dirty="0" smtClean="0">
                          <a:solidFill>
                            <a:schemeClr val="bg2">
                              <a:lumMod val="50000"/>
                            </a:schemeClr>
                          </a:solidFill>
                        </a:rPr>
                        <a:t> pipeline + HANDS-ON</a:t>
                      </a:r>
                      <a:endParaRPr lang="nl-NL" sz="2400" b="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90629687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12:30</a:t>
                      </a:r>
                      <a:r>
                        <a:rPr lang="nl-NL" sz="2400" baseline="0" noProof="0" dirty="0" smtClean="0">
                          <a:solidFill>
                            <a:schemeClr val="tx1"/>
                          </a:solidFill>
                          <a:latin typeface="Segoe UI" panose="020B0502040204020203" pitchFamily="34" charset="0"/>
                          <a:cs typeface="Segoe UI" panose="020B0502040204020203" pitchFamily="34" charset="0"/>
                        </a:rPr>
                        <a:t> </a:t>
                      </a:r>
                      <a:r>
                        <a:rPr lang="nl-NL" sz="2400" baseline="0" noProof="0" dirty="0">
                          <a:solidFill>
                            <a:schemeClr val="tx1"/>
                          </a:solidFill>
                          <a:latin typeface="Segoe UI" panose="020B0502040204020203" pitchFamily="34" charset="0"/>
                          <a:cs typeface="Segoe UI" panose="020B0502040204020203" pitchFamily="34" charset="0"/>
                        </a:rPr>
                        <a:t>– </a:t>
                      </a:r>
                      <a:r>
                        <a:rPr lang="nl-NL" sz="2400" baseline="0" noProof="0" dirty="0" smtClean="0">
                          <a:solidFill>
                            <a:schemeClr val="tx1"/>
                          </a:solidFill>
                          <a:latin typeface="Segoe UI" panose="020B0502040204020203" pitchFamily="34" charset="0"/>
                          <a:cs typeface="Segoe UI" panose="020B0502040204020203" pitchFamily="34" charset="0"/>
                        </a:rPr>
                        <a:t>13:15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400" noProof="0" dirty="0" smtClean="0">
                          <a:solidFill>
                            <a:schemeClr val="bg2">
                              <a:lumMod val="50000"/>
                            </a:schemeClr>
                          </a:solidFill>
                        </a:rPr>
                        <a:t>Lunch</a:t>
                      </a:r>
                      <a:endParaRPr lang="nl-NL" sz="2400" b="0"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3900306466"/>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13:15– 14:30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i="1"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b="0" baseline="0" noProof="0" dirty="0" smtClean="0">
                          <a:solidFill>
                            <a:schemeClr val="bg2">
                              <a:lumMod val="50000"/>
                            </a:schemeClr>
                          </a:solidFill>
                        </a:rPr>
                        <a:t>Classificatie + HANDS-ON</a:t>
                      </a:r>
                      <a:endParaRPr lang="nl-NL" sz="2400" b="0" i="1" baseline="0"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439675251"/>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14:45</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400" noProof="0" dirty="0" smtClean="0">
                          <a:solidFill>
                            <a:schemeClr val="bg2">
                              <a:lumMod val="50000"/>
                            </a:schemeClr>
                          </a:solidFill>
                        </a:rPr>
                        <a:t>Koffiepauze</a:t>
                      </a:r>
                      <a:endParaRPr lang="nl-NL" sz="2400" b="0" i="1" noProof="0" dirty="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58237845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14:45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2400" b="0" noProof="0" dirty="0" err="1" smtClean="0">
                          <a:solidFill>
                            <a:schemeClr val="bg2">
                              <a:lumMod val="50000"/>
                            </a:schemeClr>
                          </a:solidFill>
                        </a:rPr>
                        <a:t>Dimensionality</a:t>
                      </a:r>
                      <a:r>
                        <a:rPr lang="nl-NL" sz="2400" b="0" noProof="0" dirty="0" smtClean="0">
                          <a:solidFill>
                            <a:schemeClr val="bg2">
                              <a:lumMod val="50000"/>
                            </a:schemeClr>
                          </a:solidFill>
                        </a:rPr>
                        <a:t> </a:t>
                      </a:r>
                      <a:r>
                        <a:rPr lang="nl-NL" sz="2400" b="0" noProof="0" dirty="0" err="1" smtClean="0">
                          <a:solidFill>
                            <a:schemeClr val="bg2">
                              <a:lumMod val="50000"/>
                            </a:schemeClr>
                          </a:solidFill>
                        </a:rPr>
                        <a:t>Reduction</a:t>
                      </a:r>
                      <a:endParaRPr lang="nl-NL" sz="2400" b="0" i="0" noProof="0" dirty="0" smtClean="0">
                        <a:solidFill>
                          <a:schemeClr val="bg2">
                            <a:lumMod val="50000"/>
                          </a:schemeClr>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569765595"/>
                  </a:ext>
                </a:extLst>
              </a:tr>
              <a:tr h="5382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15:00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15:30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r>
                        <a:rPr lang="nl-NL" sz="2800" b="1" baseline="0" noProof="0" dirty="0" smtClean="0"/>
                        <a:t>Clustering</a:t>
                      </a:r>
                      <a:endParaRPr lang="nl-NL" sz="28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079579213"/>
                  </a:ext>
                </a:extLst>
              </a:tr>
              <a:tr h="563812">
                <a:tc>
                  <a:txBody>
                    <a:bodyPr/>
                    <a:lstStyle/>
                    <a:p>
                      <a:pPr algn="r"/>
                      <a:r>
                        <a:rPr lang="nl-NL" sz="2400" noProof="0" dirty="0" smtClean="0">
                          <a:solidFill>
                            <a:schemeClr val="tx1"/>
                          </a:solidFill>
                          <a:latin typeface="Segoe UI" panose="020B0502040204020203" pitchFamily="34" charset="0"/>
                          <a:cs typeface="Segoe UI" panose="020B0502040204020203" pitchFamily="34" charset="0"/>
                        </a:rPr>
                        <a:t>15:30 </a:t>
                      </a:r>
                      <a:r>
                        <a:rPr lang="nl-NL" sz="2400" noProof="0" dirty="0">
                          <a:solidFill>
                            <a:schemeClr val="tx1"/>
                          </a:solidFill>
                          <a:latin typeface="Segoe UI" panose="020B0502040204020203" pitchFamily="34" charset="0"/>
                          <a:cs typeface="Segoe UI" panose="020B0502040204020203" pitchFamily="34" charset="0"/>
                        </a:rPr>
                        <a:t>– </a:t>
                      </a:r>
                      <a:r>
                        <a:rPr lang="nl-NL" sz="2400" noProof="0" dirty="0" smtClean="0">
                          <a:solidFill>
                            <a:schemeClr val="tx1"/>
                          </a:solidFill>
                          <a:latin typeface="Segoe UI" panose="020B0502040204020203" pitchFamily="34" charset="0"/>
                          <a:cs typeface="Segoe UI" panose="020B0502040204020203" pitchFamily="34" charset="0"/>
                        </a:rPr>
                        <a:t>16:00</a:t>
                      </a:r>
                      <a:endParaRPr lang="nl-NL" sz="2400" noProof="0" dirty="0">
                        <a:solidFill>
                          <a:schemeClr val="tx1"/>
                        </a:solidFill>
                        <a:latin typeface="Segoe UI" panose="020B0502040204020203" pitchFamily="34" charset="0"/>
                        <a:cs typeface="Segoe UI" panose="020B0502040204020203" pitchFamily="34" charset="0"/>
                      </a:endParaRPr>
                    </a:p>
                  </a:txBody>
                  <a:tcPr marT="91440" marB="91440"/>
                </a:tc>
                <a:tc>
                  <a:txBody>
                    <a:bodyPr/>
                    <a:lstStyle/>
                    <a:p>
                      <a:endParaRPr lang="nl-NL" sz="2400" noProof="0" dirty="0">
                        <a:solidFill>
                          <a:schemeClr val="bg1"/>
                        </a:solidFill>
                        <a:latin typeface="Segoe UI" panose="020B0502040204020203" pitchFamily="34" charset="0"/>
                        <a:cs typeface="Segoe UI" panose="020B0502040204020203" pitchFamily="34" charset="0"/>
                      </a:endParaRPr>
                    </a:p>
                  </a:txBody>
                  <a:tcPr marT="91440" marB="91440"/>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nl-NL" sz="2400" baseline="0" noProof="0" dirty="0" smtClean="0"/>
                        <a:t>HANDS-ON </a:t>
                      </a:r>
                      <a:r>
                        <a:rPr lang="nl-NL" sz="2400" baseline="0" noProof="0" dirty="0" err="1" smtClean="0"/>
                        <a:t>unsupervised</a:t>
                      </a:r>
                      <a:r>
                        <a:rPr lang="nl-NL" sz="2400" baseline="0" noProof="0" dirty="0" smtClean="0"/>
                        <a:t> </a:t>
                      </a:r>
                      <a:r>
                        <a:rPr lang="nl-NL" sz="2400" baseline="0" noProof="0" dirty="0" err="1" smtClean="0"/>
                        <a:t>learning</a:t>
                      </a:r>
                      <a:endParaRPr lang="nl-NL" sz="2400" b="1" baseline="0" noProof="0" dirty="0">
                        <a:solidFill>
                          <a:schemeClr val="bg1"/>
                        </a:solidFill>
                        <a:latin typeface="Segoe UI" panose="020B0502040204020203" pitchFamily="34" charset="0"/>
                        <a:cs typeface="Segoe UI" panose="020B0502040204020203" pitchFamily="34" charset="0"/>
                      </a:endParaRPr>
                    </a:p>
                  </a:txBody>
                  <a:tcPr marT="91440" marB="91440"/>
                </a:tc>
                <a:extLst>
                  <a:ext uri="{0D108BD9-81ED-4DB2-BD59-A6C34878D82A}">
                    <a16:rowId xmlns="" xmlns:a16="http://schemas.microsoft.com/office/drawing/2014/main" val="2664332131"/>
                  </a:ext>
                </a:extLst>
              </a:tr>
            </a:tbl>
          </a:graphicData>
        </a:graphic>
      </p:graphicFrame>
    </p:spTree>
    <p:extLst>
      <p:ext uri="{BB962C8B-B14F-4D97-AF65-F5344CB8AC3E}">
        <p14:creationId xmlns:p14="http://schemas.microsoft.com/office/powerpoint/2010/main" val="5236288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Unsupervised learning</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0497635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Subtitle 2"/>
          <p:cNvSpPr>
            <a:spLocks noGrp="1"/>
          </p:cNvSpPr>
          <p:nvPr>
            <p:ph type="subTitle" idx="1"/>
          </p:nvPr>
        </p:nvSpPr>
        <p:spPr>
          <a:xfrm>
            <a:off x="719666" y="1556792"/>
            <a:ext cx="10180563" cy="2376264"/>
          </a:xfrm>
        </p:spPr>
        <p:txBody>
          <a:bodyPr/>
          <a:lstStyle/>
          <a:p>
            <a:pPr lvl="1"/>
            <a:endParaRPr lang="en-US" dirty="0" smtClean="0"/>
          </a:p>
          <a:p>
            <a:pPr lvl="1"/>
            <a:endParaRPr lang="en-US" dirty="0"/>
          </a:p>
        </p:txBody>
      </p:sp>
      <p:sp>
        <p:nvSpPr>
          <p:cNvPr id="4" name="TextBox 3"/>
          <p:cNvSpPr txBox="1"/>
          <p:nvPr/>
        </p:nvSpPr>
        <p:spPr>
          <a:xfrm>
            <a:off x="870857" y="1556792"/>
            <a:ext cx="10368529" cy="1384995"/>
          </a:xfrm>
          <a:prstGeom prst="rect">
            <a:avLst/>
          </a:prstGeom>
          <a:noFill/>
        </p:spPr>
        <p:txBody>
          <a:bodyPr wrap="square" rtlCol="0">
            <a:spAutoFit/>
          </a:bodyPr>
          <a:lstStyle/>
          <a:p>
            <a:pPr>
              <a:lnSpc>
                <a:spcPct val="150000"/>
              </a:lnSpc>
            </a:pPr>
            <a:r>
              <a:rPr lang="en-US" sz="2800" dirty="0" smtClean="0"/>
              <a:t>“The part of machine learning of inferring a function to describe </a:t>
            </a:r>
            <a:r>
              <a:rPr lang="en-US" sz="2800" b="1" dirty="0" smtClean="0">
                <a:solidFill>
                  <a:schemeClr val="accent1"/>
                </a:solidFill>
              </a:rPr>
              <a:t>hidden structure</a:t>
            </a:r>
            <a:r>
              <a:rPr lang="en-US" sz="2800" dirty="0" smtClean="0"/>
              <a:t> from </a:t>
            </a:r>
            <a:r>
              <a:rPr lang="en-US" sz="2800" b="1" dirty="0" smtClean="0">
                <a:solidFill>
                  <a:schemeClr val="accent1"/>
                </a:solidFill>
              </a:rPr>
              <a:t>unlabeled</a:t>
            </a:r>
            <a:r>
              <a:rPr lang="en-US" sz="2800" dirty="0" smtClean="0">
                <a:solidFill>
                  <a:schemeClr val="accent1"/>
                </a:solidFill>
              </a:rPr>
              <a:t> </a:t>
            </a:r>
            <a:r>
              <a:rPr lang="en-US" sz="2800" dirty="0" smtClean="0"/>
              <a:t>data.”</a:t>
            </a:r>
          </a:p>
        </p:txBody>
      </p:sp>
    </p:spTree>
    <p:extLst>
      <p:ext uri="{BB962C8B-B14F-4D97-AF65-F5344CB8AC3E}">
        <p14:creationId xmlns:p14="http://schemas.microsoft.com/office/powerpoint/2010/main" val="8763706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Subtitle 2"/>
          <p:cNvSpPr>
            <a:spLocks noGrp="1"/>
          </p:cNvSpPr>
          <p:nvPr>
            <p:ph type="subTitle" idx="1"/>
          </p:nvPr>
        </p:nvSpPr>
        <p:spPr>
          <a:xfrm>
            <a:off x="719666" y="1556792"/>
            <a:ext cx="10519719" cy="2376264"/>
          </a:xfrm>
        </p:spPr>
        <p:txBody>
          <a:bodyPr/>
          <a:lstStyle/>
          <a:p>
            <a:r>
              <a:rPr lang="en-US" dirty="0" smtClean="0"/>
              <a:t>Clustering </a:t>
            </a:r>
            <a:r>
              <a:rPr lang="en-US" dirty="0"/>
              <a:t>is </a:t>
            </a:r>
            <a:r>
              <a:rPr lang="en-US" dirty="0" err="1"/>
              <a:t>een</a:t>
            </a:r>
            <a:r>
              <a:rPr lang="en-US" dirty="0"/>
              <a:t> </a:t>
            </a:r>
            <a:r>
              <a:rPr lang="en-US" dirty="0" err="1"/>
              <a:t>techniek</a:t>
            </a:r>
            <a:r>
              <a:rPr lang="en-US" dirty="0"/>
              <a:t> om </a:t>
            </a:r>
            <a:r>
              <a:rPr lang="en-US" dirty="0" err="1"/>
              <a:t>groepen</a:t>
            </a:r>
            <a:r>
              <a:rPr lang="en-US" dirty="0"/>
              <a:t> of </a:t>
            </a:r>
            <a:r>
              <a:rPr lang="en-US" dirty="0" err="1"/>
              <a:t>gelijksoortige</a:t>
            </a:r>
            <a:r>
              <a:rPr lang="en-US" dirty="0"/>
              <a:t> </a:t>
            </a:r>
            <a:r>
              <a:rPr lang="en-US" dirty="0" err="1"/>
              <a:t>objecten</a:t>
            </a:r>
            <a:r>
              <a:rPr lang="en-US" dirty="0"/>
              <a:t> </a:t>
            </a:r>
            <a:r>
              <a:rPr lang="en-US" dirty="0" err="1"/>
              <a:t>te</a:t>
            </a:r>
            <a:r>
              <a:rPr lang="en-US" dirty="0"/>
              <a:t> </a:t>
            </a:r>
            <a:r>
              <a:rPr lang="en-US" dirty="0" err="1" smtClean="0"/>
              <a:t>vinden</a:t>
            </a:r>
            <a:r>
              <a:rPr lang="en-US" dirty="0" smtClean="0"/>
              <a:t>.</a:t>
            </a:r>
          </a:p>
        </p:txBody>
      </p:sp>
      <p:pic>
        <p:nvPicPr>
          <p:cNvPr id="40" name="Picture 39"/>
          <p:cNvPicPr>
            <a:picLocks noChangeAspect="1"/>
          </p:cNvPicPr>
          <p:nvPr/>
        </p:nvPicPr>
        <p:blipFill>
          <a:blip r:embed="rId2"/>
          <a:stretch>
            <a:fillRect/>
          </a:stretch>
        </p:blipFill>
        <p:spPr>
          <a:xfrm>
            <a:off x="5643619" y="3475486"/>
            <a:ext cx="5473700" cy="2349500"/>
          </a:xfrm>
          <a:prstGeom prst="rect">
            <a:avLst/>
          </a:prstGeom>
        </p:spPr>
      </p:pic>
      <p:grpSp>
        <p:nvGrpSpPr>
          <p:cNvPr id="7" name="Group 6"/>
          <p:cNvGrpSpPr/>
          <p:nvPr/>
        </p:nvGrpSpPr>
        <p:grpSpPr>
          <a:xfrm>
            <a:off x="638090" y="2844475"/>
            <a:ext cx="3792080" cy="3691721"/>
            <a:chOff x="638090" y="2844475"/>
            <a:chExt cx="3792080" cy="3691721"/>
          </a:xfrm>
        </p:grpSpPr>
        <p:cxnSp>
          <p:nvCxnSpPr>
            <p:cNvPr id="5" name="Straight Arrow Connector 4"/>
            <p:cNvCxnSpPr/>
            <p:nvPr/>
          </p:nvCxnSpPr>
          <p:spPr>
            <a:xfrm flipV="1">
              <a:off x="1190170" y="2844475"/>
              <a:ext cx="0" cy="3240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90170" y="6081476"/>
              <a:ext cx="324000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805052" y="5360964"/>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82797" y="5602514"/>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58567" y="5696858"/>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68054" y="3978097"/>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744856" y="3154558"/>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10170" y="3517410"/>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315021" y="3531768"/>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380339" y="4970818"/>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519710" y="4034655"/>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897080" y="4397502"/>
              <a:ext cx="130628" cy="116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87180" y="6071325"/>
              <a:ext cx="876907" cy="464871"/>
            </a:xfrm>
            <a:prstGeom prst="rect">
              <a:avLst/>
            </a:prstGeom>
            <a:noFill/>
          </p:spPr>
          <p:txBody>
            <a:bodyPr wrap="none" rtlCol="0">
              <a:spAutoFit/>
            </a:bodyPr>
            <a:lstStyle/>
            <a:p>
              <a:pPr>
                <a:lnSpc>
                  <a:spcPct val="150000"/>
                </a:lnSpc>
              </a:pPr>
              <a:r>
                <a:rPr lang="nl-NL" smtClean="0"/>
                <a:t>income</a:t>
              </a:r>
              <a:endParaRPr lang="nl-NL" dirty="0" smtClean="0"/>
            </a:p>
          </p:txBody>
        </p:sp>
        <p:sp>
          <p:nvSpPr>
            <p:cNvPr id="24" name="TextBox 23"/>
            <p:cNvSpPr txBox="1"/>
            <p:nvPr/>
          </p:nvSpPr>
          <p:spPr>
            <a:xfrm rot="16200000">
              <a:off x="-59313" y="4226959"/>
              <a:ext cx="1902637" cy="507831"/>
            </a:xfrm>
            <a:prstGeom prst="rect">
              <a:avLst/>
            </a:prstGeom>
            <a:noFill/>
          </p:spPr>
          <p:txBody>
            <a:bodyPr wrap="none" rtlCol="0">
              <a:spAutoFit/>
            </a:bodyPr>
            <a:lstStyle/>
            <a:p>
              <a:pPr>
                <a:lnSpc>
                  <a:spcPct val="150000"/>
                </a:lnSpc>
              </a:pPr>
              <a:r>
                <a:rPr lang="nl-NL" dirty="0" smtClean="0"/>
                <a:t>Level of </a:t>
              </a:r>
              <a:r>
                <a:rPr lang="nl-NL" dirty="0" err="1" smtClean="0"/>
                <a:t>education</a:t>
              </a:r>
              <a:endParaRPr lang="nl-NL" dirty="0" smtClean="0"/>
            </a:p>
          </p:txBody>
        </p:sp>
      </p:grpSp>
      <p:grpSp>
        <p:nvGrpSpPr>
          <p:cNvPr id="8" name="Group 7"/>
          <p:cNvGrpSpPr/>
          <p:nvPr/>
        </p:nvGrpSpPr>
        <p:grpSpPr>
          <a:xfrm>
            <a:off x="1500322" y="3212615"/>
            <a:ext cx="2945253" cy="2866611"/>
            <a:chOff x="4721165" y="1354763"/>
            <a:chExt cx="2945253" cy="2866611"/>
          </a:xfrm>
        </p:grpSpPr>
        <p:sp>
          <p:nvSpPr>
            <p:cNvPr id="32" name="Oval 31"/>
            <p:cNvSpPr/>
            <p:nvPr/>
          </p:nvSpPr>
          <p:spPr>
            <a:xfrm rot="2117825">
              <a:off x="5097390" y="1354763"/>
              <a:ext cx="2569028" cy="1224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721165" y="2843848"/>
              <a:ext cx="1441216" cy="1377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985415" y="2884911"/>
            <a:ext cx="2257310" cy="1827555"/>
            <a:chOff x="5310266" y="1097277"/>
            <a:chExt cx="2257310" cy="1827555"/>
          </a:xfrm>
        </p:grpSpPr>
        <p:sp>
          <p:nvSpPr>
            <p:cNvPr id="41" name="Oval 40"/>
            <p:cNvSpPr/>
            <p:nvPr/>
          </p:nvSpPr>
          <p:spPr>
            <a:xfrm>
              <a:off x="5310266" y="1097277"/>
              <a:ext cx="1277258" cy="11163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440584" y="1783157"/>
              <a:ext cx="1126992" cy="1141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04537" y="4730473"/>
            <a:ext cx="1441216" cy="1211676"/>
            <a:chOff x="4698229" y="2950855"/>
            <a:chExt cx="1441216" cy="1211676"/>
          </a:xfrm>
        </p:grpSpPr>
        <p:sp>
          <p:nvSpPr>
            <p:cNvPr id="43" name="Oval 42"/>
            <p:cNvSpPr/>
            <p:nvPr/>
          </p:nvSpPr>
          <p:spPr>
            <a:xfrm rot="1567342">
              <a:off x="4698229" y="3436816"/>
              <a:ext cx="1441216" cy="7257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462126" y="2950855"/>
              <a:ext cx="530058" cy="5463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54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K-means</a:t>
            </a:r>
            <a:endParaRPr lang="nl-NL" dirty="0"/>
          </a:p>
        </p:txBody>
      </p:sp>
      <p:pic>
        <p:nvPicPr>
          <p:cNvPr id="4" name="Picture 3"/>
          <p:cNvPicPr>
            <a:picLocks noChangeAspect="1"/>
          </p:cNvPicPr>
          <p:nvPr/>
        </p:nvPicPr>
        <p:blipFill rotWithShape="1">
          <a:blip r:embed="rId2"/>
          <a:srcRect r="65678" b="49499"/>
          <a:stretch/>
        </p:blipFill>
        <p:spPr>
          <a:xfrm>
            <a:off x="871271" y="1126663"/>
            <a:ext cx="1557298" cy="2186808"/>
          </a:xfrm>
          <a:prstGeom prst="rect">
            <a:avLst/>
          </a:prstGeom>
        </p:spPr>
      </p:pic>
      <p:grpSp>
        <p:nvGrpSpPr>
          <p:cNvPr id="19" name="Group 18"/>
          <p:cNvGrpSpPr/>
          <p:nvPr/>
        </p:nvGrpSpPr>
        <p:grpSpPr>
          <a:xfrm>
            <a:off x="2655268" y="1179871"/>
            <a:ext cx="8296530" cy="3054539"/>
            <a:chOff x="2655268" y="1179871"/>
            <a:chExt cx="8296530" cy="3054539"/>
          </a:xfrm>
        </p:grpSpPr>
        <p:pic>
          <p:nvPicPr>
            <p:cNvPr id="6" name="Picture 5"/>
            <p:cNvPicPr>
              <a:picLocks noChangeAspect="1"/>
            </p:cNvPicPr>
            <p:nvPr/>
          </p:nvPicPr>
          <p:blipFill rotWithShape="1">
            <a:blip r:embed="rId2"/>
            <a:srcRect l="34322" t="943" r="33607" b="49785"/>
            <a:stretch/>
          </p:blipFill>
          <p:spPr>
            <a:xfrm>
              <a:off x="2655268" y="1179871"/>
              <a:ext cx="1455174" cy="2133600"/>
            </a:xfrm>
            <a:prstGeom prst="rect">
              <a:avLst/>
            </a:prstGeom>
          </p:spPr>
        </p:pic>
        <p:sp>
          <p:nvSpPr>
            <p:cNvPr id="11" name="Rectangle 10"/>
            <p:cNvSpPr/>
            <p:nvPr/>
          </p:nvSpPr>
          <p:spPr>
            <a:xfrm>
              <a:off x="3558217" y="3772294"/>
              <a:ext cx="7393581" cy="462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nl-NL" dirty="0">
                  <a:solidFill>
                    <a:schemeClr val="tx1"/>
                  </a:solidFill>
                </a:rPr>
                <a:t>Willekeurig cluster </a:t>
              </a:r>
              <a:r>
                <a:rPr lang="nl-NL" dirty="0" err="1">
                  <a:solidFill>
                    <a:schemeClr val="tx1"/>
                  </a:solidFill>
                </a:rPr>
                <a:t>assignment</a:t>
              </a:r>
              <a:endParaRPr lang="nl-NL" dirty="0">
                <a:solidFill>
                  <a:schemeClr val="tx1"/>
                </a:solidFill>
              </a:endParaRPr>
            </a:p>
          </p:txBody>
        </p:sp>
      </p:grpSp>
      <p:grpSp>
        <p:nvGrpSpPr>
          <p:cNvPr id="20" name="Group 19"/>
          <p:cNvGrpSpPr/>
          <p:nvPr/>
        </p:nvGrpSpPr>
        <p:grpSpPr>
          <a:xfrm>
            <a:off x="3558216" y="1144703"/>
            <a:ext cx="7393581" cy="3714055"/>
            <a:chOff x="3558216" y="1144703"/>
            <a:chExt cx="7393581" cy="3714055"/>
          </a:xfrm>
        </p:grpSpPr>
        <p:pic>
          <p:nvPicPr>
            <p:cNvPr id="7" name="Picture 6"/>
            <p:cNvPicPr>
              <a:picLocks noChangeAspect="1"/>
            </p:cNvPicPr>
            <p:nvPr/>
          </p:nvPicPr>
          <p:blipFill rotWithShape="1">
            <a:blip r:embed="rId2"/>
            <a:srcRect l="67025" b="50332"/>
            <a:stretch/>
          </p:blipFill>
          <p:spPr>
            <a:xfrm>
              <a:off x="4296140" y="1144703"/>
              <a:ext cx="1496175" cy="2150727"/>
            </a:xfrm>
            <a:prstGeom prst="rect">
              <a:avLst/>
            </a:prstGeom>
          </p:spPr>
        </p:pic>
        <p:sp>
          <p:nvSpPr>
            <p:cNvPr id="12" name="Rectangle 11"/>
            <p:cNvSpPr/>
            <p:nvPr/>
          </p:nvSpPr>
          <p:spPr>
            <a:xfrm>
              <a:off x="3558216" y="4396642"/>
              <a:ext cx="7393581" cy="462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nl-NL" dirty="0" smtClean="0">
                  <a:solidFill>
                    <a:schemeClr val="tx1"/>
                  </a:solidFill>
                </a:rPr>
                <a:t>Cluster </a:t>
              </a:r>
              <a:r>
                <a:rPr lang="nl-NL" dirty="0" err="1" smtClean="0">
                  <a:solidFill>
                    <a:schemeClr val="tx1"/>
                  </a:solidFill>
                </a:rPr>
                <a:t>centroid</a:t>
              </a:r>
              <a:r>
                <a:rPr lang="nl-NL" dirty="0" smtClean="0">
                  <a:solidFill>
                    <a:schemeClr val="tx1"/>
                  </a:solidFill>
                </a:rPr>
                <a:t> berekenen: gemiddeld van alle samples van de zelfde cluster</a:t>
              </a:r>
              <a:endParaRPr lang="nl-NL" dirty="0">
                <a:solidFill>
                  <a:schemeClr val="tx1"/>
                </a:solidFill>
              </a:endParaRPr>
            </a:p>
          </p:txBody>
        </p:sp>
      </p:grpSp>
      <p:grpSp>
        <p:nvGrpSpPr>
          <p:cNvPr id="21" name="Group 20"/>
          <p:cNvGrpSpPr/>
          <p:nvPr/>
        </p:nvGrpSpPr>
        <p:grpSpPr>
          <a:xfrm>
            <a:off x="3558215" y="1208613"/>
            <a:ext cx="7393581" cy="4274493"/>
            <a:chOff x="3558215" y="1208613"/>
            <a:chExt cx="7393581" cy="4274493"/>
          </a:xfrm>
        </p:grpSpPr>
        <p:pic>
          <p:nvPicPr>
            <p:cNvPr id="8" name="Picture 7"/>
            <p:cNvPicPr>
              <a:picLocks noChangeAspect="1"/>
            </p:cNvPicPr>
            <p:nvPr/>
          </p:nvPicPr>
          <p:blipFill rotWithShape="1">
            <a:blip r:embed="rId2"/>
            <a:srcRect t="52055" r="65720"/>
            <a:stretch/>
          </p:blipFill>
          <p:spPr>
            <a:xfrm>
              <a:off x="5978013" y="1208613"/>
              <a:ext cx="1555396" cy="2076115"/>
            </a:xfrm>
            <a:prstGeom prst="rect">
              <a:avLst/>
            </a:prstGeom>
          </p:spPr>
        </p:pic>
        <p:sp>
          <p:nvSpPr>
            <p:cNvPr id="13" name="Rectangle 12"/>
            <p:cNvSpPr/>
            <p:nvPr/>
          </p:nvSpPr>
          <p:spPr>
            <a:xfrm>
              <a:off x="3558215" y="5020990"/>
              <a:ext cx="7393581" cy="462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nl-NL" dirty="0" smtClean="0">
                  <a:solidFill>
                    <a:schemeClr val="tx1"/>
                  </a:solidFill>
                </a:rPr>
                <a:t>Cluster re-</a:t>
              </a:r>
              <a:r>
                <a:rPr lang="nl-NL" dirty="0" err="1" smtClean="0">
                  <a:solidFill>
                    <a:schemeClr val="tx1"/>
                  </a:solidFill>
                </a:rPr>
                <a:t>assignment</a:t>
              </a:r>
              <a:endParaRPr lang="nl-NL" dirty="0">
                <a:solidFill>
                  <a:schemeClr val="tx1"/>
                </a:solidFill>
              </a:endParaRPr>
            </a:p>
          </p:txBody>
        </p:sp>
      </p:grpSp>
      <p:grpSp>
        <p:nvGrpSpPr>
          <p:cNvPr id="22" name="Group 21"/>
          <p:cNvGrpSpPr/>
          <p:nvPr/>
        </p:nvGrpSpPr>
        <p:grpSpPr>
          <a:xfrm>
            <a:off x="983500" y="1132333"/>
            <a:ext cx="9967183" cy="4293877"/>
            <a:chOff x="983500" y="1132333"/>
            <a:chExt cx="9967183" cy="4293877"/>
          </a:xfrm>
        </p:grpSpPr>
        <p:pic>
          <p:nvPicPr>
            <p:cNvPr id="5" name="Picture 4"/>
            <p:cNvPicPr>
              <a:picLocks noChangeAspect="1"/>
            </p:cNvPicPr>
            <p:nvPr/>
          </p:nvPicPr>
          <p:blipFill rotWithShape="1">
            <a:blip r:embed="rId2"/>
            <a:srcRect l="67151" t="50294"/>
            <a:stretch/>
          </p:blipFill>
          <p:spPr>
            <a:xfrm>
              <a:off x="9460201" y="1132333"/>
              <a:ext cx="1490482" cy="2152395"/>
            </a:xfrm>
            <a:prstGeom prst="rect">
              <a:avLst/>
            </a:prstGeom>
          </p:spPr>
        </p:pic>
        <p:pic>
          <p:nvPicPr>
            <p:cNvPr id="9" name="Picture 8"/>
            <p:cNvPicPr>
              <a:picLocks noChangeAspect="1"/>
            </p:cNvPicPr>
            <p:nvPr/>
          </p:nvPicPr>
          <p:blipFill rotWithShape="1">
            <a:blip r:embed="rId2"/>
            <a:srcRect l="34385" t="52082" r="33110"/>
            <a:stretch/>
          </p:blipFill>
          <p:spPr>
            <a:xfrm>
              <a:off x="7719107" y="1179871"/>
              <a:ext cx="1474840" cy="2075005"/>
            </a:xfrm>
            <a:prstGeom prst="rect">
              <a:avLst/>
            </a:prstGeom>
          </p:spPr>
        </p:pic>
        <p:cxnSp>
          <p:nvCxnSpPr>
            <p:cNvPr id="17" name="Elbow Connector 16"/>
            <p:cNvCxnSpPr>
              <a:stCxn id="13" idx="1"/>
              <a:endCxn id="12" idx="1"/>
            </p:cNvCxnSpPr>
            <p:nvPr/>
          </p:nvCxnSpPr>
          <p:spPr>
            <a:xfrm rot="10800000" flipH="1">
              <a:off x="3558214" y="4627700"/>
              <a:ext cx="1" cy="624348"/>
            </a:xfrm>
            <a:prstGeom prst="bentConnector3">
              <a:avLst>
                <a:gd name="adj1" fmla="val -228600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83500" y="4502880"/>
              <a:ext cx="2312110" cy="923330"/>
            </a:xfrm>
            <a:prstGeom prst="rect">
              <a:avLst/>
            </a:prstGeom>
          </p:spPr>
          <p:txBody>
            <a:bodyPr wrap="square">
              <a:spAutoFit/>
            </a:bodyPr>
            <a:lstStyle/>
            <a:p>
              <a:pPr algn="ctr">
                <a:lnSpc>
                  <a:spcPct val="150000"/>
                </a:lnSpc>
              </a:pPr>
              <a:r>
                <a:rPr lang="en-US" b="1" dirty="0"/>
                <a:t>Tot</a:t>
              </a:r>
              <a:r>
                <a:rPr lang="en-US" dirty="0"/>
                <a:t>: centroids </a:t>
              </a:r>
              <a:r>
                <a:rPr lang="en-US" dirty="0" err="1"/>
                <a:t>niet</a:t>
              </a:r>
              <a:r>
                <a:rPr lang="en-US" dirty="0"/>
                <a:t> </a:t>
              </a:r>
              <a:r>
                <a:rPr lang="en-US" dirty="0" err="1"/>
                <a:t>meer</a:t>
              </a:r>
              <a:r>
                <a:rPr lang="en-US" dirty="0"/>
                <a:t> </a:t>
              </a:r>
              <a:r>
                <a:rPr lang="en-US" dirty="0" err="1"/>
                <a:t>veranderen</a:t>
              </a:r>
              <a:endParaRPr lang="nl-NL" dirty="0"/>
            </a:p>
          </p:txBody>
        </p:sp>
      </p:grpSp>
    </p:spTree>
    <p:extLst>
      <p:ext uri="{BB962C8B-B14F-4D97-AF65-F5344CB8AC3E}">
        <p14:creationId xmlns:p14="http://schemas.microsoft.com/office/powerpoint/2010/main" val="200140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endParaRPr lang="nl-NL" dirty="0"/>
          </a:p>
        </p:txBody>
      </p:sp>
      <p:sp>
        <p:nvSpPr>
          <p:cNvPr id="3" name="Subtitle 2"/>
          <p:cNvSpPr>
            <a:spLocks noGrp="1"/>
          </p:cNvSpPr>
          <p:nvPr>
            <p:ph type="subTitle" idx="1"/>
          </p:nvPr>
        </p:nvSpPr>
        <p:spPr>
          <a:xfrm>
            <a:off x="719667" y="1556792"/>
            <a:ext cx="5245704" cy="2376264"/>
          </a:xfrm>
        </p:spPr>
        <p:txBody>
          <a:bodyPr/>
          <a:lstStyle/>
          <a:p>
            <a:pPr marL="0" indent="0">
              <a:buNone/>
            </a:pPr>
            <a:r>
              <a:rPr lang="en-US" dirty="0"/>
              <a:t>Hoe </a:t>
            </a:r>
            <a:r>
              <a:rPr lang="en-US" dirty="0" err="1"/>
              <a:t>meten</a:t>
            </a:r>
            <a:r>
              <a:rPr lang="en-US" dirty="0"/>
              <a:t> we </a:t>
            </a:r>
            <a:r>
              <a:rPr lang="en-US" dirty="0" err="1"/>
              <a:t>afstand</a:t>
            </a:r>
            <a:r>
              <a:rPr lang="en-US" dirty="0"/>
              <a:t> </a:t>
            </a:r>
            <a:r>
              <a:rPr lang="en-US" dirty="0" err="1"/>
              <a:t>tussen</a:t>
            </a:r>
            <a:r>
              <a:rPr lang="en-US" dirty="0"/>
              <a:t> </a:t>
            </a:r>
            <a:r>
              <a:rPr lang="en-US" dirty="0" err="1"/>
              <a:t>punten</a:t>
            </a:r>
            <a:r>
              <a:rPr lang="en-US" dirty="0" smtClean="0"/>
              <a:t>?</a:t>
            </a:r>
            <a:endParaRPr lang="en-US" dirty="0"/>
          </a:p>
        </p:txBody>
      </p:sp>
      <p:pic>
        <p:nvPicPr>
          <p:cNvPr id="6146" name="Picture 2" descr="https://www.packtpub.com/sites/default/files/Article-Images/B03905_01_09.png"/>
          <p:cNvPicPr>
            <a:picLocks noChangeAspect="1" noChangeArrowheads="1"/>
          </p:cNvPicPr>
          <p:nvPr/>
        </p:nvPicPr>
        <p:blipFill rotWithShape="1">
          <a:blip r:embed="rId2">
            <a:extLst>
              <a:ext uri="{28A0092B-C50C-407E-A947-70E740481C1C}">
                <a14:useLocalDpi xmlns:a14="http://schemas.microsoft.com/office/drawing/2010/main" val="0"/>
              </a:ext>
            </a:extLst>
          </a:blip>
          <a:srcRect l="51437"/>
          <a:stretch/>
        </p:blipFill>
        <p:spPr bwMode="auto">
          <a:xfrm>
            <a:off x="6729675" y="2501899"/>
            <a:ext cx="4593975" cy="2399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34457" y="1418093"/>
            <a:ext cx="3726661" cy="671851"/>
          </a:xfrm>
          <a:prstGeom prst="rect">
            <a:avLst/>
          </a:prstGeom>
          <a:noFill/>
        </p:spPr>
        <p:txBody>
          <a:bodyPr wrap="none" rtlCol="0">
            <a:spAutoFit/>
          </a:bodyPr>
          <a:lstStyle/>
          <a:p>
            <a:pPr>
              <a:lnSpc>
                <a:spcPct val="150000"/>
              </a:lnSpc>
            </a:pPr>
            <a:r>
              <a:rPr lang="en-US" sz="2800" dirty="0" err="1" smtClean="0"/>
              <a:t>Hoeveel</a:t>
            </a:r>
            <a:r>
              <a:rPr lang="en-US" sz="2800" dirty="0" smtClean="0"/>
              <a:t> clusters </a:t>
            </a:r>
            <a:r>
              <a:rPr lang="en-US" sz="2800" dirty="0" err="1" smtClean="0"/>
              <a:t>kies</a:t>
            </a:r>
            <a:r>
              <a:rPr lang="en-US" sz="2800" dirty="0" smtClean="0"/>
              <a:t> je?</a:t>
            </a:r>
          </a:p>
        </p:txBody>
      </p:sp>
      <p:sp>
        <p:nvSpPr>
          <p:cNvPr id="12" name="TextBox 11"/>
          <p:cNvSpPr txBox="1"/>
          <p:nvPr/>
        </p:nvSpPr>
        <p:spPr>
          <a:xfrm>
            <a:off x="703451" y="5590216"/>
            <a:ext cx="5261920" cy="738664"/>
          </a:xfrm>
          <a:prstGeom prst="rect">
            <a:avLst/>
          </a:prstGeom>
          <a:noFill/>
          <a:ln w="19050">
            <a:solidFill>
              <a:srgbClr val="7030A0"/>
            </a:solidFill>
          </a:ln>
        </p:spPr>
        <p:txBody>
          <a:bodyPr wrap="square" rtlCol="0">
            <a:spAutoFit/>
          </a:bodyPr>
          <a:lstStyle/>
          <a:p>
            <a:pPr>
              <a:lnSpc>
                <a:spcPct val="150000"/>
              </a:lnSpc>
            </a:pPr>
            <a:r>
              <a:rPr lang="en-US" sz="2800" dirty="0" smtClean="0">
                <a:solidFill>
                  <a:srgbClr val="7030A0"/>
                </a:solidFill>
              </a:rPr>
              <a:t>Q: Is feature scaling </a:t>
            </a:r>
            <a:r>
              <a:rPr lang="en-US" sz="2800" dirty="0" err="1" smtClean="0">
                <a:solidFill>
                  <a:srgbClr val="7030A0"/>
                </a:solidFill>
              </a:rPr>
              <a:t>nodig</a:t>
            </a:r>
            <a:r>
              <a:rPr lang="en-US" sz="2800" dirty="0" smtClean="0">
                <a:solidFill>
                  <a:srgbClr val="7030A0"/>
                </a:solidFill>
              </a:rPr>
              <a:t>?</a:t>
            </a:r>
            <a:endParaRPr lang="nl-NL" sz="2800" dirty="0" err="1">
              <a:solidFill>
                <a:srgbClr val="7030A0"/>
              </a:solidFill>
            </a:endParaRPr>
          </a:p>
        </p:txBody>
      </p:sp>
      <p:grpSp>
        <p:nvGrpSpPr>
          <p:cNvPr id="38" name="Group 37"/>
          <p:cNvGrpSpPr/>
          <p:nvPr/>
        </p:nvGrpSpPr>
        <p:grpSpPr>
          <a:xfrm>
            <a:off x="474150" y="2339099"/>
            <a:ext cx="5021121" cy="3026211"/>
            <a:chOff x="474150" y="2339099"/>
            <a:chExt cx="5021121" cy="3026211"/>
          </a:xfrm>
        </p:grpSpPr>
        <p:sp>
          <p:nvSpPr>
            <p:cNvPr id="5" name="Oval 4"/>
            <p:cNvSpPr/>
            <p:nvPr/>
          </p:nvSpPr>
          <p:spPr>
            <a:xfrm>
              <a:off x="583958" y="4306063"/>
              <a:ext cx="1016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303901" y="2702235"/>
              <a:ext cx="1016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5" idx="7"/>
              <a:endCxn id="7" idx="3"/>
            </p:cNvCxnSpPr>
            <p:nvPr/>
          </p:nvCxnSpPr>
          <p:spPr>
            <a:xfrm flipV="1">
              <a:off x="670679" y="2788956"/>
              <a:ext cx="1648101" cy="15319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150" y="4218850"/>
              <a:ext cx="393056" cy="671851"/>
            </a:xfrm>
            <a:prstGeom prst="rect">
              <a:avLst/>
            </a:prstGeom>
            <a:noFill/>
          </p:spPr>
          <p:txBody>
            <a:bodyPr wrap="none" rtlCol="0">
              <a:spAutoFit/>
            </a:bodyPr>
            <a:lstStyle/>
            <a:p>
              <a:pPr>
                <a:lnSpc>
                  <a:spcPct val="150000"/>
                </a:lnSpc>
              </a:pPr>
              <a:r>
                <a:rPr lang="en-US" sz="2800" dirty="0"/>
                <a:t>A</a:t>
              </a:r>
              <a:endParaRPr lang="en-US" sz="2800" dirty="0" smtClean="0"/>
            </a:p>
          </p:txBody>
        </p:sp>
        <p:sp>
          <p:nvSpPr>
            <p:cNvPr id="10" name="TextBox 9"/>
            <p:cNvSpPr txBox="1"/>
            <p:nvPr/>
          </p:nvSpPr>
          <p:spPr>
            <a:xfrm>
              <a:off x="2450435" y="2351429"/>
              <a:ext cx="380232" cy="671851"/>
            </a:xfrm>
            <a:prstGeom prst="rect">
              <a:avLst/>
            </a:prstGeom>
            <a:noFill/>
          </p:spPr>
          <p:txBody>
            <a:bodyPr wrap="none" rtlCol="0">
              <a:spAutoFit/>
            </a:bodyPr>
            <a:lstStyle/>
            <a:p>
              <a:pPr>
                <a:lnSpc>
                  <a:spcPct val="150000"/>
                </a:lnSpc>
              </a:pPr>
              <a:r>
                <a:rPr lang="en-US" sz="2800" dirty="0"/>
                <a:t>B</a:t>
              </a:r>
              <a:endParaRPr lang="en-US" sz="2800" dirty="0" smtClean="0"/>
            </a:p>
          </p:txBody>
        </p:sp>
        <p:cxnSp>
          <p:nvCxnSpPr>
            <p:cNvPr id="13" name="Elbow Connector 12"/>
            <p:cNvCxnSpPr>
              <a:stCxn id="5" idx="5"/>
              <a:endCxn id="7" idx="4"/>
            </p:cNvCxnSpPr>
            <p:nvPr/>
          </p:nvCxnSpPr>
          <p:spPr>
            <a:xfrm rot="5400000" flipH="1" flipV="1">
              <a:off x="718215" y="2756299"/>
              <a:ext cx="1588949" cy="1684022"/>
            </a:xfrm>
            <a:prstGeom prst="bentConnector3">
              <a:avLst>
                <a:gd name="adj1" fmla="val 1119"/>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18314" y="4776238"/>
              <a:ext cx="1570110" cy="589072"/>
            </a:xfrm>
            <a:prstGeom prst="rect">
              <a:avLst/>
            </a:prstGeom>
            <a:noFill/>
          </p:spPr>
          <p:txBody>
            <a:bodyPr wrap="none" rtlCol="0">
              <a:spAutoFit/>
            </a:bodyPr>
            <a:lstStyle/>
            <a:p>
              <a:pPr>
                <a:lnSpc>
                  <a:spcPct val="150000"/>
                </a:lnSpc>
              </a:pPr>
              <a:r>
                <a:rPr lang="en-US" sz="2400" dirty="0" smtClean="0">
                  <a:solidFill>
                    <a:srgbClr val="FF0000"/>
                  </a:solidFill>
                </a:rPr>
                <a:t>Manhattan</a:t>
              </a:r>
              <a:endParaRPr lang="en-US" sz="2400" dirty="0" smtClean="0">
                <a:solidFill>
                  <a:srgbClr val="FF0000"/>
                </a:solidFill>
              </a:endParaRPr>
            </a:p>
          </p:txBody>
        </p:sp>
        <p:sp>
          <p:nvSpPr>
            <p:cNvPr id="6" name="Rectangle 5"/>
            <p:cNvSpPr/>
            <p:nvPr/>
          </p:nvSpPr>
          <p:spPr>
            <a:xfrm>
              <a:off x="841641" y="4903645"/>
              <a:ext cx="1462260" cy="461665"/>
            </a:xfrm>
            <a:prstGeom prst="rect">
              <a:avLst/>
            </a:prstGeom>
          </p:spPr>
          <p:txBody>
            <a:bodyPr wrap="none">
              <a:spAutoFit/>
            </a:bodyPr>
            <a:lstStyle/>
            <a:p>
              <a:r>
                <a:rPr lang="en-US" sz="2400" dirty="0" err="1">
                  <a:solidFill>
                    <a:schemeClr val="accent1"/>
                  </a:solidFill>
                </a:rPr>
                <a:t>Eucledian</a:t>
              </a:r>
              <a:r>
                <a:rPr lang="en-US" sz="2400" dirty="0">
                  <a:solidFill>
                    <a:schemeClr val="accent1"/>
                  </a:solidFill>
                </a:rPr>
                <a:t> </a:t>
              </a:r>
              <a:endParaRPr lang="nl-NL" sz="2400" dirty="0"/>
            </a:p>
          </p:txBody>
        </p:sp>
        <p:sp>
          <p:nvSpPr>
            <p:cNvPr id="16" name="Oval 15"/>
            <p:cNvSpPr/>
            <p:nvPr/>
          </p:nvSpPr>
          <p:spPr>
            <a:xfrm>
              <a:off x="3247918" y="4291183"/>
              <a:ext cx="1016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4967861" y="2687355"/>
              <a:ext cx="101600" cy="10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436239" y="4218850"/>
              <a:ext cx="393056" cy="671851"/>
            </a:xfrm>
            <a:prstGeom prst="rect">
              <a:avLst/>
            </a:prstGeom>
            <a:noFill/>
          </p:spPr>
          <p:txBody>
            <a:bodyPr wrap="none" rtlCol="0">
              <a:spAutoFit/>
            </a:bodyPr>
            <a:lstStyle/>
            <a:p>
              <a:pPr>
                <a:lnSpc>
                  <a:spcPct val="150000"/>
                </a:lnSpc>
              </a:pPr>
              <a:r>
                <a:rPr lang="en-US" sz="2800" dirty="0" smtClean="0"/>
                <a:t>A</a:t>
              </a:r>
              <a:endParaRPr lang="en-US" sz="2800" dirty="0" smtClean="0"/>
            </a:p>
          </p:txBody>
        </p:sp>
        <p:sp>
          <p:nvSpPr>
            <p:cNvPr id="20" name="TextBox 19"/>
            <p:cNvSpPr txBox="1"/>
            <p:nvPr/>
          </p:nvSpPr>
          <p:spPr>
            <a:xfrm>
              <a:off x="5115039" y="2339099"/>
              <a:ext cx="380232" cy="671851"/>
            </a:xfrm>
            <a:prstGeom prst="rect">
              <a:avLst/>
            </a:prstGeom>
            <a:noFill/>
          </p:spPr>
          <p:txBody>
            <a:bodyPr wrap="none" rtlCol="0">
              <a:spAutoFit/>
            </a:bodyPr>
            <a:lstStyle/>
            <a:p>
              <a:pPr>
                <a:lnSpc>
                  <a:spcPct val="150000"/>
                </a:lnSpc>
              </a:pPr>
              <a:r>
                <a:rPr lang="en-US" sz="2800"/>
                <a:t>B</a:t>
              </a:r>
              <a:endParaRPr lang="en-US" sz="2800" dirty="0" err="1" smtClean="0"/>
            </a:p>
          </p:txBody>
        </p:sp>
        <p:cxnSp>
          <p:nvCxnSpPr>
            <p:cNvPr id="21" name="Elbow Connector 20"/>
            <p:cNvCxnSpPr>
              <a:stCxn id="19" idx="5"/>
              <a:endCxn id="21" idx="4"/>
            </p:cNvCxnSpPr>
            <p:nvPr/>
          </p:nvCxnSpPr>
          <p:spPr>
            <a:xfrm rot="5400000" flipH="1" flipV="1">
              <a:off x="3382175" y="2741419"/>
              <a:ext cx="1588949" cy="1684022"/>
            </a:xfrm>
            <a:prstGeom prst="bentConnector3">
              <a:avLst>
                <a:gd name="adj1" fmla="val 1119"/>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7"/>
              <a:endCxn id="3" idx="2"/>
            </p:cNvCxnSpPr>
            <p:nvPr/>
          </p:nvCxnSpPr>
          <p:spPr>
            <a:xfrm flipV="1">
              <a:off x="3334639" y="3933056"/>
              <a:ext cx="7880" cy="3730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349518" y="3933056"/>
              <a:ext cx="4268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7" idx="2"/>
            </p:cNvCxnSpPr>
            <p:nvPr/>
          </p:nvCxnSpPr>
          <p:spPr>
            <a:xfrm flipV="1">
              <a:off x="3765685" y="3570928"/>
              <a:ext cx="7880" cy="3730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780564" y="3570928"/>
              <a:ext cx="4268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194874" y="3208801"/>
              <a:ext cx="7880" cy="3730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9753" y="3208801"/>
              <a:ext cx="4268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624293" y="2817740"/>
              <a:ext cx="7880" cy="3730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639172" y="2817740"/>
              <a:ext cx="426879"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325833" y="5954233"/>
            <a:ext cx="184731" cy="738664"/>
          </a:xfrm>
          <a:prstGeom prst="rect">
            <a:avLst/>
          </a:prstGeom>
          <a:noFill/>
        </p:spPr>
        <p:txBody>
          <a:bodyPr wrap="none" rtlCol="0">
            <a:spAutoFit/>
          </a:bodyPr>
          <a:lstStyle/>
          <a:p>
            <a:pPr>
              <a:lnSpc>
                <a:spcPct val="150000"/>
              </a:lnSpc>
            </a:pPr>
            <a:endParaRPr lang="nl-NL" sz="2800" dirty="0" err="1" smtClean="0"/>
          </a:p>
        </p:txBody>
      </p:sp>
    </p:spTree>
    <p:extLst>
      <p:ext uri="{BB962C8B-B14F-4D97-AF65-F5344CB8AC3E}">
        <p14:creationId xmlns:p14="http://schemas.microsoft.com/office/powerpoint/2010/main" val="314728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a:t>
            </a:r>
            <a:r>
              <a:rPr lang="en-US" dirty="0"/>
              <a:t/>
            </a:r>
            <a:br>
              <a:rPr lang="en-US" dirty="0"/>
            </a:br>
            <a:endParaRPr lang="nl-NL" dirty="0"/>
          </a:p>
        </p:txBody>
      </p:sp>
      <p:sp>
        <p:nvSpPr>
          <p:cNvPr id="3" name="Subtitle 2"/>
          <p:cNvSpPr>
            <a:spLocks noGrp="1"/>
          </p:cNvSpPr>
          <p:nvPr>
            <p:ph type="subTitle" idx="1"/>
          </p:nvPr>
        </p:nvSpPr>
        <p:spPr>
          <a:xfrm>
            <a:off x="719665" y="1477408"/>
            <a:ext cx="8994606" cy="2376264"/>
          </a:xfrm>
        </p:spPr>
        <p:txBody>
          <a:bodyPr/>
          <a:lstStyle/>
          <a:p>
            <a:pPr marL="0" indent="0">
              <a:buNone/>
            </a:pPr>
            <a:r>
              <a:rPr lang="en-US" b="1" dirty="0" err="1" smtClean="0"/>
              <a:t>Voordelen</a:t>
            </a:r>
            <a:r>
              <a:rPr lang="en-US" dirty="0" smtClean="0"/>
              <a:t>:</a:t>
            </a:r>
          </a:p>
          <a:p>
            <a:r>
              <a:rPr lang="en-US" dirty="0" err="1" smtClean="0"/>
              <a:t>Een</a:t>
            </a:r>
            <a:r>
              <a:rPr lang="en-US" dirty="0" smtClean="0"/>
              <a:t> van </a:t>
            </a:r>
            <a:r>
              <a:rPr lang="en-US" dirty="0"/>
              <a:t>de </a:t>
            </a:r>
            <a:r>
              <a:rPr lang="en-US" dirty="0" err="1"/>
              <a:t>meest</a:t>
            </a:r>
            <a:r>
              <a:rPr lang="en-US" dirty="0"/>
              <a:t> </a:t>
            </a:r>
            <a:r>
              <a:rPr lang="en-US" dirty="0" err="1"/>
              <a:t>populaire</a:t>
            </a:r>
            <a:r>
              <a:rPr lang="en-US" dirty="0"/>
              <a:t> </a:t>
            </a:r>
            <a:r>
              <a:rPr lang="en-US" dirty="0" err="1"/>
              <a:t>methodes</a:t>
            </a:r>
            <a:r>
              <a:rPr lang="en-US" dirty="0"/>
              <a:t> </a:t>
            </a:r>
            <a:r>
              <a:rPr lang="en-US" dirty="0" err="1"/>
              <a:t>voor</a:t>
            </a:r>
            <a:r>
              <a:rPr lang="en-US" dirty="0"/>
              <a:t> clustering</a:t>
            </a:r>
          </a:p>
          <a:p>
            <a:r>
              <a:rPr lang="en-US" dirty="0" err="1" smtClean="0"/>
              <a:t>Eenvoudig</a:t>
            </a:r>
            <a:r>
              <a:rPr lang="en-US" dirty="0" smtClean="0"/>
              <a:t> </a:t>
            </a:r>
            <a:r>
              <a:rPr lang="en-US" dirty="0"/>
              <a:t>toe </a:t>
            </a:r>
            <a:r>
              <a:rPr lang="en-US" dirty="0" err="1"/>
              <a:t>te</a:t>
            </a:r>
            <a:r>
              <a:rPr lang="en-US" dirty="0"/>
              <a:t> </a:t>
            </a:r>
            <a:r>
              <a:rPr lang="en-US" dirty="0" err="1" smtClean="0"/>
              <a:t>passen</a:t>
            </a:r>
            <a:endParaRPr lang="en-US" dirty="0" smtClean="0"/>
          </a:p>
          <a:p>
            <a:r>
              <a:rPr lang="en-US" dirty="0" err="1"/>
              <a:t>W</a:t>
            </a:r>
            <a:r>
              <a:rPr lang="en-US" dirty="0" err="1" smtClean="0"/>
              <a:t>einig</a:t>
            </a:r>
            <a:r>
              <a:rPr lang="en-US" dirty="0" smtClean="0"/>
              <a:t> </a:t>
            </a:r>
            <a:r>
              <a:rPr lang="en-US" dirty="0" err="1"/>
              <a:t>processorkracht</a:t>
            </a:r>
            <a:r>
              <a:rPr lang="en-US" dirty="0"/>
              <a:t> </a:t>
            </a:r>
            <a:r>
              <a:rPr lang="en-US" dirty="0" err="1"/>
              <a:t>nodig</a:t>
            </a:r>
            <a:r>
              <a:rPr lang="en-US" dirty="0"/>
              <a:t> </a:t>
            </a:r>
            <a:r>
              <a:rPr lang="en-US" dirty="0" err="1"/>
              <a:t>t.o.v</a:t>
            </a:r>
            <a:r>
              <a:rPr lang="en-US" dirty="0"/>
              <a:t>. </a:t>
            </a:r>
            <a:r>
              <a:rPr lang="en-US" dirty="0" err="1"/>
              <a:t>andere</a:t>
            </a:r>
            <a:r>
              <a:rPr lang="en-US" dirty="0"/>
              <a:t> </a:t>
            </a:r>
            <a:r>
              <a:rPr lang="en-US" dirty="0" err="1" smtClean="0"/>
              <a:t>clusteringalgoritmes</a:t>
            </a:r>
            <a:r>
              <a:rPr lang="en-US" dirty="0" smtClean="0"/>
              <a:t>.</a:t>
            </a:r>
          </a:p>
          <a:p>
            <a:endParaRPr lang="en-US" dirty="0" smtClean="0"/>
          </a:p>
          <a:p>
            <a:endParaRPr lang="nl-NL" dirty="0"/>
          </a:p>
        </p:txBody>
      </p:sp>
    </p:spTree>
    <p:extLst>
      <p:ext uri="{BB962C8B-B14F-4D97-AF65-F5344CB8AC3E}">
        <p14:creationId xmlns:p14="http://schemas.microsoft.com/office/powerpoint/2010/main" val="17686700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a:t>
            </a:r>
            <a:r>
              <a:rPr lang="en-US" dirty="0"/>
              <a:t/>
            </a:r>
            <a:br>
              <a:rPr lang="en-US" dirty="0"/>
            </a:br>
            <a:endParaRPr lang="nl-NL" dirty="0"/>
          </a:p>
        </p:txBody>
      </p:sp>
      <p:sp>
        <p:nvSpPr>
          <p:cNvPr id="6" name="Subtitle 2"/>
          <p:cNvSpPr txBox="1">
            <a:spLocks/>
          </p:cNvSpPr>
          <p:nvPr/>
        </p:nvSpPr>
        <p:spPr>
          <a:xfrm>
            <a:off x="723786" y="1640235"/>
            <a:ext cx="5025967" cy="3987727"/>
          </a:xfrm>
          <a:prstGeom prst="rect">
            <a:avLst/>
          </a:prstGeom>
        </p:spPr>
        <p:txBody>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err="1" smtClean="0"/>
              <a:t>Beperkingen</a:t>
            </a:r>
            <a:r>
              <a:rPr lang="en-US" dirty="0" smtClean="0"/>
              <a:t>:</a:t>
            </a:r>
          </a:p>
          <a:p>
            <a:r>
              <a:rPr lang="en-US" dirty="0" smtClean="0"/>
              <a:t>De </a:t>
            </a:r>
            <a:r>
              <a:rPr lang="en-US" dirty="0" err="1" smtClean="0"/>
              <a:t>keuze</a:t>
            </a:r>
            <a:r>
              <a:rPr lang="en-US" dirty="0" smtClean="0"/>
              <a:t> van </a:t>
            </a:r>
            <a:r>
              <a:rPr lang="en-US" i="1" dirty="0" smtClean="0"/>
              <a:t>k</a:t>
            </a:r>
            <a:r>
              <a:rPr lang="en-US" dirty="0" smtClean="0"/>
              <a:t> </a:t>
            </a:r>
            <a:r>
              <a:rPr lang="en-US" dirty="0" err="1" smtClean="0"/>
              <a:t>heeft</a:t>
            </a:r>
            <a:r>
              <a:rPr lang="en-US" dirty="0" smtClean="0"/>
              <a:t> </a:t>
            </a:r>
            <a:r>
              <a:rPr lang="en-US" dirty="0" err="1" smtClean="0"/>
              <a:t>een</a:t>
            </a:r>
            <a:r>
              <a:rPr lang="en-US" dirty="0" smtClean="0"/>
              <a:t> </a:t>
            </a:r>
            <a:r>
              <a:rPr lang="en-US" dirty="0" err="1" smtClean="0"/>
              <a:t>grote</a:t>
            </a:r>
            <a:r>
              <a:rPr lang="en-US" dirty="0" smtClean="0"/>
              <a:t> </a:t>
            </a:r>
            <a:r>
              <a:rPr lang="en-US" dirty="0" err="1" smtClean="0"/>
              <a:t>invloed</a:t>
            </a:r>
            <a:r>
              <a:rPr lang="en-US" dirty="0" smtClean="0"/>
              <a:t> op de </a:t>
            </a:r>
            <a:r>
              <a:rPr lang="en-US" dirty="0" err="1" smtClean="0"/>
              <a:t>uitkomst</a:t>
            </a:r>
            <a:r>
              <a:rPr lang="en-US" dirty="0" smtClean="0"/>
              <a:t>.</a:t>
            </a:r>
          </a:p>
          <a:p>
            <a:r>
              <a:rPr lang="en-US" dirty="0" err="1" smtClean="0"/>
              <a:t>Neemt</a:t>
            </a:r>
            <a:r>
              <a:rPr lang="en-US" dirty="0"/>
              <a:t> </a:t>
            </a:r>
            <a:r>
              <a:rPr lang="en-US" dirty="0" err="1" smtClean="0"/>
              <a:t>aan</a:t>
            </a:r>
            <a:r>
              <a:rPr lang="en-US" dirty="0" smtClean="0"/>
              <a:t> </a:t>
            </a:r>
            <a:r>
              <a:rPr lang="en-US" dirty="0" err="1" smtClean="0"/>
              <a:t>dat</a:t>
            </a:r>
            <a:r>
              <a:rPr lang="en-US" dirty="0" smtClean="0"/>
              <a:t> de clusters </a:t>
            </a:r>
            <a:r>
              <a:rPr lang="en-US" dirty="0" err="1" smtClean="0"/>
              <a:t>bolvormig</a:t>
            </a:r>
            <a:r>
              <a:rPr lang="en-US" dirty="0" smtClean="0"/>
              <a:t> </a:t>
            </a:r>
            <a:r>
              <a:rPr lang="en-US" dirty="0" err="1" smtClean="0"/>
              <a:t>zijn</a:t>
            </a:r>
            <a:r>
              <a:rPr lang="en-US" dirty="0" smtClean="0"/>
              <a:t>.</a:t>
            </a:r>
          </a:p>
          <a:p>
            <a:r>
              <a:rPr lang="en-US" dirty="0" err="1" smtClean="0"/>
              <a:t>Neemt</a:t>
            </a:r>
            <a:r>
              <a:rPr lang="en-US" dirty="0" smtClean="0"/>
              <a:t> </a:t>
            </a:r>
            <a:r>
              <a:rPr lang="en-US" dirty="0" err="1" smtClean="0"/>
              <a:t>aan</a:t>
            </a:r>
            <a:r>
              <a:rPr lang="en-US" dirty="0" smtClean="0"/>
              <a:t> </a:t>
            </a:r>
            <a:r>
              <a:rPr lang="en-US" dirty="0" err="1" smtClean="0"/>
              <a:t>dat</a:t>
            </a:r>
            <a:r>
              <a:rPr lang="en-US" dirty="0" smtClean="0"/>
              <a:t> </a:t>
            </a:r>
            <a:r>
              <a:rPr lang="en-US" dirty="0" err="1" smtClean="0"/>
              <a:t>er</a:t>
            </a:r>
            <a:r>
              <a:rPr lang="en-US" dirty="0" smtClean="0"/>
              <a:t> </a:t>
            </a:r>
            <a:r>
              <a:rPr lang="en-US" dirty="0" err="1" smtClean="0"/>
              <a:t>ongeveer</a:t>
            </a:r>
            <a:r>
              <a:rPr lang="en-US" dirty="0" smtClean="0"/>
              <a:t> </a:t>
            </a:r>
            <a:r>
              <a:rPr lang="en-US" dirty="0" err="1" smtClean="0"/>
              <a:t>evenveel</a:t>
            </a:r>
            <a:r>
              <a:rPr lang="en-US" dirty="0" smtClean="0"/>
              <a:t> </a:t>
            </a:r>
            <a:r>
              <a:rPr lang="en-US" dirty="0" err="1" smtClean="0"/>
              <a:t>punten</a:t>
            </a:r>
            <a:r>
              <a:rPr lang="en-US" dirty="0" smtClean="0"/>
              <a:t> in </a:t>
            </a:r>
            <a:r>
              <a:rPr lang="en-US" dirty="0" err="1" smtClean="0"/>
              <a:t>alle</a:t>
            </a:r>
            <a:r>
              <a:rPr lang="en-US" dirty="0" smtClean="0"/>
              <a:t> clusters </a:t>
            </a:r>
            <a:r>
              <a:rPr lang="en-US" dirty="0" err="1" smtClean="0"/>
              <a:t>zitten</a:t>
            </a:r>
            <a:r>
              <a:rPr lang="en-US" dirty="0" smtClean="0"/>
              <a:t>.</a:t>
            </a:r>
          </a:p>
          <a:p>
            <a:endParaRPr lang="en-US" dirty="0" smtClean="0"/>
          </a:p>
          <a:p>
            <a:endParaRPr lang="en-US" dirty="0" smtClean="0"/>
          </a:p>
          <a:p>
            <a:endParaRPr lang="nl-NL" dirty="0"/>
          </a:p>
        </p:txBody>
      </p:sp>
      <p:pic>
        <p:nvPicPr>
          <p:cNvPr id="7" name="Picture 6"/>
          <p:cNvPicPr>
            <a:picLocks noChangeAspect="1"/>
          </p:cNvPicPr>
          <p:nvPr/>
        </p:nvPicPr>
        <p:blipFill>
          <a:blip r:embed="rId3"/>
          <a:stretch>
            <a:fillRect/>
          </a:stretch>
        </p:blipFill>
        <p:spPr>
          <a:xfrm>
            <a:off x="5749753" y="1640235"/>
            <a:ext cx="6400800" cy="4495800"/>
          </a:xfrm>
          <a:prstGeom prst="rect">
            <a:avLst/>
          </a:prstGeom>
        </p:spPr>
      </p:pic>
      <p:pic>
        <p:nvPicPr>
          <p:cNvPr id="5" name="Picture 4"/>
          <p:cNvPicPr>
            <a:picLocks noChangeAspect="1"/>
          </p:cNvPicPr>
          <p:nvPr/>
        </p:nvPicPr>
        <p:blipFill>
          <a:blip r:embed="rId4"/>
          <a:stretch>
            <a:fillRect/>
          </a:stretch>
        </p:blipFill>
        <p:spPr>
          <a:xfrm>
            <a:off x="5791200" y="1487835"/>
            <a:ext cx="6400800" cy="4800600"/>
          </a:xfrm>
          <a:prstGeom prst="rect">
            <a:avLst/>
          </a:prstGeom>
        </p:spPr>
      </p:pic>
      <p:sp>
        <p:nvSpPr>
          <p:cNvPr id="8" name="Oval 7"/>
          <p:cNvSpPr/>
          <p:nvPr/>
        </p:nvSpPr>
        <p:spPr>
          <a:xfrm>
            <a:off x="6400800" y="2211574"/>
            <a:ext cx="1679944" cy="191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Text Placeholder 2"/>
          <p:cNvSpPr>
            <a:spLocks noGrp="1"/>
          </p:cNvSpPr>
          <p:nvPr>
            <p:ph type="body" sz="quarter" idx="10"/>
          </p:nvPr>
        </p:nvSpPr>
        <p:spPr/>
        <p:txBody>
          <a:bodyPr/>
          <a:lstStyle/>
          <a:p>
            <a:r>
              <a:rPr lang="en-US" dirty="0" smtClean="0"/>
              <a:t>Unsupervised learning</a:t>
            </a:r>
            <a:endParaRPr lang="en-US" dirty="0"/>
          </a:p>
        </p:txBody>
      </p:sp>
    </p:spTree>
    <p:extLst>
      <p:ext uri="{BB962C8B-B14F-4D97-AF65-F5344CB8AC3E}">
        <p14:creationId xmlns:p14="http://schemas.microsoft.com/office/powerpoint/2010/main" val="5950237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err="1" smtClean="0"/>
              <a:t>EiNDe</a:t>
            </a:r>
            <a:endParaRPr lang="nl-NL" sz="5400" dirty="0"/>
          </a:p>
        </p:txBody>
      </p:sp>
      <p:sp>
        <p:nvSpPr>
          <p:cNvPr id="5" name="Text Placeholder 4"/>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831381032"/>
      </p:ext>
    </p:extLst>
  </p:cSld>
  <p:clrMapOvr>
    <a:masterClrMapping/>
  </p:clrMapOvr>
  <p:timing>
    <p:tnLst>
      <p:par>
        <p:cTn id="1" dur="indefinite" restart="never" nodeType="tmRoot"/>
      </p:par>
    </p:tnLst>
  </p:timing>
</p:sld>
</file>

<file path=ppt/theme/theme1.xml><?xml version="1.0" encoding="utf-8"?>
<a:theme xmlns:a="http://schemas.openxmlformats.org/drawingml/2006/main" name="BDR presentatie">
  <a:themeElements>
    <a:clrScheme name="BDR">
      <a:dk1>
        <a:srgbClr val="2F2F2F"/>
      </a:dk1>
      <a:lt1>
        <a:srgbClr val="FFFFFF"/>
      </a:lt1>
      <a:dk2>
        <a:srgbClr val="2F2F2F"/>
      </a:dk2>
      <a:lt2>
        <a:srgbClr val="FFFFFF"/>
      </a:lt2>
      <a:accent1>
        <a:srgbClr val="3C9BD5"/>
      </a:accent1>
      <a:accent2>
        <a:srgbClr val="A1C93A"/>
      </a:accent2>
      <a:accent3>
        <a:srgbClr val="187398"/>
      </a:accent3>
      <a:accent4>
        <a:srgbClr val="634DA9"/>
      </a:accent4>
      <a:accent5>
        <a:srgbClr val="C4232A"/>
      </a:accent5>
      <a:accent6>
        <a:srgbClr val="70AD47"/>
      </a:accent6>
      <a:hlink>
        <a:srgbClr val="3F84C5"/>
      </a:hlink>
      <a:folHlink>
        <a:srgbClr val="954F72"/>
      </a:folHlink>
    </a:clrScheme>
    <a:fontScheme name="BDR-light">
      <a:majorFont>
        <a:latin typeface="Segoe UI Light"/>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nSpc>
            <a:spcPct val="150000"/>
          </a:lnSpc>
          <a:defRPr sz="2800" dirty="0" err="1" smtClean="0"/>
        </a:defPPr>
      </a:lstStyle>
    </a:txDef>
  </a:objectDefaults>
  <a:extraClrSchemeLst/>
  <a:extLst>
    <a:ext uri="{05A4C25C-085E-4340-85A3-A5531E510DB2}">
      <thm15:themeFamily xmlns:thm15="http://schemas.microsoft.com/office/thememl/2012/main" name="BDR presentatie" id="{4DD330B8-034B-4C7F-8EAF-5F46B9BFE62B}" vid="{957449AD-6922-49FE-A314-5B69EF2672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BDR presentatie</Template>
  <TotalTime>9654</TotalTime>
  <Words>4249</Words>
  <Application>Microsoft Macintosh PowerPoint</Application>
  <PresentationFormat>Widescreen</PresentationFormat>
  <Paragraphs>1139</Paragraphs>
  <Slides>99</Slides>
  <Notes>37</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99</vt:i4>
      </vt:variant>
    </vt:vector>
  </HeadingPairs>
  <TitlesOfParts>
    <vt:vector size="110" baseType="lpstr">
      <vt:lpstr>Calibri</vt:lpstr>
      <vt:lpstr>Cambria Math</vt:lpstr>
      <vt:lpstr>Frutiger 87ExtraBlackCn</vt:lpstr>
      <vt:lpstr>Mangal</vt:lpstr>
      <vt:lpstr>Microsoft YaHei UI</vt:lpstr>
      <vt:lpstr>Segoe UI</vt:lpstr>
      <vt:lpstr>Segoe UI Black</vt:lpstr>
      <vt:lpstr>Segoe UI Light</vt:lpstr>
      <vt:lpstr>Wingdings</vt:lpstr>
      <vt:lpstr>Arial</vt:lpstr>
      <vt:lpstr>BDR presentatie</vt:lpstr>
      <vt:lpstr>PowerPoint Presentation</vt:lpstr>
      <vt:lpstr>PowerPoint Presentation</vt:lpstr>
      <vt:lpstr>PowerPoint Presentation</vt:lpstr>
      <vt:lpstr>Introductie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vt:lpstr>
      <vt:lpstr>Reinforcement learning</vt:lpstr>
      <vt:lpstr>PowerPoint Presentation</vt:lpstr>
      <vt:lpstr>The Data science workflow</vt:lpstr>
      <vt:lpstr>PowerPoint Presentation</vt:lpstr>
      <vt:lpstr>Regressie</vt:lpstr>
      <vt:lpstr>simple Linear regression</vt:lpstr>
      <vt:lpstr>linear regression</vt:lpstr>
      <vt:lpstr>Cost function</vt:lpstr>
      <vt:lpstr>Gradient descent</vt:lpstr>
      <vt:lpstr>Normal Equation (ORDINARY LEAST squares)</vt:lpstr>
      <vt:lpstr>Trade-off</vt:lpstr>
      <vt:lpstr>Metrics</vt:lpstr>
      <vt:lpstr>Hands-on</vt:lpstr>
      <vt:lpstr>PowerPoint Presentation</vt:lpstr>
      <vt:lpstr>Data science Workflow</vt:lpstr>
      <vt:lpstr>The Data science workflow</vt:lpstr>
      <vt:lpstr>Feature Engineering</vt:lpstr>
      <vt:lpstr>Categorical Features</vt:lpstr>
      <vt:lpstr>Categorical features</vt:lpstr>
      <vt:lpstr>Feature scaling</vt:lpstr>
      <vt:lpstr>Waarom Feature scaling</vt:lpstr>
      <vt:lpstr>Feature scaling: voorbeeld</vt:lpstr>
      <vt:lpstr>Over- en underfitting</vt:lpstr>
      <vt:lpstr>Over- en underfitting</vt:lpstr>
      <vt:lpstr>Over- en underfitting</vt:lpstr>
      <vt:lpstr>Over- en underfitting</vt:lpstr>
      <vt:lpstr>Modelvalidatie</vt:lpstr>
      <vt:lpstr>Voorkomen overfitting: regularisatie</vt:lpstr>
      <vt:lpstr>Intuitie regularisatie</vt:lpstr>
      <vt:lpstr>Intuitie regularisatie</vt:lpstr>
      <vt:lpstr>Intuitie regularisatie</vt:lpstr>
      <vt:lpstr>L2 X L1 in de praKtijk</vt:lpstr>
      <vt:lpstr>Benchmark</vt:lpstr>
      <vt:lpstr>Waar staan we?</vt:lpstr>
      <vt:lpstr>Hands-on</vt:lpstr>
      <vt:lpstr>PowerPoint Presentation</vt:lpstr>
      <vt:lpstr>classificatie</vt:lpstr>
      <vt:lpstr>CLASSIFICATIE</vt:lpstr>
      <vt:lpstr>Logistische regressie</vt:lpstr>
      <vt:lpstr>Logistische regressie</vt:lpstr>
      <vt:lpstr>K-nearest neighbors</vt:lpstr>
      <vt:lpstr>K-nearest neighbors</vt:lpstr>
      <vt:lpstr>Decision trees</vt:lpstr>
      <vt:lpstr>Voorspellen kredietrisico</vt:lpstr>
      <vt:lpstr>Decision trees: information gain</vt:lpstr>
      <vt:lpstr>Decision Trees: information gain</vt:lpstr>
      <vt:lpstr>Decision trees: impurity</vt:lpstr>
      <vt:lpstr>Decision trees: voorbeeld</vt:lpstr>
      <vt:lpstr>Decision trees: voorbEeld</vt:lpstr>
      <vt:lpstr>Decision trees: parameters</vt:lpstr>
      <vt:lpstr>Decision trees</vt:lpstr>
      <vt:lpstr>Decision trees - random forest</vt:lpstr>
      <vt:lpstr>Decision trees - GRADIENT BOOSTING</vt:lpstr>
      <vt:lpstr>DECISION TREES - SUMMARY</vt:lpstr>
      <vt:lpstr>Support Vector Machine</vt:lpstr>
      <vt:lpstr>Waarom Support vector machines?</vt:lpstr>
      <vt:lpstr>The kernel trick</vt:lpstr>
      <vt:lpstr>Support vector machine</vt:lpstr>
      <vt:lpstr>DIAGNOSTICS</vt:lpstr>
      <vt:lpstr>CONFUSION MATRIX</vt:lpstr>
      <vt:lpstr>RECEIVER OPERATING CHARACTERISTIC</vt:lpstr>
      <vt:lpstr>RECEIVER OPERATING CHARACTERISTIC</vt:lpstr>
      <vt:lpstr>RECEIVER OPERATING CHARACTERISTIC</vt:lpstr>
      <vt:lpstr>PRECISION-rECALL</vt:lpstr>
      <vt:lpstr>F-SCORE</vt:lpstr>
      <vt:lpstr>KAPPA SCORE</vt:lpstr>
      <vt:lpstr>Hands-on</vt:lpstr>
      <vt:lpstr>PowerPoint Presentation</vt:lpstr>
      <vt:lpstr>Dimensionality reduction</vt:lpstr>
      <vt:lpstr>Dimensionality reduction</vt:lpstr>
      <vt:lpstr>Principle component analysis</vt:lpstr>
      <vt:lpstr>Visualisatie</vt:lpstr>
      <vt:lpstr>Hoe werkt het?</vt:lpstr>
      <vt:lpstr>PowerPoint Presentation</vt:lpstr>
      <vt:lpstr>Unsupervised learning</vt:lpstr>
      <vt:lpstr>Unsupervised learning</vt:lpstr>
      <vt:lpstr>Clustering</vt:lpstr>
      <vt:lpstr>K-means</vt:lpstr>
      <vt:lpstr>K-means</vt:lpstr>
      <vt:lpstr>K-means </vt:lpstr>
      <vt:lpstr>K-means </vt:lpstr>
      <vt:lpstr>Hands-on</vt:lpstr>
      <vt:lpstr>EiNDe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Sophron Vermeij</dc:creator>
  <cp:lastModifiedBy>Paula Santos</cp:lastModifiedBy>
  <cp:revision>294</cp:revision>
  <dcterms:created xsi:type="dcterms:W3CDTF">2017-04-28T08:57:53Z</dcterms:created>
  <dcterms:modified xsi:type="dcterms:W3CDTF">2017-06-23T15:00:11Z</dcterms:modified>
</cp:coreProperties>
</file>